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diagrams/data1.xml" ContentType="application/vnd.openxmlformats-officedocument.drawingml.diagramData+xml"/>
  <Override PartName="/ppt/drawings/drawing1.xml" ContentType="application/vnd.openxmlformats-officedocument.drawingml.chartshapes+xml"/>
  <Override PartName="/ppt/diagrams/data9.xml" ContentType="application/vnd.openxmlformats-officedocument.drawingml.diagramData+xml"/>
  <Override PartName="/ppt/diagrams/data8.xml" ContentType="application/vnd.openxmlformats-officedocument.drawingml.diagramData+xml"/>
  <Override PartName="/ppt/diagrams/data7.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56.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84.xml" ContentType="application/vnd.openxmlformats-officedocument.presentationml.slide+xml"/>
  <Override PartName="/ppt/slides/slide1.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57.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68.xml" ContentType="application/vnd.openxmlformats-officedocument.presentationml.slide+xml"/>
  <Override PartName="/ppt/slides/slide66.xml" ContentType="application/vnd.openxmlformats-officedocument.presentationml.slide+xml"/>
  <Override PartName="/ppt/slides/slide69.xml" ContentType="application/vnd.openxmlformats-officedocument.presentationml.slide+xml"/>
  <Override PartName="/ppt/slides/slide67.xml" ContentType="application/vnd.openxmlformats-officedocument.presentationml.slide+xml"/>
  <Override PartName="/ppt/notesSlides/notesSlide18.xml" ContentType="application/vnd.openxmlformats-officedocument.presentationml.notesSlide+xml"/>
  <Override PartName="/ppt/slideLayouts/slideLayout9.xml" ContentType="application/vnd.openxmlformats-officedocument.presentationml.slideLayout+xml"/>
  <Override PartName="/ppt/notesSlides/notesSlide17.xml" ContentType="application/vnd.openxmlformats-officedocument.presentationml.notes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16.xml" ContentType="application/vnd.openxmlformats-officedocument.presentationml.notesSlide+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4.xml" ContentType="application/vnd.openxmlformats-officedocument.presentationml.notesSlide+xml"/>
  <Override PartName="/ppt/slideLayouts/slideLayout22.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notesSlides/notesSlide2.xml" ContentType="application/vnd.openxmlformats-officedocument.presentationml.notesSlide+xml"/>
  <Override PartName="/ppt/notesSlides/notesSlide12.xml" ContentType="application/vnd.openxmlformats-officedocument.presentationml.notesSlide+xml"/>
  <Override PartName="/ppt/slideLayouts/slideLayout23.xml" ContentType="application/vnd.openxmlformats-officedocument.presentationml.slideLayout+xml"/>
  <Override PartName="/ppt/slideLayouts/slideLayout15.xml" ContentType="application/vnd.openxmlformats-officedocument.presentationml.slideLayout+xml"/>
  <Override PartName="/ppt/notesSlides/notesSlide13.xml" ContentType="application/vnd.openxmlformats-officedocument.presentationml.notesSlide+xml"/>
  <Override PartName="/ppt/slideLayouts/slideLayout12.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notesSlides/notesSlide15.xml" ContentType="application/vnd.openxmlformats-officedocument.presentationml.notesSlide+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4.xml" ContentType="application/vnd.openxmlformats-officedocument.presentationml.notesSlide+xml"/>
  <Override PartName="/ppt/slideLayouts/slideLayout13.xml" ContentType="application/vnd.openxmlformats-officedocument.presentationml.slideLayout+xml"/>
  <Override PartName="/ppt/slideLayouts/slideLayout10.xml" ContentType="application/vnd.openxmlformats-officedocument.presentationml.slideLayout+xml"/>
  <Override PartName="/ppt/notesSlides/notesSlide5.xml" ContentType="application/vnd.openxmlformats-officedocument.presentationml.notesSlide+xml"/>
  <Override PartName="/ppt/slideLayouts/slideLayout11.xml" ContentType="application/vnd.openxmlformats-officedocument.presentationml.slideLayout+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diagrams/layout5.xml" ContentType="application/vnd.openxmlformats-officedocument.drawingml.diagramLayout+xml"/>
  <Override PartName="/ppt/diagrams/quickStyle6.xml" ContentType="application/vnd.openxmlformats-officedocument.drawingml.diagramStyle+xml"/>
  <Override PartName="/ppt/diagrams/drawing4.xml" ContentType="application/vnd.ms-office.drawingml.diagramDrawing+xml"/>
  <Override PartName="/ppt/diagrams/drawing6.xml" ContentType="application/vnd.ms-office.drawingml.diagramDrawing+xml"/>
  <Override PartName="/ppt/diagrams/colors6.xml" ContentType="application/vnd.openxmlformats-officedocument.drawingml.diagramColors+xml"/>
  <Override PartName="/ppt/diagrams/layout6.xml" ContentType="application/vnd.openxmlformats-officedocument.drawingml.diagramLayout+xml"/>
  <Override PartName="/ppt/diagrams/drawing1.xml" ContentType="application/vnd.ms-office.drawingml.diagramDrawing+xml"/>
  <Override PartName="/ppt/diagrams/quickStyle4.xml" ContentType="application/vnd.openxmlformats-officedocument.drawingml.diagramStyle+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layout3.xml" ContentType="application/vnd.openxmlformats-officedocument.drawingml.diagramLayout+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colors4.xml" ContentType="application/vnd.openxmlformats-officedocument.drawingml.diagramColors+xml"/>
  <Override PartName="/ppt/diagrams/layout8.xml" ContentType="application/vnd.openxmlformats-officedocument.drawingml.diagramLayout+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diagrams/layout7.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olors1.xml" ContentType="application/vnd.ms-office.chartcolorstyle+xml"/>
  <Override PartName="/ppt/theme/themeOverride1.xml" ContentType="application/vnd.openxmlformats-officedocument.themeOverride+xml"/>
  <Override PartName="/ppt/notesMasters/notesMaster1.xml" ContentType="application/vnd.openxmlformats-officedocument.presentationml.notesMaster+xml"/>
  <Override PartName="/ppt/theme/theme1.xml" ContentType="application/vnd.openxmlformats-officedocument.theme+xml"/>
  <Override PartName="/ppt/charts/style1.xml" ContentType="application/vnd.ms-office.chartstyle+xml"/>
  <Override PartName="/ppt/charts/chart1.xml" ContentType="application/vnd.openxmlformats-officedocument.drawingml.chart+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2.xml" ContentType="application/vnd.openxmlformats-officedocument.themeOverrid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9"/>
  </p:notesMasterIdLst>
  <p:sldIdLst>
    <p:sldId id="319" r:id="rId3"/>
    <p:sldId id="321" r:id="rId4"/>
    <p:sldId id="322" r:id="rId5"/>
    <p:sldId id="323" r:id="rId6"/>
    <p:sldId id="324" r:id="rId7"/>
    <p:sldId id="325" r:id="rId8"/>
    <p:sldId id="418" r:id="rId9"/>
    <p:sldId id="419" r:id="rId10"/>
    <p:sldId id="420" r:id="rId11"/>
    <p:sldId id="421"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61" r:id="rId44"/>
    <p:sldId id="362" r:id="rId45"/>
    <p:sldId id="357" r:id="rId46"/>
    <p:sldId id="358" r:id="rId47"/>
    <p:sldId id="363" r:id="rId48"/>
    <p:sldId id="364" r:id="rId49"/>
    <p:sldId id="385" r:id="rId50"/>
    <p:sldId id="386" r:id="rId51"/>
    <p:sldId id="387" r:id="rId52"/>
    <p:sldId id="388" r:id="rId53"/>
    <p:sldId id="389" r:id="rId54"/>
    <p:sldId id="365" r:id="rId55"/>
    <p:sldId id="366" r:id="rId56"/>
    <p:sldId id="367" r:id="rId57"/>
    <p:sldId id="368" r:id="rId58"/>
    <p:sldId id="369" r:id="rId59"/>
    <p:sldId id="370" r:id="rId60"/>
    <p:sldId id="371" r:id="rId61"/>
    <p:sldId id="372" r:id="rId62"/>
    <p:sldId id="373" r:id="rId63"/>
    <p:sldId id="374" r:id="rId64"/>
    <p:sldId id="375" r:id="rId65"/>
    <p:sldId id="416" r:id="rId66"/>
    <p:sldId id="376" r:id="rId67"/>
    <p:sldId id="377" r:id="rId68"/>
    <p:sldId id="417" r:id="rId69"/>
    <p:sldId id="378" r:id="rId70"/>
    <p:sldId id="379" r:id="rId71"/>
    <p:sldId id="422" r:id="rId72"/>
    <p:sldId id="423" r:id="rId73"/>
    <p:sldId id="380" r:id="rId74"/>
    <p:sldId id="415" r:id="rId75"/>
    <p:sldId id="424" r:id="rId76"/>
    <p:sldId id="381" r:id="rId77"/>
    <p:sldId id="382" r:id="rId78"/>
    <p:sldId id="383" r:id="rId79"/>
    <p:sldId id="405" r:id="rId80"/>
    <p:sldId id="384" r:id="rId81"/>
    <p:sldId id="390" r:id="rId82"/>
    <p:sldId id="391" r:id="rId83"/>
    <p:sldId id="392" r:id="rId84"/>
    <p:sldId id="393" r:id="rId85"/>
    <p:sldId id="395" r:id="rId86"/>
    <p:sldId id="400" r:id="rId87"/>
    <p:sldId id="401" r:id="rId88"/>
    <p:sldId id="402" r:id="rId89"/>
    <p:sldId id="408" r:id="rId90"/>
    <p:sldId id="409" r:id="rId91"/>
    <p:sldId id="259" r:id="rId92"/>
    <p:sldId id="404" r:id="rId93"/>
    <p:sldId id="403" r:id="rId94"/>
    <p:sldId id="412" r:id="rId95"/>
    <p:sldId id="413" r:id="rId96"/>
    <p:sldId id="398" r:id="rId97"/>
    <p:sldId id="399"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DD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707" autoAdjust="0"/>
  </p:normalViewPr>
  <p:slideViewPr>
    <p:cSldViewPr snapToGrid="0">
      <p:cViewPr varScale="1">
        <p:scale>
          <a:sx n="48" d="100"/>
          <a:sy n="48" d="100"/>
        </p:scale>
        <p:origin x="72" y="7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customXml" Target="../customXml/item3.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ustomXml" Target="../customXml/item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105" Type="http://schemas.openxmlformats.org/officeDocument/2006/relationships/customXml" Target="../customXml/item2.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oleObject" Target="file:///I:\NPTEL%20-%20Entrepreneurship%20Essentials\Cost%20volume\Cost%20difference%20poin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0" i="0" u="none" strike="noStrike" kern="1200" spc="0" normalizeH="0" baseline="0">
                <a:solidFill>
                  <a:schemeClr val="tx1">
                    <a:lumMod val="85000"/>
                    <a:lumOff val="15000"/>
                  </a:schemeClr>
                </a:solidFill>
                <a:latin typeface="+mj-lt"/>
                <a:ea typeface="+mj-ea"/>
                <a:cs typeface="+mj-cs"/>
              </a:defRPr>
            </a:pPr>
            <a:r>
              <a:rPr lang="en-IN" sz="2800" b="1" i="0" baseline="0">
                <a:solidFill>
                  <a:schemeClr val="tx1">
                    <a:lumMod val="85000"/>
                    <a:lumOff val="15000"/>
                  </a:schemeClr>
                </a:solidFill>
                <a:effectLst/>
              </a:rPr>
              <a:t>Cost Indifference Point Demonstration</a:t>
            </a:r>
            <a:endParaRPr lang="en-IN" sz="2800">
              <a:solidFill>
                <a:schemeClr val="tx1">
                  <a:lumMod val="85000"/>
                  <a:lumOff val="15000"/>
                </a:schemeClr>
              </a:solidFill>
              <a:effectLst/>
            </a:endParaRPr>
          </a:p>
        </c:rich>
      </c:tx>
      <c:layout/>
      <c:overlay val="0"/>
      <c:spPr>
        <a:noFill/>
        <a:ln>
          <a:noFill/>
        </a:ln>
        <a:effectLst/>
      </c:spPr>
      <c:txPr>
        <a:bodyPr rot="0" spcFirstLastPara="1" vertOverflow="ellipsis" vert="horz" wrap="square" anchor="ctr" anchorCtr="1"/>
        <a:lstStyle/>
        <a:p>
          <a:pPr>
            <a:defRPr sz="2800" b="0" i="0" u="none" strike="noStrike" kern="1200" spc="0" normalizeH="0" baseline="0">
              <a:solidFill>
                <a:schemeClr val="tx1">
                  <a:lumMod val="85000"/>
                  <a:lumOff val="15000"/>
                </a:schemeClr>
              </a:solidFill>
              <a:latin typeface="+mj-lt"/>
              <a:ea typeface="+mj-ea"/>
              <a:cs typeface="+mj-cs"/>
            </a:defRPr>
          </a:pPr>
          <a:endParaRPr lang="en-US"/>
        </a:p>
      </c:txPr>
    </c:title>
    <c:autoTitleDeleted val="0"/>
    <c:plotArea>
      <c:layout/>
      <c:scatterChart>
        <c:scatterStyle val="smoothMarker"/>
        <c:varyColors val="0"/>
        <c:ser>
          <c:idx val="0"/>
          <c:order val="0"/>
          <c:tx>
            <c:strRef>
              <c:f>Sheet1!$H$27</c:f>
              <c:strCache>
                <c:ptCount val="1"/>
                <c:pt idx="0">
                  <c:v>Profit: Strategy 1 (₹ lakh)</c:v>
                </c:pt>
              </c:strCache>
            </c:strRef>
          </c:tx>
          <c:spPr>
            <a:ln w="28575" cap="flat" cmpd="sng" algn="ctr">
              <a:solidFill>
                <a:srgbClr val="002060">
                  <a:alpha val="50000"/>
                </a:srgbClr>
              </a:solidFill>
              <a:prstDash val="sysDash"/>
              <a:round/>
            </a:ln>
            <a:effectLst/>
          </c:spPr>
          <c:marker>
            <c:symbol val="circle"/>
            <c:size val="6"/>
            <c:spPr>
              <a:noFill/>
              <a:ln w="34925" cap="flat" cmpd="dbl" algn="ctr">
                <a:solidFill>
                  <a:schemeClr val="accent1">
                    <a:lumMod val="75000"/>
                    <a:alpha val="70000"/>
                  </a:schemeClr>
                </a:solidFill>
                <a:round/>
              </a:ln>
              <a:effectLst/>
            </c:spPr>
          </c:marker>
          <c:xVal>
            <c:numRef>
              <c:f>Sheet1!$E$28:$E$41</c:f>
              <c:numCache>
                <c:formatCode>General</c:formatCode>
                <c:ptCount val="14"/>
                <c:pt idx="0">
                  <c:v>1000</c:v>
                </c:pt>
                <c:pt idx="1">
                  <c:v>1500</c:v>
                </c:pt>
                <c:pt idx="2">
                  <c:v>2000</c:v>
                </c:pt>
                <c:pt idx="3">
                  <c:v>2500</c:v>
                </c:pt>
                <c:pt idx="4">
                  <c:v>5000</c:v>
                </c:pt>
                <c:pt idx="5">
                  <c:v>7000</c:v>
                </c:pt>
                <c:pt idx="6">
                  <c:v>10000</c:v>
                </c:pt>
                <c:pt idx="7">
                  <c:v>15000</c:v>
                </c:pt>
                <c:pt idx="8">
                  <c:v>20000</c:v>
                </c:pt>
                <c:pt idx="9">
                  <c:v>25000</c:v>
                </c:pt>
                <c:pt idx="10">
                  <c:v>30000</c:v>
                </c:pt>
                <c:pt idx="11">
                  <c:v>40000</c:v>
                </c:pt>
              </c:numCache>
            </c:numRef>
          </c:xVal>
          <c:yVal>
            <c:numRef>
              <c:f>Sheet1!$H$28:$H$41</c:f>
              <c:numCache>
                <c:formatCode>General</c:formatCode>
                <c:ptCount val="14"/>
                <c:pt idx="0">
                  <c:v>-305.2</c:v>
                </c:pt>
                <c:pt idx="1">
                  <c:v>-257.2</c:v>
                </c:pt>
                <c:pt idx="2">
                  <c:v>-209.2</c:v>
                </c:pt>
                <c:pt idx="3">
                  <c:v>-161.19999999999999</c:v>
                </c:pt>
                <c:pt idx="4">
                  <c:v>78.8</c:v>
                </c:pt>
                <c:pt idx="5">
                  <c:v>270.8</c:v>
                </c:pt>
                <c:pt idx="6">
                  <c:v>558.79999999999995</c:v>
                </c:pt>
                <c:pt idx="7">
                  <c:v>1038.8</c:v>
                </c:pt>
                <c:pt idx="8">
                  <c:v>1518.8</c:v>
                </c:pt>
                <c:pt idx="9">
                  <c:v>1998.8</c:v>
                </c:pt>
                <c:pt idx="10">
                  <c:v>2478.8000000000002</c:v>
                </c:pt>
                <c:pt idx="11">
                  <c:v>3438.8</c:v>
                </c:pt>
              </c:numCache>
            </c:numRef>
          </c:yVal>
          <c:smooth val="1"/>
          <c:extLst>
            <c:ext xmlns:c16="http://schemas.microsoft.com/office/drawing/2014/chart" uri="{C3380CC4-5D6E-409C-BE32-E72D297353CC}">
              <c16:uniqueId val="{00000000-F1EB-4034-A874-C6A6C84077D7}"/>
            </c:ext>
          </c:extLst>
        </c:ser>
        <c:ser>
          <c:idx val="1"/>
          <c:order val="1"/>
          <c:tx>
            <c:strRef>
              <c:f>Sheet1!$K$27</c:f>
              <c:strCache>
                <c:ptCount val="1"/>
                <c:pt idx="0">
                  <c:v>Profit: Strategy 2 (₹ lakh)</c:v>
                </c:pt>
              </c:strCache>
            </c:strRef>
          </c:tx>
          <c:spPr>
            <a:ln w="25400" cap="flat" cmpd="sng" algn="ctr">
              <a:solidFill>
                <a:srgbClr val="C00000">
                  <a:alpha val="50000"/>
                </a:srgbClr>
              </a:solidFill>
              <a:round/>
            </a:ln>
            <a:effectLst/>
          </c:spPr>
          <c:marker>
            <c:symbol val="circle"/>
            <c:size val="6"/>
            <c:spPr>
              <a:noFill/>
              <a:ln w="34925" cap="flat" cmpd="dbl" algn="ctr">
                <a:solidFill>
                  <a:schemeClr val="accent2">
                    <a:lumMod val="75000"/>
                    <a:alpha val="70000"/>
                  </a:schemeClr>
                </a:solidFill>
                <a:round/>
              </a:ln>
              <a:effectLst/>
            </c:spPr>
          </c:marker>
          <c:xVal>
            <c:numRef>
              <c:f>Sheet1!$E$28:$E$41</c:f>
              <c:numCache>
                <c:formatCode>General</c:formatCode>
                <c:ptCount val="14"/>
                <c:pt idx="0">
                  <c:v>1000</c:v>
                </c:pt>
                <c:pt idx="1">
                  <c:v>1500</c:v>
                </c:pt>
                <c:pt idx="2">
                  <c:v>2000</c:v>
                </c:pt>
                <c:pt idx="3">
                  <c:v>2500</c:v>
                </c:pt>
                <c:pt idx="4">
                  <c:v>5000</c:v>
                </c:pt>
                <c:pt idx="5">
                  <c:v>7000</c:v>
                </c:pt>
                <c:pt idx="6">
                  <c:v>10000</c:v>
                </c:pt>
                <c:pt idx="7">
                  <c:v>15000</c:v>
                </c:pt>
                <c:pt idx="8">
                  <c:v>20000</c:v>
                </c:pt>
                <c:pt idx="9">
                  <c:v>25000</c:v>
                </c:pt>
                <c:pt idx="10">
                  <c:v>30000</c:v>
                </c:pt>
                <c:pt idx="11">
                  <c:v>40000</c:v>
                </c:pt>
              </c:numCache>
            </c:numRef>
          </c:xVal>
          <c:yVal>
            <c:numRef>
              <c:f>Sheet1!$K$28:$K$41</c:f>
              <c:numCache>
                <c:formatCode>General</c:formatCode>
                <c:ptCount val="14"/>
                <c:pt idx="0">
                  <c:v>53.2</c:v>
                </c:pt>
                <c:pt idx="1">
                  <c:v>80.7</c:v>
                </c:pt>
                <c:pt idx="2">
                  <c:v>108.2</c:v>
                </c:pt>
                <c:pt idx="3">
                  <c:v>135.69999999999999</c:v>
                </c:pt>
                <c:pt idx="4">
                  <c:v>273.2</c:v>
                </c:pt>
                <c:pt idx="5">
                  <c:v>383.2</c:v>
                </c:pt>
                <c:pt idx="6">
                  <c:v>548.20000000000005</c:v>
                </c:pt>
                <c:pt idx="7">
                  <c:v>823.2</c:v>
                </c:pt>
                <c:pt idx="8">
                  <c:v>1098.2</c:v>
                </c:pt>
                <c:pt idx="9">
                  <c:v>1373.2</c:v>
                </c:pt>
                <c:pt idx="10">
                  <c:v>1648.2</c:v>
                </c:pt>
                <c:pt idx="11">
                  <c:v>2198.1999999999998</c:v>
                </c:pt>
              </c:numCache>
            </c:numRef>
          </c:yVal>
          <c:smooth val="1"/>
          <c:extLst>
            <c:ext xmlns:c16="http://schemas.microsoft.com/office/drawing/2014/chart" uri="{C3380CC4-5D6E-409C-BE32-E72D297353CC}">
              <c16:uniqueId val="{00000001-F1EB-4034-A874-C6A6C84077D7}"/>
            </c:ext>
          </c:extLst>
        </c:ser>
        <c:dLbls>
          <c:showLegendKey val="0"/>
          <c:showVal val="0"/>
          <c:showCatName val="0"/>
          <c:showSerName val="0"/>
          <c:showPercent val="0"/>
          <c:showBubbleSize val="0"/>
        </c:dLbls>
        <c:axId val="-1900198384"/>
        <c:axId val="-1900192944"/>
      </c:scatterChart>
      <c:valAx>
        <c:axId val="-1900198384"/>
        <c:scaling>
          <c:orientation val="minMax"/>
          <c:min val="200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2800" b="0" i="0" u="none" strike="noStrike" kern="1200" cap="all" baseline="0">
                    <a:solidFill>
                      <a:schemeClr val="tx1">
                        <a:lumMod val="85000"/>
                        <a:lumOff val="15000"/>
                      </a:schemeClr>
                    </a:solidFill>
                    <a:latin typeface="+mn-lt"/>
                    <a:ea typeface="+mn-ea"/>
                    <a:cs typeface="+mn-cs"/>
                  </a:defRPr>
                </a:pPr>
                <a:r>
                  <a:rPr lang="en-IN" sz="2800" dirty="0" smtClean="0">
                    <a:solidFill>
                      <a:schemeClr val="tx1">
                        <a:lumMod val="85000"/>
                        <a:lumOff val="15000"/>
                      </a:schemeClr>
                    </a:solidFill>
                  </a:rPr>
                  <a:t>Quantity/Number</a:t>
                </a:r>
                <a:r>
                  <a:rPr lang="en-IN" sz="2800" baseline="0" dirty="0" smtClean="0">
                    <a:solidFill>
                      <a:schemeClr val="tx1">
                        <a:lumMod val="85000"/>
                        <a:lumOff val="15000"/>
                      </a:schemeClr>
                    </a:solidFill>
                  </a:rPr>
                  <a:t> </a:t>
                </a:r>
                <a:r>
                  <a:rPr lang="en-IN" sz="2800" baseline="0" dirty="0">
                    <a:solidFill>
                      <a:schemeClr val="tx1">
                        <a:lumMod val="85000"/>
                        <a:lumOff val="15000"/>
                      </a:schemeClr>
                    </a:solidFill>
                  </a:rPr>
                  <a:t>of items sold</a:t>
                </a:r>
                <a:endParaRPr lang="en-IN" sz="2800" dirty="0">
                  <a:solidFill>
                    <a:schemeClr val="tx1">
                      <a:lumMod val="85000"/>
                      <a:lumOff val="15000"/>
                    </a:schemeClr>
                  </a:solidFill>
                </a:endParaRPr>
              </a:p>
            </c:rich>
          </c:tx>
          <c:layout/>
          <c:overlay val="0"/>
          <c:spPr>
            <a:noFill/>
            <a:ln>
              <a:noFill/>
            </a:ln>
            <a:effectLst/>
          </c:spPr>
          <c:txPr>
            <a:bodyPr rot="0" spcFirstLastPara="1" vertOverflow="ellipsis" vert="horz" wrap="square" anchor="ctr" anchorCtr="1"/>
            <a:lstStyle/>
            <a:p>
              <a:pPr>
                <a:defRPr sz="2800" b="0" i="0" u="none" strike="noStrike" kern="1200" cap="all"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lumMod val="85000"/>
                    <a:lumOff val="15000"/>
                  </a:schemeClr>
                </a:solidFill>
                <a:latin typeface="+mn-lt"/>
                <a:ea typeface="+mn-ea"/>
                <a:cs typeface="+mn-cs"/>
              </a:defRPr>
            </a:pPr>
            <a:endParaRPr lang="en-US"/>
          </a:p>
        </c:txPr>
        <c:crossAx val="-1900192944"/>
        <c:crosses val="autoZero"/>
        <c:crossBetween val="midCat"/>
      </c:valAx>
      <c:valAx>
        <c:axId val="-1900192944"/>
        <c:scaling>
          <c:orientation val="minMax"/>
          <c:min val="-5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2400" b="0" i="0" u="none" strike="noStrike" kern="1200" cap="all" baseline="0">
                    <a:solidFill>
                      <a:schemeClr val="tx1">
                        <a:lumMod val="85000"/>
                        <a:lumOff val="15000"/>
                      </a:schemeClr>
                    </a:solidFill>
                    <a:latin typeface="+mn-lt"/>
                    <a:ea typeface="+mn-ea"/>
                    <a:cs typeface="+mn-cs"/>
                  </a:defRPr>
                </a:pPr>
                <a:r>
                  <a:rPr lang="en-IN" sz="2400">
                    <a:solidFill>
                      <a:schemeClr val="tx1">
                        <a:lumMod val="85000"/>
                        <a:lumOff val="15000"/>
                      </a:schemeClr>
                    </a:solidFill>
                  </a:rPr>
                  <a:t>Profit in lakh</a:t>
                </a:r>
              </a:p>
            </c:rich>
          </c:tx>
          <c:layout/>
          <c:overlay val="0"/>
          <c:spPr>
            <a:noFill/>
            <a:ln>
              <a:noFill/>
            </a:ln>
            <a:effectLst/>
          </c:spPr>
          <c:txPr>
            <a:bodyPr rot="-5400000" spcFirstLastPara="1" vertOverflow="ellipsis" vert="horz" wrap="square" anchor="ctr" anchorCtr="1"/>
            <a:lstStyle/>
            <a:p>
              <a:pPr>
                <a:defRPr sz="2400" b="0" i="0" u="none" strike="noStrike" kern="1200" cap="all" baseline="0">
                  <a:solidFill>
                    <a:schemeClr val="tx1">
                      <a:lumMod val="85000"/>
                      <a:lumOff val="1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85000"/>
                    <a:lumOff val="15000"/>
                  </a:schemeClr>
                </a:solidFill>
                <a:latin typeface="+mn-lt"/>
                <a:ea typeface="+mn-ea"/>
                <a:cs typeface="+mn-cs"/>
              </a:defRPr>
            </a:pPr>
            <a:endParaRPr lang="en-US"/>
          </a:p>
        </c:txPr>
        <c:crossAx val="-1900198384"/>
        <c:crosses val="autoZero"/>
        <c:crossBetween val="midCat"/>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85000"/>
                  <a:lumOff val="1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tx1">
        <a:lumMod val="65000"/>
        <a:lumOff val="35000"/>
      </a:schemeClr>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5400" cap="flat" cmpd="dbl" algn="ctr">
        <a:solidFill>
          <a:schemeClr val="phClr">
            <a:alpha val="50000"/>
          </a:schemeClr>
        </a:solidFill>
        <a:round/>
      </a:ln>
    </cs:spPr>
  </cs:dataPointLine>
  <cs:dataPointMarker>
    <cs:lnRef idx="0">
      <cs:styleClr val="auto"/>
    </cs:lnRef>
    <cs:fillRef idx="0">
      <cs:styleClr val="auto"/>
    </cs:fillRef>
    <cs:effectRef idx="0"/>
    <cs:fontRef idx="minor">
      <a:schemeClr val="dk1"/>
    </cs:fontRef>
    <cs:spPr>
      <a:ln w="34925" cap="flat" cmpd="dbl" algn="ctr">
        <a:solidFill>
          <a:schemeClr val="phClr">
            <a:lumMod val="75000"/>
            <a:alpha val="70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kern="1200" spc="0" normalizeH="0" baseline="0"/>
  </cs:title>
  <cs:trendline>
    <cs:lnRef idx="0">
      <cs:styleClr val="0"/>
    </cs:lnRef>
    <cs:fillRef idx="0"/>
    <cs:effectRef idx="0"/>
    <cs:fontRef idx="minor">
      <a:schemeClr val="tx1"/>
    </cs:fontRef>
    <cs:spPr>
      <a:ln w="38100" cap="rnd" cmpd="sng" algn="ctr">
        <a:solidFill>
          <a:schemeClr val="phClr">
            <a:lumMod val="75000"/>
            <a:alpha val="25000"/>
          </a:scheme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b="0" kern="1200"/>
  </cs:valueAxis>
  <cs:wall>
    <cs:lnRef idx="0"/>
    <cs:fillRef idx="0"/>
    <cs:effectRef idx="0"/>
    <cs:fontRef idx="minor">
      <a:schemeClr val="dk1"/>
    </cs:fontRef>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ata7.xml.rels><?xml version="1.0" encoding="UTF-8" standalone="yes"?>
<Relationships xmlns="http://schemas.openxmlformats.org/package/2006/relationships"><Relationship Id="rId1" Type="http://schemas.openxmlformats.org/officeDocument/2006/relationships/image" Target="../media/image4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A6C575-E8EF-4CE1-B079-B43594390C3F}"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IN"/>
        </a:p>
      </dgm:t>
    </dgm:pt>
    <dgm:pt modelId="{7E2E8EAD-C8B9-4774-8ACF-324564DD956C}">
      <dgm:prSet phldrT="[Text]"/>
      <dgm:spPr>
        <a:solidFill>
          <a:srgbClr val="00B050"/>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Profit</a:t>
          </a:r>
          <a:endParaRPr lang="en-IN" dirty="0"/>
        </a:p>
      </dgm:t>
    </dgm:pt>
    <dgm:pt modelId="{A84696F8-AC22-45BC-9716-3D5C66AAD257}" type="parTrans" cxnId="{FEE76750-9F1F-47FF-A1F1-8BD45453AA7E}">
      <dgm:prSet/>
      <dgm:spPr/>
      <dgm:t>
        <a:bodyPr/>
        <a:lstStyle/>
        <a:p>
          <a:endParaRPr lang="en-IN"/>
        </a:p>
      </dgm:t>
    </dgm:pt>
    <dgm:pt modelId="{AD686689-B13E-4562-865D-E73488FB87D0}" type="sibTrans" cxnId="{FEE76750-9F1F-47FF-A1F1-8BD45453AA7E}">
      <dgm:prSet/>
      <dgm:spPr/>
      <dgm:t>
        <a:bodyPr/>
        <a:lstStyle/>
        <a:p>
          <a:endParaRPr lang="en-IN"/>
        </a:p>
      </dgm:t>
    </dgm:pt>
    <dgm:pt modelId="{86DC3D11-BAF1-4FC3-95C3-E3670769E6D4}">
      <dgm:prSet phldrT="[Text]"/>
      <dgm:spPr>
        <a:solidFill>
          <a:schemeClr val="accent5">
            <a:lumMod val="50000"/>
          </a:schemeClr>
        </a:solidFill>
      </dgm:spPr>
      <dgm:t>
        <a:bodyPr/>
        <a:lstStyle/>
        <a:p>
          <a:r>
            <a:rPr lang="en-IN" dirty="0" smtClean="0"/>
            <a:t>Cost</a:t>
          </a:r>
          <a:endParaRPr lang="en-IN" dirty="0"/>
        </a:p>
      </dgm:t>
    </dgm:pt>
    <dgm:pt modelId="{8F5867C0-AA3E-4EBF-9B86-9834F2385C04}" type="parTrans" cxnId="{BD42AE65-C54D-44AD-89F9-0C60C6A90B5B}">
      <dgm:prSet/>
      <dgm:spPr/>
      <dgm:t>
        <a:bodyPr/>
        <a:lstStyle/>
        <a:p>
          <a:endParaRPr lang="en-IN"/>
        </a:p>
      </dgm:t>
    </dgm:pt>
    <dgm:pt modelId="{617A9A61-BF57-454D-8F63-F72C83F9DFA2}" type="sibTrans" cxnId="{BD42AE65-C54D-44AD-89F9-0C60C6A90B5B}">
      <dgm:prSet/>
      <dgm:spPr/>
      <dgm:t>
        <a:bodyPr/>
        <a:lstStyle/>
        <a:p>
          <a:endParaRPr lang="en-IN"/>
        </a:p>
      </dgm:t>
    </dgm:pt>
    <dgm:pt modelId="{6B12FADB-09FF-450D-A188-398245E4C7DE}">
      <dgm:prSet phldrT="[Text]"/>
      <dgm:spPr>
        <a:solidFill>
          <a:schemeClr val="accent1">
            <a:lumMod val="75000"/>
          </a:schemeClr>
        </a:solidFill>
      </dgm:spPr>
      <dgm:t>
        <a:bodyPr/>
        <a:lstStyle/>
        <a:p>
          <a:r>
            <a:rPr lang="en-US" dirty="0" smtClean="0"/>
            <a:t>Volume</a:t>
          </a:r>
          <a:endParaRPr lang="en-IN" dirty="0"/>
        </a:p>
      </dgm:t>
    </dgm:pt>
    <dgm:pt modelId="{7C118CDD-F797-4EC8-97AF-CDD08D1B3036}" type="parTrans" cxnId="{71108556-3AF3-4C98-99A2-2B0A13BA941F}">
      <dgm:prSet/>
      <dgm:spPr/>
      <dgm:t>
        <a:bodyPr/>
        <a:lstStyle/>
        <a:p>
          <a:endParaRPr lang="en-IN"/>
        </a:p>
      </dgm:t>
    </dgm:pt>
    <dgm:pt modelId="{DA420390-4ECF-43FB-A46B-CB61E9109D19}" type="sibTrans" cxnId="{71108556-3AF3-4C98-99A2-2B0A13BA941F}">
      <dgm:prSet/>
      <dgm:spPr/>
      <dgm:t>
        <a:bodyPr/>
        <a:lstStyle/>
        <a:p>
          <a:endParaRPr lang="en-IN"/>
        </a:p>
      </dgm:t>
    </dgm:pt>
    <dgm:pt modelId="{2B1BC572-E22F-465F-99CA-3E7AC1138971}" type="pres">
      <dgm:prSet presAssocID="{B9A6C575-E8EF-4CE1-B079-B43594390C3F}" presName="Name0" presStyleCnt="0">
        <dgm:presLayoutVars>
          <dgm:dir/>
          <dgm:resizeHandles val="exact"/>
        </dgm:presLayoutVars>
      </dgm:prSet>
      <dgm:spPr/>
      <dgm:t>
        <a:bodyPr/>
        <a:lstStyle/>
        <a:p>
          <a:endParaRPr lang="en-IN"/>
        </a:p>
      </dgm:t>
    </dgm:pt>
    <dgm:pt modelId="{240C4DC2-5E8B-47B2-AFAE-47E83A1DA4FC}" type="pres">
      <dgm:prSet presAssocID="{7E2E8EAD-C8B9-4774-8ACF-324564DD956C}" presName="node" presStyleLbl="node1" presStyleIdx="0" presStyleCnt="3">
        <dgm:presLayoutVars>
          <dgm:bulletEnabled val="1"/>
        </dgm:presLayoutVars>
      </dgm:prSet>
      <dgm:spPr/>
      <dgm:t>
        <a:bodyPr/>
        <a:lstStyle/>
        <a:p>
          <a:endParaRPr lang="en-IN"/>
        </a:p>
      </dgm:t>
    </dgm:pt>
    <dgm:pt modelId="{16B3F63A-8831-4DCB-A102-DA878C84768A}" type="pres">
      <dgm:prSet presAssocID="{AD686689-B13E-4562-865D-E73488FB87D0}" presName="sibTrans" presStyleLbl="sibTrans2D1" presStyleIdx="0" presStyleCnt="3"/>
      <dgm:spPr/>
      <dgm:t>
        <a:bodyPr/>
        <a:lstStyle/>
        <a:p>
          <a:endParaRPr lang="en-IN"/>
        </a:p>
      </dgm:t>
    </dgm:pt>
    <dgm:pt modelId="{81AFE8B0-6C5F-4B64-9C76-34D37506FBA6}" type="pres">
      <dgm:prSet presAssocID="{AD686689-B13E-4562-865D-E73488FB87D0}" presName="connectorText" presStyleLbl="sibTrans2D1" presStyleIdx="0" presStyleCnt="3"/>
      <dgm:spPr/>
      <dgm:t>
        <a:bodyPr/>
        <a:lstStyle/>
        <a:p>
          <a:endParaRPr lang="en-IN"/>
        </a:p>
      </dgm:t>
    </dgm:pt>
    <dgm:pt modelId="{07F70C88-FD94-4F67-85BE-FBDD27F6335F}" type="pres">
      <dgm:prSet presAssocID="{86DC3D11-BAF1-4FC3-95C3-E3670769E6D4}" presName="node" presStyleLbl="node1" presStyleIdx="1" presStyleCnt="3" custRadScaleRad="102100" custRadScaleInc="791">
        <dgm:presLayoutVars>
          <dgm:bulletEnabled val="1"/>
        </dgm:presLayoutVars>
      </dgm:prSet>
      <dgm:spPr/>
      <dgm:t>
        <a:bodyPr/>
        <a:lstStyle/>
        <a:p>
          <a:endParaRPr lang="en-IN"/>
        </a:p>
      </dgm:t>
    </dgm:pt>
    <dgm:pt modelId="{5BED891E-CB48-4EC0-8471-37C871950731}" type="pres">
      <dgm:prSet presAssocID="{617A9A61-BF57-454D-8F63-F72C83F9DFA2}" presName="sibTrans" presStyleLbl="sibTrans2D1" presStyleIdx="1" presStyleCnt="3"/>
      <dgm:spPr/>
      <dgm:t>
        <a:bodyPr/>
        <a:lstStyle/>
        <a:p>
          <a:endParaRPr lang="en-IN"/>
        </a:p>
      </dgm:t>
    </dgm:pt>
    <dgm:pt modelId="{6542C1DD-31ED-4B6A-9880-CD17244D1E37}" type="pres">
      <dgm:prSet presAssocID="{617A9A61-BF57-454D-8F63-F72C83F9DFA2}" presName="connectorText" presStyleLbl="sibTrans2D1" presStyleIdx="1" presStyleCnt="3"/>
      <dgm:spPr/>
      <dgm:t>
        <a:bodyPr/>
        <a:lstStyle/>
        <a:p>
          <a:endParaRPr lang="en-IN"/>
        </a:p>
      </dgm:t>
    </dgm:pt>
    <dgm:pt modelId="{3C656E0D-FA90-49AF-910B-0DA2F3698888}" type="pres">
      <dgm:prSet presAssocID="{6B12FADB-09FF-450D-A188-398245E4C7DE}" presName="node" presStyleLbl="node1" presStyleIdx="2" presStyleCnt="3">
        <dgm:presLayoutVars>
          <dgm:bulletEnabled val="1"/>
        </dgm:presLayoutVars>
      </dgm:prSet>
      <dgm:spPr/>
      <dgm:t>
        <a:bodyPr/>
        <a:lstStyle/>
        <a:p>
          <a:endParaRPr lang="en-IN"/>
        </a:p>
      </dgm:t>
    </dgm:pt>
    <dgm:pt modelId="{2B616DAC-78CB-4D44-AEA5-67B5C8687A82}" type="pres">
      <dgm:prSet presAssocID="{DA420390-4ECF-43FB-A46B-CB61E9109D19}" presName="sibTrans" presStyleLbl="sibTrans2D1" presStyleIdx="2" presStyleCnt="3"/>
      <dgm:spPr/>
      <dgm:t>
        <a:bodyPr/>
        <a:lstStyle/>
        <a:p>
          <a:endParaRPr lang="en-IN"/>
        </a:p>
      </dgm:t>
    </dgm:pt>
    <dgm:pt modelId="{7323F7A4-B04D-4C2E-89EA-61661B0FF7F9}" type="pres">
      <dgm:prSet presAssocID="{DA420390-4ECF-43FB-A46B-CB61E9109D19}" presName="connectorText" presStyleLbl="sibTrans2D1" presStyleIdx="2" presStyleCnt="3"/>
      <dgm:spPr/>
      <dgm:t>
        <a:bodyPr/>
        <a:lstStyle/>
        <a:p>
          <a:endParaRPr lang="en-IN"/>
        </a:p>
      </dgm:t>
    </dgm:pt>
  </dgm:ptLst>
  <dgm:cxnLst>
    <dgm:cxn modelId="{6D032494-C41D-4098-85B3-009AE931AC1E}" type="presOf" srcId="{AD686689-B13E-4562-865D-E73488FB87D0}" destId="{81AFE8B0-6C5F-4B64-9C76-34D37506FBA6}" srcOrd="1" destOrd="0" presId="urn:microsoft.com/office/officeart/2005/8/layout/cycle7"/>
    <dgm:cxn modelId="{71108556-3AF3-4C98-99A2-2B0A13BA941F}" srcId="{B9A6C575-E8EF-4CE1-B079-B43594390C3F}" destId="{6B12FADB-09FF-450D-A188-398245E4C7DE}" srcOrd="2" destOrd="0" parTransId="{7C118CDD-F797-4EC8-97AF-CDD08D1B3036}" sibTransId="{DA420390-4ECF-43FB-A46B-CB61E9109D19}"/>
    <dgm:cxn modelId="{9B37C9E7-05AC-4CFC-ACD2-B44FC756B669}" type="presOf" srcId="{617A9A61-BF57-454D-8F63-F72C83F9DFA2}" destId="{6542C1DD-31ED-4B6A-9880-CD17244D1E37}" srcOrd="1" destOrd="0" presId="urn:microsoft.com/office/officeart/2005/8/layout/cycle7"/>
    <dgm:cxn modelId="{4BBC6278-DC69-4B4C-8FF3-2255B53A2569}" type="presOf" srcId="{617A9A61-BF57-454D-8F63-F72C83F9DFA2}" destId="{5BED891E-CB48-4EC0-8471-37C871950731}" srcOrd="0" destOrd="0" presId="urn:microsoft.com/office/officeart/2005/8/layout/cycle7"/>
    <dgm:cxn modelId="{FEE76750-9F1F-47FF-A1F1-8BD45453AA7E}" srcId="{B9A6C575-E8EF-4CE1-B079-B43594390C3F}" destId="{7E2E8EAD-C8B9-4774-8ACF-324564DD956C}" srcOrd="0" destOrd="0" parTransId="{A84696F8-AC22-45BC-9716-3D5C66AAD257}" sibTransId="{AD686689-B13E-4562-865D-E73488FB87D0}"/>
    <dgm:cxn modelId="{CE3E491C-1883-43CA-A1BC-80CFE6598B0B}" type="presOf" srcId="{DA420390-4ECF-43FB-A46B-CB61E9109D19}" destId="{2B616DAC-78CB-4D44-AEA5-67B5C8687A82}" srcOrd="0" destOrd="0" presId="urn:microsoft.com/office/officeart/2005/8/layout/cycle7"/>
    <dgm:cxn modelId="{CEA0E8FE-32AB-49E0-AD03-CE187265B88F}" type="presOf" srcId="{DA420390-4ECF-43FB-A46B-CB61E9109D19}" destId="{7323F7A4-B04D-4C2E-89EA-61661B0FF7F9}" srcOrd="1" destOrd="0" presId="urn:microsoft.com/office/officeart/2005/8/layout/cycle7"/>
    <dgm:cxn modelId="{D02CB499-020A-4C20-8706-FCFE4C89EB95}" type="presOf" srcId="{86DC3D11-BAF1-4FC3-95C3-E3670769E6D4}" destId="{07F70C88-FD94-4F67-85BE-FBDD27F6335F}" srcOrd="0" destOrd="0" presId="urn:microsoft.com/office/officeart/2005/8/layout/cycle7"/>
    <dgm:cxn modelId="{BD42AE65-C54D-44AD-89F9-0C60C6A90B5B}" srcId="{B9A6C575-E8EF-4CE1-B079-B43594390C3F}" destId="{86DC3D11-BAF1-4FC3-95C3-E3670769E6D4}" srcOrd="1" destOrd="0" parTransId="{8F5867C0-AA3E-4EBF-9B86-9834F2385C04}" sibTransId="{617A9A61-BF57-454D-8F63-F72C83F9DFA2}"/>
    <dgm:cxn modelId="{B5845D7C-672F-4A2B-A310-8E67296DEDAF}" type="presOf" srcId="{7E2E8EAD-C8B9-4774-8ACF-324564DD956C}" destId="{240C4DC2-5E8B-47B2-AFAE-47E83A1DA4FC}" srcOrd="0" destOrd="0" presId="urn:microsoft.com/office/officeart/2005/8/layout/cycle7"/>
    <dgm:cxn modelId="{AA49559B-B146-4A36-8C60-5FC46D429CBD}" type="presOf" srcId="{AD686689-B13E-4562-865D-E73488FB87D0}" destId="{16B3F63A-8831-4DCB-A102-DA878C84768A}" srcOrd="0" destOrd="0" presId="urn:microsoft.com/office/officeart/2005/8/layout/cycle7"/>
    <dgm:cxn modelId="{A02CB009-DE98-4A54-9BB2-09B97F1DDA6B}" type="presOf" srcId="{6B12FADB-09FF-450D-A188-398245E4C7DE}" destId="{3C656E0D-FA90-49AF-910B-0DA2F3698888}" srcOrd="0" destOrd="0" presId="urn:microsoft.com/office/officeart/2005/8/layout/cycle7"/>
    <dgm:cxn modelId="{902348AD-611B-4ACE-92FF-5991DAA1B57D}" type="presOf" srcId="{B9A6C575-E8EF-4CE1-B079-B43594390C3F}" destId="{2B1BC572-E22F-465F-99CA-3E7AC1138971}" srcOrd="0" destOrd="0" presId="urn:microsoft.com/office/officeart/2005/8/layout/cycle7"/>
    <dgm:cxn modelId="{66363984-69B1-4253-A9EE-BA82B443D62B}" type="presParOf" srcId="{2B1BC572-E22F-465F-99CA-3E7AC1138971}" destId="{240C4DC2-5E8B-47B2-AFAE-47E83A1DA4FC}" srcOrd="0" destOrd="0" presId="urn:microsoft.com/office/officeart/2005/8/layout/cycle7"/>
    <dgm:cxn modelId="{CA44E34C-F199-4973-9CC8-A3B22404CA21}" type="presParOf" srcId="{2B1BC572-E22F-465F-99CA-3E7AC1138971}" destId="{16B3F63A-8831-4DCB-A102-DA878C84768A}" srcOrd="1" destOrd="0" presId="urn:microsoft.com/office/officeart/2005/8/layout/cycle7"/>
    <dgm:cxn modelId="{F63AF30C-9CE5-45A2-A946-A0D9E00774EC}" type="presParOf" srcId="{16B3F63A-8831-4DCB-A102-DA878C84768A}" destId="{81AFE8B0-6C5F-4B64-9C76-34D37506FBA6}" srcOrd="0" destOrd="0" presId="urn:microsoft.com/office/officeart/2005/8/layout/cycle7"/>
    <dgm:cxn modelId="{534DC156-CFDD-4DB0-96D3-F1D874CF13DD}" type="presParOf" srcId="{2B1BC572-E22F-465F-99CA-3E7AC1138971}" destId="{07F70C88-FD94-4F67-85BE-FBDD27F6335F}" srcOrd="2" destOrd="0" presId="urn:microsoft.com/office/officeart/2005/8/layout/cycle7"/>
    <dgm:cxn modelId="{56115E30-DDCE-4C27-9559-9C67D3C5C89A}" type="presParOf" srcId="{2B1BC572-E22F-465F-99CA-3E7AC1138971}" destId="{5BED891E-CB48-4EC0-8471-37C871950731}" srcOrd="3" destOrd="0" presId="urn:microsoft.com/office/officeart/2005/8/layout/cycle7"/>
    <dgm:cxn modelId="{4F8B10CA-3B36-4D29-9EAC-796DDDB77593}" type="presParOf" srcId="{5BED891E-CB48-4EC0-8471-37C871950731}" destId="{6542C1DD-31ED-4B6A-9880-CD17244D1E37}" srcOrd="0" destOrd="0" presId="urn:microsoft.com/office/officeart/2005/8/layout/cycle7"/>
    <dgm:cxn modelId="{53E24A46-B594-475B-9286-5535C0CF9897}" type="presParOf" srcId="{2B1BC572-E22F-465F-99CA-3E7AC1138971}" destId="{3C656E0D-FA90-49AF-910B-0DA2F3698888}" srcOrd="4" destOrd="0" presId="urn:microsoft.com/office/officeart/2005/8/layout/cycle7"/>
    <dgm:cxn modelId="{9CF007DC-831A-4DB1-B12F-6CE67769B752}" type="presParOf" srcId="{2B1BC572-E22F-465F-99CA-3E7AC1138971}" destId="{2B616DAC-78CB-4D44-AEA5-67B5C8687A82}" srcOrd="5" destOrd="0" presId="urn:microsoft.com/office/officeart/2005/8/layout/cycle7"/>
    <dgm:cxn modelId="{AAC60C0A-063D-4337-929A-F2DC7D9A83FA}" type="presParOf" srcId="{2B616DAC-78CB-4D44-AEA5-67B5C8687A82}" destId="{7323F7A4-B04D-4C2E-89EA-61661B0FF7F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1A1054-9335-415C-BA6C-081BFAFE141F}"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DD3C734B-A0C7-4B15-809E-064C5C8E9792}">
      <dgm:prSet phldrT="[Text]"/>
      <dgm:spPr>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dirty="0"/>
            <a:t>Profit</a:t>
          </a:r>
          <a:endParaRPr lang="en-US" dirty="0"/>
        </a:p>
      </dgm:t>
    </dgm:pt>
    <dgm:pt modelId="{96AF2FB8-5909-4831-AA22-753F7DF2E246}" type="parTrans" cxnId="{F17F1D90-3DA0-4489-8F2F-CC4F52CE5CCE}">
      <dgm:prSet/>
      <dgm:spPr/>
      <dgm:t>
        <a:bodyPr/>
        <a:lstStyle/>
        <a:p>
          <a:endParaRPr lang="en-US"/>
        </a:p>
      </dgm:t>
    </dgm:pt>
    <dgm:pt modelId="{676D8AE8-403A-4C8D-9B95-0D31BA0442AF}" type="sibTrans" cxnId="{F17F1D90-3DA0-4489-8F2F-CC4F52CE5CCE}">
      <dgm:prSet/>
      <dgm:spPr/>
      <dgm:t>
        <a:bodyPr/>
        <a:lstStyle/>
        <a:p>
          <a:endParaRPr lang="en-US"/>
        </a:p>
      </dgm:t>
    </dgm:pt>
    <dgm:pt modelId="{766E9A70-E8DF-4FE7-B643-2ABDB2996D9E}">
      <dgm:prSet phldrT="[Text]"/>
      <dgm:spPr>
        <a:solidFill>
          <a:srgbClr val="00113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dirty="0"/>
            <a:t>Sales</a:t>
          </a:r>
          <a:endParaRPr lang="en-US" dirty="0"/>
        </a:p>
      </dgm:t>
    </dgm:pt>
    <dgm:pt modelId="{2F41FD10-EF22-4EC5-B647-6CDFF1CA6ED7}" type="parTrans" cxnId="{BB357D1B-9896-46DC-8A2F-47A7B024EED0}">
      <dgm:prSet/>
      <dgm:spPr>
        <a:solidFill>
          <a:srgbClr val="0070C0"/>
        </a:solidFill>
      </dgm:spPr>
      <dgm:t>
        <a:bodyPr/>
        <a:lstStyle/>
        <a:p>
          <a:endParaRPr lang="en-US"/>
        </a:p>
      </dgm:t>
    </dgm:pt>
    <dgm:pt modelId="{25B5D31A-C660-4FE4-9EF3-11F2310682DC}" type="sibTrans" cxnId="{BB357D1B-9896-46DC-8A2F-47A7B024EED0}">
      <dgm:prSet/>
      <dgm:spPr/>
      <dgm:t>
        <a:bodyPr/>
        <a:lstStyle/>
        <a:p>
          <a:endParaRPr lang="en-US"/>
        </a:p>
      </dgm:t>
    </dgm:pt>
    <dgm:pt modelId="{F4ABD94E-A74D-42A0-996A-E468439BFF4E}">
      <dgm:prSet phldrT="[Text]"/>
      <dgm:spPr>
        <a:solidFill>
          <a:srgbClr val="00113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dirty="0"/>
            <a:t>Volume</a:t>
          </a:r>
          <a:endParaRPr lang="en-US" dirty="0"/>
        </a:p>
      </dgm:t>
    </dgm:pt>
    <dgm:pt modelId="{F5F221CE-2464-4D03-901E-9C1F3E973FC6}" type="parTrans" cxnId="{99BAACA1-7008-4D82-A3D2-A7AECD145B6F}">
      <dgm:prSet/>
      <dgm:spPr>
        <a:solidFill>
          <a:srgbClr val="0070C0"/>
        </a:solidFill>
      </dgm:spPr>
      <dgm:t>
        <a:bodyPr/>
        <a:lstStyle/>
        <a:p>
          <a:endParaRPr lang="en-US"/>
        </a:p>
      </dgm:t>
    </dgm:pt>
    <dgm:pt modelId="{94D1BC56-50EC-499C-8F40-D7F790896A56}" type="sibTrans" cxnId="{99BAACA1-7008-4D82-A3D2-A7AECD145B6F}">
      <dgm:prSet/>
      <dgm:spPr/>
      <dgm:t>
        <a:bodyPr/>
        <a:lstStyle/>
        <a:p>
          <a:endParaRPr lang="en-US"/>
        </a:p>
      </dgm:t>
    </dgm:pt>
    <dgm:pt modelId="{1EB0AD69-DE3D-4943-9E96-025108CFF13B}">
      <dgm:prSet phldrT="[Text]"/>
      <dgm:spPr>
        <a:solidFill>
          <a:srgbClr val="00113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dirty="0"/>
            <a:t>Cost</a:t>
          </a:r>
          <a:endParaRPr lang="en-US" dirty="0"/>
        </a:p>
      </dgm:t>
    </dgm:pt>
    <dgm:pt modelId="{6D448063-2AF7-496E-AFA3-B74A7D95F537}" type="parTrans" cxnId="{A1AAFBB2-70C0-4898-83E9-AD0A42CE0259}">
      <dgm:prSet/>
      <dgm:spPr>
        <a:solidFill>
          <a:srgbClr val="0070C0"/>
        </a:solidFill>
      </dgm:spPr>
      <dgm:t>
        <a:bodyPr/>
        <a:lstStyle/>
        <a:p>
          <a:endParaRPr lang="en-US"/>
        </a:p>
      </dgm:t>
    </dgm:pt>
    <dgm:pt modelId="{E4BB3A63-2693-4E13-BE70-BCFEB4CFCD17}" type="sibTrans" cxnId="{A1AAFBB2-70C0-4898-83E9-AD0A42CE0259}">
      <dgm:prSet/>
      <dgm:spPr/>
      <dgm:t>
        <a:bodyPr/>
        <a:lstStyle/>
        <a:p>
          <a:endParaRPr lang="en-US"/>
        </a:p>
      </dgm:t>
    </dgm:pt>
    <dgm:pt modelId="{73EB11F5-3097-43BF-85A0-EE13AA3F6A6B}">
      <dgm:prSet/>
      <dgm:spPr>
        <a:solidFill>
          <a:srgbClr val="00113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IN" dirty="0"/>
            <a:t>Price</a:t>
          </a:r>
          <a:endParaRPr lang="en-US" dirty="0"/>
        </a:p>
      </dgm:t>
    </dgm:pt>
    <dgm:pt modelId="{511DC272-293A-4D42-AF70-0DBFE8B51D28}" type="parTrans" cxnId="{553F4DF2-0773-45B7-AE08-9B9585515057}">
      <dgm:prSet/>
      <dgm:spPr>
        <a:solidFill>
          <a:srgbClr val="0070C0"/>
        </a:solidFill>
      </dgm:spPr>
      <dgm:t>
        <a:bodyPr/>
        <a:lstStyle/>
        <a:p>
          <a:endParaRPr lang="en-US"/>
        </a:p>
      </dgm:t>
    </dgm:pt>
    <dgm:pt modelId="{897955A0-926E-4D76-BF5C-75339DDE261E}" type="sibTrans" cxnId="{553F4DF2-0773-45B7-AE08-9B9585515057}">
      <dgm:prSet/>
      <dgm:spPr/>
      <dgm:t>
        <a:bodyPr/>
        <a:lstStyle/>
        <a:p>
          <a:endParaRPr lang="en-US"/>
        </a:p>
      </dgm:t>
    </dgm:pt>
    <dgm:pt modelId="{F4857A0E-4250-4DEE-866A-61BB9CE4EDFD}" type="pres">
      <dgm:prSet presAssocID="{891A1054-9335-415C-BA6C-081BFAFE141F}" presName="cycle" presStyleCnt="0">
        <dgm:presLayoutVars>
          <dgm:chMax val="1"/>
          <dgm:dir/>
          <dgm:animLvl val="ctr"/>
          <dgm:resizeHandles val="exact"/>
        </dgm:presLayoutVars>
      </dgm:prSet>
      <dgm:spPr/>
      <dgm:t>
        <a:bodyPr/>
        <a:lstStyle/>
        <a:p>
          <a:endParaRPr lang="en-IN"/>
        </a:p>
      </dgm:t>
    </dgm:pt>
    <dgm:pt modelId="{0A0E83F9-6642-44C8-83D9-78D2FFACC7E2}" type="pres">
      <dgm:prSet presAssocID="{DD3C734B-A0C7-4B15-809E-064C5C8E9792}" presName="centerShape" presStyleLbl="node0" presStyleIdx="0" presStyleCnt="1"/>
      <dgm:spPr/>
      <dgm:t>
        <a:bodyPr/>
        <a:lstStyle/>
        <a:p>
          <a:endParaRPr lang="en-IN"/>
        </a:p>
      </dgm:t>
    </dgm:pt>
    <dgm:pt modelId="{C66522EA-B5BA-4F2E-8EF2-5202D77FDD5B}" type="pres">
      <dgm:prSet presAssocID="{2F41FD10-EF22-4EC5-B647-6CDFF1CA6ED7}" presName="parTrans" presStyleLbl="bgSibTrans2D1" presStyleIdx="0" presStyleCnt="4"/>
      <dgm:spPr/>
      <dgm:t>
        <a:bodyPr/>
        <a:lstStyle/>
        <a:p>
          <a:endParaRPr lang="en-IN"/>
        </a:p>
      </dgm:t>
    </dgm:pt>
    <dgm:pt modelId="{D4CB420D-6D20-499B-8595-86CF7704816A}" type="pres">
      <dgm:prSet presAssocID="{766E9A70-E8DF-4FE7-B643-2ABDB2996D9E}" presName="node" presStyleLbl="node1" presStyleIdx="0" presStyleCnt="4" custRadScaleRad="95761" custRadScaleInc="-26564">
        <dgm:presLayoutVars>
          <dgm:bulletEnabled val="1"/>
        </dgm:presLayoutVars>
      </dgm:prSet>
      <dgm:spPr/>
      <dgm:t>
        <a:bodyPr/>
        <a:lstStyle/>
        <a:p>
          <a:endParaRPr lang="en-IN"/>
        </a:p>
      </dgm:t>
    </dgm:pt>
    <dgm:pt modelId="{75AB5948-427D-4169-A4C7-6C7C23BF8FDC}" type="pres">
      <dgm:prSet presAssocID="{F5F221CE-2464-4D03-901E-9C1F3E973FC6}" presName="parTrans" presStyleLbl="bgSibTrans2D1" presStyleIdx="1" presStyleCnt="4"/>
      <dgm:spPr/>
      <dgm:t>
        <a:bodyPr/>
        <a:lstStyle/>
        <a:p>
          <a:endParaRPr lang="en-IN"/>
        </a:p>
      </dgm:t>
    </dgm:pt>
    <dgm:pt modelId="{6C91554A-7971-455E-BF70-9825AA4FAE95}" type="pres">
      <dgm:prSet presAssocID="{F4ABD94E-A74D-42A0-996A-E468439BFF4E}" presName="node" presStyleLbl="node1" presStyleIdx="1" presStyleCnt="4" custRadScaleRad="101797" custRadScaleInc="-14730">
        <dgm:presLayoutVars>
          <dgm:bulletEnabled val="1"/>
        </dgm:presLayoutVars>
      </dgm:prSet>
      <dgm:spPr/>
      <dgm:t>
        <a:bodyPr/>
        <a:lstStyle/>
        <a:p>
          <a:endParaRPr lang="en-IN"/>
        </a:p>
      </dgm:t>
    </dgm:pt>
    <dgm:pt modelId="{2079798F-79AA-4472-A2D2-B6D3E81AB1F2}" type="pres">
      <dgm:prSet presAssocID="{6D448063-2AF7-496E-AFA3-B74A7D95F537}" presName="parTrans" presStyleLbl="bgSibTrans2D1" presStyleIdx="2" presStyleCnt="4"/>
      <dgm:spPr/>
      <dgm:t>
        <a:bodyPr/>
        <a:lstStyle/>
        <a:p>
          <a:endParaRPr lang="en-IN"/>
        </a:p>
      </dgm:t>
    </dgm:pt>
    <dgm:pt modelId="{336D996F-921F-4C30-88A7-53EE0CE211EC}" type="pres">
      <dgm:prSet presAssocID="{1EB0AD69-DE3D-4943-9E96-025108CFF13B}" presName="node" presStyleLbl="node1" presStyleIdx="2" presStyleCnt="4" custRadScaleRad="88373" custRadScaleInc="136478">
        <dgm:presLayoutVars>
          <dgm:bulletEnabled val="1"/>
        </dgm:presLayoutVars>
      </dgm:prSet>
      <dgm:spPr/>
      <dgm:t>
        <a:bodyPr/>
        <a:lstStyle/>
        <a:p>
          <a:endParaRPr lang="en-IN"/>
        </a:p>
      </dgm:t>
    </dgm:pt>
    <dgm:pt modelId="{F0A43BF0-0B93-4680-A809-DD7B97B56C4B}" type="pres">
      <dgm:prSet presAssocID="{511DC272-293A-4D42-AF70-0DBFE8B51D28}" presName="parTrans" presStyleLbl="bgSibTrans2D1" presStyleIdx="3" presStyleCnt="4"/>
      <dgm:spPr/>
      <dgm:t>
        <a:bodyPr/>
        <a:lstStyle/>
        <a:p>
          <a:endParaRPr lang="en-IN"/>
        </a:p>
      </dgm:t>
    </dgm:pt>
    <dgm:pt modelId="{2F2752E8-7B3D-47CB-9B9A-776A28BEFD00}" type="pres">
      <dgm:prSet presAssocID="{73EB11F5-3097-43BF-85A0-EE13AA3F6A6B}" presName="node" presStyleLbl="node1" presStyleIdx="3" presStyleCnt="4" custRadScaleRad="98730" custRadScaleInc="-95936">
        <dgm:presLayoutVars>
          <dgm:bulletEnabled val="1"/>
        </dgm:presLayoutVars>
      </dgm:prSet>
      <dgm:spPr/>
      <dgm:t>
        <a:bodyPr/>
        <a:lstStyle/>
        <a:p>
          <a:endParaRPr lang="en-IN"/>
        </a:p>
      </dgm:t>
    </dgm:pt>
  </dgm:ptLst>
  <dgm:cxnLst>
    <dgm:cxn modelId="{553F4DF2-0773-45B7-AE08-9B9585515057}" srcId="{DD3C734B-A0C7-4B15-809E-064C5C8E9792}" destId="{73EB11F5-3097-43BF-85A0-EE13AA3F6A6B}" srcOrd="3" destOrd="0" parTransId="{511DC272-293A-4D42-AF70-0DBFE8B51D28}" sibTransId="{897955A0-926E-4D76-BF5C-75339DDE261E}"/>
    <dgm:cxn modelId="{3A8E7380-4C1A-4CD5-B6DA-7485E047D748}" type="presOf" srcId="{891A1054-9335-415C-BA6C-081BFAFE141F}" destId="{F4857A0E-4250-4DEE-866A-61BB9CE4EDFD}" srcOrd="0" destOrd="0" presId="urn:microsoft.com/office/officeart/2005/8/layout/radial4"/>
    <dgm:cxn modelId="{BB357D1B-9896-46DC-8A2F-47A7B024EED0}" srcId="{DD3C734B-A0C7-4B15-809E-064C5C8E9792}" destId="{766E9A70-E8DF-4FE7-B643-2ABDB2996D9E}" srcOrd="0" destOrd="0" parTransId="{2F41FD10-EF22-4EC5-B647-6CDFF1CA6ED7}" sibTransId="{25B5D31A-C660-4FE4-9EF3-11F2310682DC}"/>
    <dgm:cxn modelId="{67C4E139-D036-4963-8B7E-5C74489AB699}" type="presOf" srcId="{DD3C734B-A0C7-4B15-809E-064C5C8E9792}" destId="{0A0E83F9-6642-44C8-83D9-78D2FFACC7E2}" srcOrd="0" destOrd="0" presId="urn:microsoft.com/office/officeart/2005/8/layout/radial4"/>
    <dgm:cxn modelId="{BD1787B6-3C8D-4DE5-92FC-D6A7B8B3EB19}" type="presOf" srcId="{766E9A70-E8DF-4FE7-B643-2ABDB2996D9E}" destId="{D4CB420D-6D20-499B-8595-86CF7704816A}" srcOrd="0" destOrd="0" presId="urn:microsoft.com/office/officeart/2005/8/layout/radial4"/>
    <dgm:cxn modelId="{102099AE-8987-43C5-B3B7-5C2973286193}" type="presOf" srcId="{1EB0AD69-DE3D-4943-9E96-025108CFF13B}" destId="{336D996F-921F-4C30-88A7-53EE0CE211EC}" srcOrd="0" destOrd="0" presId="urn:microsoft.com/office/officeart/2005/8/layout/radial4"/>
    <dgm:cxn modelId="{44156158-3F58-4900-8D8E-434A8B06F510}" type="presOf" srcId="{F5F221CE-2464-4D03-901E-9C1F3E973FC6}" destId="{75AB5948-427D-4169-A4C7-6C7C23BF8FDC}" srcOrd="0" destOrd="0" presId="urn:microsoft.com/office/officeart/2005/8/layout/radial4"/>
    <dgm:cxn modelId="{A1AAFBB2-70C0-4898-83E9-AD0A42CE0259}" srcId="{DD3C734B-A0C7-4B15-809E-064C5C8E9792}" destId="{1EB0AD69-DE3D-4943-9E96-025108CFF13B}" srcOrd="2" destOrd="0" parTransId="{6D448063-2AF7-496E-AFA3-B74A7D95F537}" sibTransId="{E4BB3A63-2693-4E13-BE70-BCFEB4CFCD17}"/>
    <dgm:cxn modelId="{98F8C723-0409-4B43-9816-72A41E618E5B}" type="presOf" srcId="{73EB11F5-3097-43BF-85A0-EE13AA3F6A6B}" destId="{2F2752E8-7B3D-47CB-9B9A-776A28BEFD00}" srcOrd="0" destOrd="0" presId="urn:microsoft.com/office/officeart/2005/8/layout/radial4"/>
    <dgm:cxn modelId="{4E346957-DA13-433C-BC7B-4F23CEDF193A}" type="presOf" srcId="{F4ABD94E-A74D-42A0-996A-E468439BFF4E}" destId="{6C91554A-7971-455E-BF70-9825AA4FAE95}" srcOrd="0" destOrd="0" presId="urn:microsoft.com/office/officeart/2005/8/layout/radial4"/>
    <dgm:cxn modelId="{F17F1D90-3DA0-4489-8F2F-CC4F52CE5CCE}" srcId="{891A1054-9335-415C-BA6C-081BFAFE141F}" destId="{DD3C734B-A0C7-4B15-809E-064C5C8E9792}" srcOrd="0" destOrd="0" parTransId="{96AF2FB8-5909-4831-AA22-753F7DF2E246}" sibTransId="{676D8AE8-403A-4C8D-9B95-0D31BA0442AF}"/>
    <dgm:cxn modelId="{A57EE87C-355B-489D-A38C-85755FB54F9C}" type="presOf" srcId="{2F41FD10-EF22-4EC5-B647-6CDFF1CA6ED7}" destId="{C66522EA-B5BA-4F2E-8EF2-5202D77FDD5B}" srcOrd="0" destOrd="0" presId="urn:microsoft.com/office/officeart/2005/8/layout/radial4"/>
    <dgm:cxn modelId="{99BAACA1-7008-4D82-A3D2-A7AECD145B6F}" srcId="{DD3C734B-A0C7-4B15-809E-064C5C8E9792}" destId="{F4ABD94E-A74D-42A0-996A-E468439BFF4E}" srcOrd="1" destOrd="0" parTransId="{F5F221CE-2464-4D03-901E-9C1F3E973FC6}" sibTransId="{94D1BC56-50EC-499C-8F40-D7F790896A56}"/>
    <dgm:cxn modelId="{B6AB0038-D150-448E-A927-49C959C2D4C7}" type="presOf" srcId="{511DC272-293A-4D42-AF70-0DBFE8B51D28}" destId="{F0A43BF0-0B93-4680-A809-DD7B97B56C4B}" srcOrd="0" destOrd="0" presId="urn:microsoft.com/office/officeart/2005/8/layout/radial4"/>
    <dgm:cxn modelId="{1353BA0B-7E5B-4452-8657-AB5AD32E39BF}" type="presOf" srcId="{6D448063-2AF7-496E-AFA3-B74A7D95F537}" destId="{2079798F-79AA-4472-A2D2-B6D3E81AB1F2}" srcOrd="0" destOrd="0" presId="urn:microsoft.com/office/officeart/2005/8/layout/radial4"/>
    <dgm:cxn modelId="{ECB59194-9CC3-48A2-8D72-1C1BF3E39A4B}" type="presParOf" srcId="{F4857A0E-4250-4DEE-866A-61BB9CE4EDFD}" destId="{0A0E83F9-6642-44C8-83D9-78D2FFACC7E2}" srcOrd="0" destOrd="0" presId="urn:microsoft.com/office/officeart/2005/8/layout/radial4"/>
    <dgm:cxn modelId="{0247A46B-582E-41C1-BDD3-044A576E9E30}" type="presParOf" srcId="{F4857A0E-4250-4DEE-866A-61BB9CE4EDFD}" destId="{C66522EA-B5BA-4F2E-8EF2-5202D77FDD5B}" srcOrd="1" destOrd="0" presId="urn:microsoft.com/office/officeart/2005/8/layout/radial4"/>
    <dgm:cxn modelId="{6FCD2AE0-7034-4AA0-A0AD-DC165DED92A2}" type="presParOf" srcId="{F4857A0E-4250-4DEE-866A-61BB9CE4EDFD}" destId="{D4CB420D-6D20-499B-8595-86CF7704816A}" srcOrd="2" destOrd="0" presId="urn:microsoft.com/office/officeart/2005/8/layout/radial4"/>
    <dgm:cxn modelId="{6BAFAD45-21A7-4DE3-AB25-EC8D34B45330}" type="presParOf" srcId="{F4857A0E-4250-4DEE-866A-61BB9CE4EDFD}" destId="{75AB5948-427D-4169-A4C7-6C7C23BF8FDC}" srcOrd="3" destOrd="0" presId="urn:microsoft.com/office/officeart/2005/8/layout/radial4"/>
    <dgm:cxn modelId="{D58FB404-BDD9-4B69-A271-563A38B9B90C}" type="presParOf" srcId="{F4857A0E-4250-4DEE-866A-61BB9CE4EDFD}" destId="{6C91554A-7971-455E-BF70-9825AA4FAE95}" srcOrd="4" destOrd="0" presId="urn:microsoft.com/office/officeart/2005/8/layout/radial4"/>
    <dgm:cxn modelId="{398D6F00-5124-4ADB-9377-2EEB89673BDE}" type="presParOf" srcId="{F4857A0E-4250-4DEE-866A-61BB9CE4EDFD}" destId="{2079798F-79AA-4472-A2D2-B6D3E81AB1F2}" srcOrd="5" destOrd="0" presId="urn:microsoft.com/office/officeart/2005/8/layout/radial4"/>
    <dgm:cxn modelId="{3D9717A5-081D-4CF4-BFEC-28452A3045D5}" type="presParOf" srcId="{F4857A0E-4250-4DEE-866A-61BB9CE4EDFD}" destId="{336D996F-921F-4C30-88A7-53EE0CE211EC}" srcOrd="6" destOrd="0" presId="urn:microsoft.com/office/officeart/2005/8/layout/radial4"/>
    <dgm:cxn modelId="{3F796918-F71A-40D5-B143-9DC1B36A79A9}" type="presParOf" srcId="{F4857A0E-4250-4DEE-866A-61BB9CE4EDFD}" destId="{F0A43BF0-0B93-4680-A809-DD7B97B56C4B}" srcOrd="7" destOrd="0" presId="urn:microsoft.com/office/officeart/2005/8/layout/radial4"/>
    <dgm:cxn modelId="{9C9DE673-0ABA-4FF5-B5B8-1EE47061DCB7}" type="presParOf" srcId="{F4857A0E-4250-4DEE-866A-61BB9CE4EDFD}" destId="{2F2752E8-7B3D-47CB-9B9A-776A28BEFD00}"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E44ED7-B186-49C6-95C8-786F835F7D7F}" type="doc">
      <dgm:prSet loTypeId="urn:microsoft.com/office/officeart/2005/8/layout/rings+Icon" loCatId="officeonline" qsTypeId="urn:microsoft.com/office/officeart/2005/8/quickstyle/3d3" qsCatId="3D" csTypeId="urn:microsoft.com/office/officeart/2005/8/colors/accent1_2" csCatId="accent1" phldr="1"/>
      <dgm:spPr/>
    </dgm:pt>
    <dgm:pt modelId="{2B0CC698-55C3-494E-A16D-809A2682DF24}">
      <dgm:prSet phldrT="[Text]"/>
      <dgm:spPr/>
      <dgm:t>
        <a:bodyPr/>
        <a:lstStyle/>
        <a:p>
          <a:r>
            <a:rPr lang="en-IN" dirty="0"/>
            <a:t>Fixed Cost</a:t>
          </a:r>
          <a:endParaRPr lang="en-US" dirty="0"/>
        </a:p>
      </dgm:t>
    </dgm:pt>
    <dgm:pt modelId="{24BA45F8-0BB6-43CD-AA57-49731B20D6EE}" type="parTrans" cxnId="{502A634D-6355-4EFD-B26B-36D39417ED82}">
      <dgm:prSet/>
      <dgm:spPr/>
      <dgm:t>
        <a:bodyPr/>
        <a:lstStyle/>
        <a:p>
          <a:endParaRPr lang="en-US"/>
        </a:p>
      </dgm:t>
    </dgm:pt>
    <dgm:pt modelId="{0038F73F-B57D-4EA9-ABD8-94A1958C34CE}" type="sibTrans" cxnId="{502A634D-6355-4EFD-B26B-36D39417ED82}">
      <dgm:prSet/>
      <dgm:spPr/>
      <dgm:t>
        <a:bodyPr/>
        <a:lstStyle/>
        <a:p>
          <a:endParaRPr lang="en-US"/>
        </a:p>
      </dgm:t>
    </dgm:pt>
    <dgm:pt modelId="{46B6C9AD-1E07-466B-9CFE-9694E13E5576}">
      <dgm:prSet phldrT="[Text]"/>
      <dgm:spPr/>
      <dgm:t>
        <a:bodyPr/>
        <a:lstStyle/>
        <a:p>
          <a:r>
            <a:rPr lang="en-IN" dirty="0"/>
            <a:t>Total Cost</a:t>
          </a:r>
          <a:endParaRPr lang="en-US" dirty="0"/>
        </a:p>
      </dgm:t>
    </dgm:pt>
    <dgm:pt modelId="{21E710EE-7C73-4462-8748-475E6A6CF5A4}" type="parTrans" cxnId="{74BF8343-0086-4309-BA3D-650DD20A1FE7}">
      <dgm:prSet/>
      <dgm:spPr/>
      <dgm:t>
        <a:bodyPr/>
        <a:lstStyle/>
        <a:p>
          <a:endParaRPr lang="en-US"/>
        </a:p>
      </dgm:t>
    </dgm:pt>
    <dgm:pt modelId="{487CE5BD-120A-4B18-A9CF-1E45B24D6E27}" type="sibTrans" cxnId="{74BF8343-0086-4309-BA3D-650DD20A1FE7}">
      <dgm:prSet/>
      <dgm:spPr/>
      <dgm:t>
        <a:bodyPr/>
        <a:lstStyle/>
        <a:p>
          <a:endParaRPr lang="en-US"/>
        </a:p>
      </dgm:t>
    </dgm:pt>
    <dgm:pt modelId="{97E11D19-41C8-43DB-8258-C165943C8EC5}">
      <dgm:prSet phldrT="[Text]"/>
      <dgm:spPr/>
      <dgm:t>
        <a:bodyPr/>
        <a:lstStyle/>
        <a:p>
          <a:r>
            <a:rPr lang="en-IN" dirty="0"/>
            <a:t>Variable Cost</a:t>
          </a:r>
          <a:endParaRPr lang="en-US" dirty="0"/>
        </a:p>
      </dgm:t>
    </dgm:pt>
    <dgm:pt modelId="{E10922EF-3B50-485E-9496-019ECC027A51}" type="parTrans" cxnId="{1A06DA2C-98D8-4DA7-890B-69A673C5C390}">
      <dgm:prSet/>
      <dgm:spPr/>
      <dgm:t>
        <a:bodyPr/>
        <a:lstStyle/>
        <a:p>
          <a:endParaRPr lang="en-US"/>
        </a:p>
      </dgm:t>
    </dgm:pt>
    <dgm:pt modelId="{0AE15D34-DDEB-40E3-B7B2-35CF61DFF932}" type="sibTrans" cxnId="{1A06DA2C-98D8-4DA7-890B-69A673C5C390}">
      <dgm:prSet/>
      <dgm:spPr/>
      <dgm:t>
        <a:bodyPr/>
        <a:lstStyle/>
        <a:p>
          <a:endParaRPr lang="en-US"/>
        </a:p>
      </dgm:t>
    </dgm:pt>
    <dgm:pt modelId="{5075D125-A3C5-4AEC-BE35-0803163321AD}" type="pres">
      <dgm:prSet presAssocID="{E8E44ED7-B186-49C6-95C8-786F835F7D7F}" presName="Name0" presStyleCnt="0">
        <dgm:presLayoutVars>
          <dgm:chMax val="7"/>
          <dgm:dir/>
          <dgm:resizeHandles val="exact"/>
        </dgm:presLayoutVars>
      </dgm:prSet>
      <dgm:spPr/>
    </dgm:pt>
    <dgm:pt modelId="{679C29B2-545B-4F96-86BF-9386186E05A8}" type="pres">
      <dgm:prSet presAssocID="{E8E44ED7-B186-49C6-95C8-786F835F7D7F}" presName="ellipse1" presStyleLbl="vennNode1" presStyleIdx="0" presStyleCnt="3" custScaleX="86849" custScaleY="90832" custLinFactNeighborX="-6492" custLinFactNeighborY="-25884">
        <dgm:presLayoutVars>
          <dgm:bulletEnabled val="1"/>
        </dgm:presLayoutVars>
      </dgm:prSet>
      <dgm:spPr/>
      <dgm:t>
        <a:bodyPr/>
        <a:lstStyle/>
        <a:p>
          <a:endParaRPr lang="en-IN"/>
        </a:p>
      </dgm:t>
    </dgm:pt>
    <dgm:pt modelId="{68C37FA7-25E9-4AFC-BD4E-6A3B7B23EED3}" type="pres">
      <dgm:prSet presAssocID="{E8E44ED7-B186-49C6-95C8-786F835F7D7F}" presName="ellipse2" presStyleLbl="vennNode1" presStyleIdx="1" presStyleCnt="3" custLinFactNeighborX="-30" custLinFactNeighborY="39788">
        <dgm:presLayoutVars>
          <dgm:bulletEnabled val="1"/>
        </dgm:presLayoutVars>
      </dgm:prSet>
      <dgm:spPr/>
      <dgm:t>
        <a:bodyPr/>
        <a:lstStyle/>
        <a:p>
          <a:endParaRPr lang="en-IN"/>
        </a:p>
      </dgm:t>
    </dgm:pt>
    <dgm:pt modelId="{CBA3DC85-1142-4699-BF28-7CD10B0A3738}" type="pres">
      <dgm:prSet presAssocID="{E8E44ED7-B186-49C6-95C8-786F835F7D7F}" presName="ellipse3" presStyleLbl="vennNode1" presStyleIdx="2" presStyleCnt="3" custScaleX="85479" custScaleY="87144" custLinFactNeighborX="14546" custLinFactNeighborY="-28473">
        <dgm:presLayoutVars>
          <dgm:bulletEnabled val="1"/>
        </dgm:presLayoutVars>
      </dgm:prSet>
      <dgm:spPr/>
      <dgm:t>
        <a:bodyPr/>
        <a:lstStyle/>
        <a:p>
          <a:endParaRPr lang="en-IN"/>
        </a:p>
      </dgm:t>
    </dgm:pt>
  </dgm:ptLst>
  <dgm:cxnLst>
    <dgm:cxn modelId="{502A634D-6355-4EFD-B26B-36D39417ED82}" srcId="{E8E44ED7-B186-49C6-95C8-786F835F7D7F}" destId="{2B0CC698-55C3-494E-A16D-809A2682DF24}" srcOrd="0" destOrd="0" parTransId="{24BA45F8-0BB6-43CD-AA57-49731B20D6EE}" sibTransId="{0038F73F-B57D-4EA9-ABD8-94A1958C34CE}"/>
    <dgm:cxn modelId="{1A06DA2C-98D8-4DA7-890B-69A673C5C390}" srcId="{E8E44ED7-B186-49C6-95C8-786F835F7D7F}" destId="{97E11D19-41C8-43DB-8258-C165943C8EC5}" srcOrd="2" destOrd="0" parTransId="{E10922EF-3B50-485E-9496-019ECC027A51}" sibTransId="{0AE15D34-DDEB-40E3-B7B2-35CF61DFF932}"/>
    <dgm:cxn modelId="{152ECE74-2302-4AB5-A581-BCEB61E99B1D}" type="presOf" srcId="{2B0CC698-55C3-494E-A16D-809A2682DF24}" destId="{679C29B2-545B-4F96-86BF-9386186E05A8}" srcOrd="0" destOrd="0" presId="urn:microsoft.com/office/officeart/2005/8/layout/rings+Icon"/>
    <dgm:cxn modelId="{74BF8343-0086-4309-BA3D-650DD20A1FE7}" srcId="{E8E44ED7-B186-49C6-95C8-786F835F7D7F}" destId="{46B6C9AD-1E07-466B-9CFE-9694E13E5576}" srcOrd="1" destOrd="0" parTransId="{21E710EE-7C73-4462-8748-475E6A6CF5A4}" sibTransId="{487CE5BD-120A-4B18-A9CF-1E45B24D6E27}"/>
    <dgm:cxn modelId="{B98971D5-10A3-4B2D-90CF-6F111A062D80}" type="presOf" srcId="{46B6C9AD-1E07-466B-9CFE-9694E13E5576}" destId="{68C37FA7-25E9-4AFC-BD4E-6A3B7B23EED3}" srcOrd="0" destOrd="0" presId="urn:microsoft.com/office/officeart/2005/8/layout/rings+Icon"/>
    <dgm:cxn modelId="{EB4696DB-083C-4869-9AFF-80C737B4C2D0}" type="presOf" srcId="{97E11D19-41C8-43DB-8258-C165943C8EC5}" destId="{CBA3DC85-1142-4699-BF28-7CD10B0A3738}" srcOrd="0" destOrd="0" presId="urn:microsoft.com/office/officeart/2005/8/layout/rings+Icon"/>
    <dgm:cxn modelId="{47561B19-DB42-4A6F-A307-B134597B8792}" type="presOf" srcId="{E8E44ED7-B186-49C6-95C8-786F835F7D7F}" destId="{5075D125-A3C5-4AEC-BE35-0803163321AD}" srcOrd="0" destOrd="0" presId="urn:microsoft.com/office/officeart/2005/8/layout/rings+Icon"/>
    <dgm:cxn modelId="{30E9291C-E562-4BA9-A256-48AE6AEAB768}" type="presParOf" srcId="{5075D125-A3C5-4AEC-BE35-0803163321AD}" destId="{679C29B2-545B-4F96-86BF-9386186E05A8}" srcOrd="0" destOrd="0" presId="urn:microsoft.com/office/officeart/2005/8/layout/rings+Icon"/>
    <dgm:cxn modelId="{7E1CBA55-079C-433A-B6B4-D549724D1366}" type="presParOf" srcId="{5075D125-A3C5-4AEC-BE35-0803163321AD}" destId="{68C37FA7-25E9-4AFC-BD4E-6A3B7B23EED3}" srcOrd="1" destOrd="0" presId="urn:microsoft.com/office/officeart/2005/8/layout/rings+Icon"/>
    <dgm:cxn modelId="{E874A0D6-A7B0-43AC-B837-3EA642887E81}" type="presParOf" srcId="{5075D125-A3C5-4AEC-BE35-0803163321AD}" destId="{CBA3DC85-1142-4699-BF28-7CD10B0A3738}" srcOrd="2" destOrd="0" presId="urn:microsoft.com/office/officeart/2005/8/layout/rings+Icon"/>
  </dgm:cxnLst>
  <dgm:bg/>
  <dgm:whole>
    <a:ln w="28575">
      <a:solidFill>
        <a:srgbClr val="0070C0"/>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7B57D1-D60C-4712-8CB2-0D4D1780E256}" type="doc">
      <dgm:prSet loTypeId="urn:microsoft.com/office/officeart/2005/8/layout/target1" loCatId="relationship" qsTypeId="urn:microsoft.com/office/officeart/2005/8/quickstyle/simple1" qsCatId="simple" csTypeId="urn:microsoft.com/office/officeart/2005/8/colors/accent1_2" csCatId="accent1" phldr="1"/>
      <dgm:spPr/>
    </dgm:pt>
    <dgm:pt modelId="{4050D2D8-B95E-4901-B0CD-D2D0D8926918}">
      <dgm:prSet phldrT="[Text]"/>
      <dgm:spPr/>
      <dgm:t>
        <a:bodyPr/>
        <a:lstStyle/>
        <a:p>
          <a:r>
            <a:rPr lang="en-US" b="1" dirty="0"/>
            <a:t>Fixed Cost</a:t>
          </a:r>
          <a:endParaRPr lang="en-IN" b="1" dirty="0"/>
        </a:p>
      </dgm:t>
    </dgm:pt>
    <dgm:pt modelId="{2524B266-C409-4EBC-8BAB-26B9E16FBE0B}" type="parTrans" cxnId="{2418BC59-ABB7-469E-B36D-865C5E776F61}">
      <dgm:prSet/>
      <dgm:spPr/>
      <dgm:t>
        <a:bodyPr/>
        <a:lstStyle/>
        <a:p>
          <a:endParaRPr lang="en-IN"/>
        </a:p>
      </dgm:t>
    </dgm:pt>
    <dgm:pt modelId="{65B3A214-E0BA-4E3A-8B2F-9B35C5CAB704}" type="sibTrans" cxnId="{2418BC59-ABB7-469E-B36D-865C5E776F61}">
      <dgm:prSet/>
      <dgm:spPr/>
      <dgm:t>
        <a:bodyPr/>
        <a:lstStyle/>
        <a:p>
          <a:endParaRPr lang="en-IN"/>
        </a:p>
      </dgm:t>
    </dgm:pt>
    <dgm:pt modelId="{735EF05D-CB8B-4967-B768-F1CB595F0B80}">
      <dgm:prSet phldrT="[Text]"/>
      <dgm:spPr/>
      <dgm:t>
        <a:bodyPr/>
        <a:lstStyle/>
        <a:p>
          <a:r>
            <a:rPr lang="en-US" b="1" dirty="0"/>
            <a:t>Variable Cost</a:t>
          </a:r>
          <a:endParaRPr lang="en-IN" b="1" dirty="0"/>
        </a:p>
      </dgm:t>
    </dgm:pt>
    <dgm:pt modelId="{952CF14A-5D6E-4668-8520-DB5EBD43529E}" type="parTrans" cxnId="{8C2407DC-C8DA-4CFF-8E05-EDB09BA0C619}">
      <dgm:prSet/>
      <dgm:spPr/>
      <dgm:t>
        <a:bodyPr/>
        <a:lstStyle/>
        <a:p>
          <a:endParaRPr lang="en-IN"/>
        </a:p>
      </dgm:t>
    </dgm:pt>
    <dgm:pt modelId="{18E0A19B-009C-4EAE-9B64-802D077298A7}" type="sibTrans" cxnId="{8C2407DC-C8DA-4CFF-8E05-EDB09BA0C619}">
      <dgm:prSet/>
      <dgm:spPr/>
      <dgm:t>
        <a:bodyPr/>
        <a:lstStyle/>
        <a:p>
          <a:endParaRPr lang="en-IN"/>
        </a:p>
      </dgm:t>
    </dgm:pt>
    <dgm:pt modelId="{B033EFBE-1390-4148-9ADB-1070EA19B185}">
      <dgm:prSet phldrT="[Text]"/>
      <dgm:spPr/>
      <dgm:t>
        <a:bodyPr/>
        <a:lstStyle/>
        <a:p>
          <a:r>
            <a:rPr lang="en-US" b="1" dirty="0"/>
            <a:t>Sales</a:t>
          </a:r>
          <a:endParaRPr lang="en-IN" b="1" dirty="0"/>
        </a:p>
      </dgm:t>
    </dgm:pt>
    <dgm:pt modelId="{C7F29CD6-D475-4BBD-B222-B1973FE8EFB0}" type="parTrans" cxnId="{FBEC48C3-3E77-4E0E-8A9D-9501AB033A67}">
      <dgm:prSet/>
      <dgm:spPr/>
      <dgm:t>
        <a:bodyPr/>
        <a:lstStyle/>
        <a:p>
          <a:endParaRPr lang="en-IN"/>
        </a:p>
      </dgm:t>
    </dgm:pt>
    <dgm:pt modelId="{C1010F05-94CD-4425-86DE-25F9B0256B45}" type="sibTrans" cxnId="{FBEC48C3-3E77-4E0E-8A9D-9501AB033A67}">
      <dgm:prSet/>
      <dgm:spPr/>
      <dgm:t>
        <a:bodyPr/>
        <a:lstStyle/>
        <a:p>
          <a:endParaRPr lang="en-IN"/>
        </a:p>
      </dgm:t>
    </dgm:pt>
    <dgm:pt modelId="{B2CE7882-E1BF-4B70-9118-8169E3617F6A}" type="pres">
      <dgm:prSet presAssocID="{7D7B57D1-D60C-4712-8CB2-0D4D1780E256}" presName="composite" presStyleCnt="0">
        <dgm:presLayoutVars>
          <dgm:chMax val="5"/>
          <dgm:dir/>
          <dgm:resizeHandles val="exact"/>
        </dgm:presLayoutVars>
      </dgm:prSet>
      <dgm:spPr/>
    </dgm:pt>
    <dgm:pt modelId="{F5875098-C05A-416B-B7EB-E262BCA73845}" type="pres">
      <dgm:prSet presAssocID="{4050D2D8-B95E-4901-B0CD-D2D0D8926918}" presName="circle1" presStyleLbl="lnNode1" presStyleIdx="0" presStyleCnt="3" custScaleX="172312" custScaleY="189675" custLinFactX="392457" custLinFactY="-123223" custLinFactNeighborX="400000" custLinFactNeighborY="-200000"/>
      <dgm:spPr>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82550" h="165100" prst="angle"/>
          <a:bevelB w="38100" h="107950"/>
        </a:sp3d>
      </dgm:spPr>
    </dgm:pt>
    <dgm:pt modelId="{3FA606E0-F5BC-4B13-A710-95F660779E82}" type="pres">
      <dgm:prSet presAssocID="{4050D2D8-B95E-4901-B0CD-D2D0D8926918}" presName="text1" presStyleLbl="revTx" presStyleIdx="0" presStyleCnt="3">
        <dgm:presLayoutVars>
          <dgm:bulletEnabled val="1"/>
        </dgm:presLayoutVars>
      </dgm:prSet>
      <dgm:spPr/>
      <dgm:t>
        <a:bodyPr/>
        <a:lstStyle/>
        <a:p>
          <a:endParaRPr lang="en-IN"/>
        </a:p>
      </dgm:t>
    </dgm:pt>
    <dgm:pt modelId="{7BE174C7-13A7-4575-904D-7A6373012A4C}" type="pres">
      <dgm:prSet presAssocID="{4050D2D8-B95E-4901-B0CD-D2D0D8926918}" presName="line1" presStyleLbl="callout" presStyleIdx="0" presStyleCnt="6" custLinFactNeighborX="-5745"/>
      <dgm:spPr>
        <a:ln>
          <a:solidFill>
            <a:schemeClr val="tx1"/>
          </a:solidFill>
        </a:ln>
      </dgm:spPr>
    </dgm:pt>
    <dgm:pt modelId="{55DD9926-185D-4A09-ADBB-05387E05D2ED}" type="pres">
      <dgm:prSet presAssocID="{4050D2D8-B95E-4901-B0CD-D2D0D8926918}" presName="d1" presStyleLbl="callout" presStyleIdx="1" presStyleCnt="6" custScaleX="96509" custScaleY="98973"/>
      <dgm:spPr>
        <a:ln>
          <a:tailEnd type="oval" w="lg" len="lg"/>
        </a:ln>
      </dgm:spPr>
    </dgm:pt>
    <dgm:pt modelId="{6FF30F9A-E3B4-4C63-B982-5D4274E99A64}" type="pres">
      <dgm:prSet presAssocID="{735EF05D-CB8B-4967-B768-F1CB595F0B80}" presName="circle2" presStyleLbl="lnNode1" presStyleIdx="1" presStyleCnt="3" custLinFactX="33052" custLinFactNeighborX="100000" custLinFactNeighborY="65473"/>
      <dgm:spPr>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82550" h="165100" prst="angle"/>
          <a:bevelB w="38100" h="107950"/>
        </a:sp3d>
      </dgm:spPr>
    </dgm:pt>
    <dgm:pt modelId="{76D24A79-6B52-4880-95DB-9FB654F2D890}" type="pres">
      <dgm:prSet presAssocID="{735EF05D-CB8B-4967-B768-F1CB595F0B80}" presName="text2" presStyleLbl="revTx" presStyleIdx="1" presStyleCnt="3">
        <dgm:presLayoutVars>
          <dgm:bulletEnabled val="1"/>
        </dgm:presLayoutVars>
      </dgm:prSet>
      <dgm:spPr/>
      <dgm:t>
        <a:bodyPr/>
        <a:lstStyle/>
        <a:p>
          <a:endParaRPr lang="en-IN"/>
        </a:p>
      </dgm:t>
    </dgm:pt>
    <dgm:pt modelId="{C1C7B00C-D4AB-4753-A7B1-A03BF1C2C6F9}" type="pres">
      <dgm:prSet presAssocID="{735EF05D-CB8B-4967-B768-F1CB595F0B80}" presName="line2" presStyleLbl="callout" presStyleIdx="2" presStyleCnt="6"/>
      <dgm:spPr>
        <a:ln>
          <a:solidFill>
            <a:schemeClr val="tx1"/>
          </a:solidFill>
        </a:ln>
      </dgm:spPr>
    </dgm:pt>
    <dgm:pt modelId="{1F3A48E9-5B28-459A-B64E-3457DE0F4615}" type="pres">
      <dgm:prSet presAssocID="{735EF05D-CB8B-4967-B768-F1CB595F0B80}" presName="d2" presStyleLbl="callout" presStyleIdx="3" presStyleCnt="6"/>
      <dgm:spPr>
        <a:ln>
          <a:headEnd type="none"/>
          <a:tailEnd type="oval" w="lg" len="lg"/>
        </a:ln>
      </dgm:spPr>
    </dgm:pt>
    <dgm:pt modelId="{6CFA6449-EAA2-45B5-8560-4CBEAB55816D}" type="pres">
      <dgm:prSet presAssocID="{B033EFBE-1390-4148-9ADB-1070EA19B185}" presName="circle3" presStyleLbl="lnNode1" presStyleIdx="2" presStyleCnt="3"/>
      <dgm:spPr>
        <a:solidFill>
          <a:srgbClr val="005A5B"/>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82550" h="165100" prst="angle"/>
          <a:bevelB w="38100" h="107950"/>
        </a:sp3d>
      </dgm:spPr>
      <dgm:t>
        <a:bodyPr/>
        <a:lstStyle/>
        <a:p>
          <a:endParaRPr lang="en-IN"/>
        </a:p>
      </dgm:t>
    </dgm:pt>
    <dgm:pt modelId="{7FD75C47-5B26-4BB5-A08F-1A2849CF8773}" type="pres">
      <dgm:prSet presAssocID="{B033EFBE-1390-4148-9ADB-1070EA19B185}" presName="text3" presStyleLbl="revTx" presStyleIdx="2" presStyleCnt="3">
        <dgm:presLayoutVars>
          <dgm:bulletEnabled val="1"/>
        </dgm:presLayoutVars>
      </dgm:prSet>
      <dgm:spPr/>
      <dgm:t>
        <a:bodyPr/>
        <a:lstStyle/>
        <a:p>
          <a:endParaRPr lang="en-IN"/>
        </a:p>
      </dgm:t>
    </dgm:pt>
    <dgm:pt modelId="{85F388BB-2359-4C4E-89A3-AFF1151E1353}" type="pres">
      <dgm:prSet presAssocID="{B033EFBE-1390-4148-9ADB-1070EA19B185}" presName="line3" presStyleLbl="callout" presStyleIdx="4" presStyleCnt="6"/>
      <dgm:spPr>
        <a:ln>
          <a:solidFill>
            <a:schemeClr val="tx1"/>
          </a:solidFill>
        </a:ln>
      </dgm:spPr>
    </dgm:pt>
    <dgm:pt modelId="{21A8C9A7-80B4-417C-AE12-CDB417669ADA}" type="pres">
      <dgm:prSet presAssocID="{B033EFBE-1390-4148-9ADB-1070EA19B185}" presName="d3" presStyleLbl="callout" presStyleIdx="5" presStyleCnt="6" custScaleX="59018" custScaleY="60012" custLinFactNeighborX="21632" custLinFactNeighborY="-18765"/>
      <dgm:spPr>
        <a:ln>
          <a:tailEnd type="oval" w="lg" len="lg"/>
        </a:ln>
      </dgm:spPr>
      <dgm:t>
        <a:bodyPr/>
        <a:lstStyle/>
        <a:p>
          <a:endParaRPr lang="en-IN"/>
        </a:p>
      </dgm:t>
    </dgm:pt>
  </dgm:ptLst>
  <dgm:cxnLst>
    <dgm:cxn modelId="{8C2407DC-C8DA-4CFF-8E05-EDB09BA0C619}" srcId="{7D7B57D1-D60C-4712-8CB2-0D4D1780E256}" destId="{735EF05D-CB8B-4967-B768-F1CB595F0B80}" srcOrd="1" destOrd="0" parTransId="{952CF14A-5D6E-4668-8520-DB5EBD43529E}" sibTransId="{18E0A19B-009C-4EAE-9B64-802D077298A7}"/>
    <dgm:cxn modelId="{7F282FEE-41E9-4C11-BCAD-E9DD84CC25B6}" type="presOf" srcId="{735EF05D-CB8B-4967-B768-F1CB595F0B80}" destId="{76D24A79-6B52-4880-95DB-9FB654F2D890}" srcOrd="0" destOrd="0" presId="urn:microsoft.com/office/officeart/2005/8/layout/target1"/>
    <dgm:cxn modelId="{FBEC48C3-3E77-4E0E-8A9D-9501AB033A67}" srcId="{7D7B57D1-D60C-4712-8CB2-0D4D1780E256}" destId="{B033EFBE-1390-4148-9ADB-1070EA19B185}" srcOrd="2" destOrd="0" parTransId="{C7F29CD6-D475-4BBD-B222-B1973FE8EFB0}" sibTransId="{C1010F05-94CD-4425-86DE-25F9B0256B45}"/>
    <dgm:cxn modelId="{A730EAB3-0A3D-42C0-A988-3CDB3F37B642}" type="presOf" srcId="{B033EFBE-1390-4148-9ADB-1070EA19B185}" destId="{7FD75C47-5B26-4BB5-A08F-1A2849CF8773}" srcOrd="0" destOrd="0" presId="urn:microsoft.com/office/officeart/2005/8/layout/target1"/>
    <dgm:cxn modelId="{9E1B1CAB-7C50-43BC-9E04-59586A1A8A80}" type="presOf" srcId="{4050D2D8-B95E-4901-B0CD-D2D0D8926918}" destId="{3FA606E0-F5BC-4B13-A710-95F660779E82}" srcOrd="0" destOrd="0" presId="urn:microsoft.com/office/officeart/2005/8/layout/target1"/>
    <dgm:cxn modelId="{AD89A2CD-F79C-4528-A11F-31ACAE540AEF}" type="presOf" srcId="{7D7B57D1-D60C-4712-8CB2-0D4D1780E256}" destId="{B2CE7882-E1BF-4B70-9118-8169E3617F6A}" srcOrd="0" destOrd="0" presId="urn:microsoft.com/office/officeart/2005/8/layout/target1"/>
    <dgm:cxn modelId="{2418BC59-ABB7-469E-B36D-865C5E776F61}" srcId="{7D7B57D1-D60C-4712-8CB2-0D4D1780E256}" destId="{4050D2D8-B95E-4901-B0CD-D2D0D8926918}" srcOrd="0" destOrd="0" parTransId="{2524B266-C409-4EBC-8BAB-26B9E16FBE0B}" sibTransId="{65B3A214-E0BA-4E3A-8B2F-9B35C5CAB704}"/>
    <dgm:cxn modelId="{0EEFB8E5-596E-4856-875E-4DC85AC36283}" type="presParOf" srcId="{B2CE7882-E1BF-4B70-9118-8169E3617F6A}" destId="{F5875098-C05A-416B-B7EB-E262BCA73845}" srcOrd="0" destOrd="0" presId="urn:microsoft.com/office/officeart/2005/8/layout/target1"/>
    <dgm:cxn modelId="{A0F3DB78-81ED-4361-B80A-CE247C18B8B8}" type="presParOf" srcId="{B2CE7882-E1BF-4B70-9118-8169E3617F6A}" destId="{3FA606E0-F5BC-4B13-A710-95F660779E82}" srcOrd="1" destOrd="0" presId="urn:microsoft.com/office/officeart/2005/8/layout/target1"/>
    <dgm:cxn modelId="{85410783-0861-4959-A9CC-ED4FE61ABFA9}" type="presParOf" srcId="{B2CE7882-E1BF-4B70-9118-8169E3617F6A}" destId="{7BE174C7-13A7-4575-904D-7A6373012A4C}" srcOrd="2" destOrd="0" presId="urn:microsoft.com/office/officeart/2005/8/layout/target1"/>
    <dgm:cxn modelId="{DFA57188-E975-407E-9AA7-1A467579F4DD}" type="presParOf" srcId="{B2CE7882-E1BF-4B70-9118-8169E3617F6A}" destId="{55DD9926-185D-4A09-ADBB-05387E05D2ED}" srcOrd="3" destOrd="0" presId="urn:microsoft.com/office/officeart/2005/8/layout/target1"/>
    <dgm:cxn modelId="{81E65018-E228-4A1F-A21D-966C3054D5A4}" type="presParOf" srcId="{B2CE7882-E1BF-4B70-9118-8169E3617F6A}" destId="{6FF30F9A-E3B4-4C63-B982-5D4274E99A64}" srcOrd="4" destOrd="0" presId="urn:microsoft.com/office/officeart/2005/8/layout/target1"/>
    <dgm:cxn modelId="{7E243052-3639-4BD2-86B8-71FCF3798450}" type="presParOf" srcId="{B2CE7882-E1BF-4B70-9118-8169E3617F6A}" destId="{76D24A79-6B52-4880-95DB-9FB654F2D890}" srcOrd="5" destOrd="0" presId="urn:microsoft.com/office/officeart/2005/8/layout/target1"/>
    <dgm:cxn modelId="{8AD323B2-739F-442D-9434-FDD86187AEE1}" type="presParOf" srcId="{B2CE7882-E1BF-4B70-9118-8169E3617F6A}" destId="{C1C7B00C-D4AB-4753-A7B1-A03BF1C2C6F9}" srcOrd="6" destOrd="0" presId="urn:microsoft.com/office/officeart/2005/8/layout/target1"/>
    <dgm:cxn modelId="{1DE77EE4-858B-4049-8BE8-3207698ED2F8}" type="presParOf" srcId="{B2CE7882-E1BF-4B70-9118-8169E3617F6A}" destId="{1F3A48E9-5B28-459A-B64E-3457DE0F4615}" srcOrd="7" destOrd="0" presId="urn:microsoft.com/office/officeart/2005/8/layout/target1"/>
    <dgm:cxn modelId="{EDAF1BB2-7862-46A3-82F0-F18FA1E2F13F}" type="presParOf" srcId="{B2CE7882-E1BF-4B70-9118-8169E3617F6A}" destId="{6CFA6449-EAA2-45B5-8560-4CBEAB55816D}" srcOrd="8" destOrd="0" presId="urn:microsoft.com/office/officeart/2005/8/layout/target1"/>
    <dgm:cxn modelId="{ED309A9E-95FE-4542-B6EB-CE64A55F7BA0}" type="presParOf" srcId="{B2CE7882-E1BF-4B70-9118-8169E3617F6A}" destId="{7FD75C47-5B26-4BB5-A08F-1A2849CF8773}" srcOrd="9" destOrd="0" presId="urn:microsoft.com/office/officeart/2005/8/layout/target1"/>
    <dgm:cxn modelId="{6421A65A-E68D-4D65-B10D-1F522B2FCB0E}" type="presParOf" srcId="{B2CE7882-E1BF-4B70-9118-8169E3617F6A}" destId="{85F388BB-2359-4C4E-89A3-AFF1151E1353}" srcOrd="10" destOrd="0" presId="urn:microsoft.com/office/officeart/2005/8/layout/target1"/>
    <dgm:cxn modelId="{63EA38ED-0A4D-4F66-A2B3-9836BCE7AEA2}" type="presParOf" srcId="{B2CE7882-E1BF-4B70-9118-8169E3617F6A}" destId="{21A8C9A7-80B4-417C-AE12-CDB417669ADA}"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33BB58-3434-4BB1-92C0-7EC01CA9C9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D9BE6FA-4FE4-4FDE-9281-77B5BDC79329}">
      <dgm:prSet custT="1"/>
      <dgm:spPr>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2400" b="1" dirty="0"/>
            <a:t>Profit = Sales minus all the </a:t>
          </a:r>
          <a:r>
            <a:rPr lang="en-IN" sz="2400" b="1" dirty="0" smtClean="0"/>
            <a:t>expenses</a:t>
          </a:r>
          <a:endParaRPr lang="en-IN" sz="2400" dirty="0"/>
        </a:p>
      </dgm:t>
    </dgm:pt>
    <dgm:pt modelId="{164E0B1E-C287-45A7-8F6E-7362BB71DDE5}" type="parTrans" cxnId="{879BCAEA-0F4B-473E-BD97-4B81BF0B5BC3}">
      <dgm:prSet/>
      <dgm:spPr/>
      <dgm:t>
        <a:bodyPr/>
        <a:lstStyle/>
        <a:p>
          <a:endParaRPr lang="en-IN" sz="2400"/>
        </a:p>
      </dgm:t>
    </dgm:pt>
    <dgm:pt modelId="{68E39B94-3D21-4D4E-85B7-9B2EFCFB8F3F}" type="sibTrans" cxnId="{879BCAEA-0F4B-473E-BD97-4B81BF0B5BC3}">
      <dgm:prSet/>
      <dgm:spPr/>
      <dgm:t>
        <a:bodyPr/>
        <a:lstStyle/>
        <a:p>
          <a:endParaRPr lang="en-IN" sz="2400"/>
        </a:p>
      </dgm:t>
    </dgm:pt>
    <dgm:pt modelId="{4A086DAF-ECC2-4796-9C69-4B0A70F9F7A4}">
      <dgm:prSet custT="1"/>
      <dgm:spPr>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2400" b="1"/>
            <a:t>Price of a product is fixed.</a:t>
          </a:r>
          <a:endParaRPr lang="en-IN" sz="2400"/>
        </a:p>
      </dgm:t>
    </dgm:pt>
    <dgm:pt modelId="{C68A5DC7-8B71-438E-82A3-E3C1272776D1}" type="parTrans" cxnId="{876068AC-8C36-4257-8A59-CA033ADDAB36}">
      <dgm:prSet/>
      <dgm:spPr/>
      <dgm:t>
        <a:bodyPr/>
        <a:lstStyle/>
        <a:p>
          <a:endParaRPr lang="en-IN" sz="2400"/>
        </a:p>
      </dgm:t>
    </dgm:pt>
    <dgm:pt modelId="{6FF28F77-C27E-4073-AF52-F0F90440BBA8}" type="sibTrans" cxnId="{876068AC-8C36-4257-8A59-CA033ADDAB36}">
      <dgm:prSet/>
      <dgm:spPr/>
      <dgm:t>
        <a:bodyPr/>
        <a:lstStyle/>
        <a:p>
          <a:endParaRPr lang="en-IN" sz="2400"/>
        </a:p>
      </dgm:t>
    </dgm:pt>
    <dgm:pt modelId="{4FEEF63C-9099-4AE5-9B07-96D5F902C72B}">
      <dgm:prSet custT="1"/>
      <dgm:spPr>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2400" b="1"/>
            <a:t>But cost of single unit of product varies as production increases.</a:t>
          </a:r>
          <a:endParaRPr lang="en-IN" sz="2400"/>
        </a:p>
      </dgm:t>
    </dgm:pt>
    <dgm:pt modelId="{8F72F114-6A7F-48F4-AC2E-0F1D14D8259A}" type="parTrans" cxnId="{506EBB90-2F86-46A3-A687-111699814AB0}">
      <dgm:prSet/>
      <dgm:spPr/>
      <dgm:t>
        <a:bodyPr/>
        <a:lstStyle/>
        <a:p>
          <a:endParaRPr lang="en-IN" sz="2400"/>
        </a:p>
      </dgm:t>
    </dgm:pt>
    <dgm:pt modelId="{92F17242-9C5A-4BA4-9F3E-B8121128CA66}" type="sibTrans" cxnId="{506EBB90-2F86-46A3-A687-111699814AB0}">
      <dgm:prSet/>
      <dgm:spPr/>
      <dgm:t>
        <a:bodyPr/>
        <a:lstStyle/>
        <a:p>
          <a:endParaRPr lang="en-IN" sz="2400"/>
        </a:p>
      </dgm:t>
    </dgm:pt>
    <dgm:pt modelId="{E2376F07-997F-4026-BA27-2D94E2AA2BD4}">
      <dgm:prSet custT="1"/>
      <dgm:spPr>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2400" b="1"/>
            <a:t>And it may be difficult, if not impossible, to sell beyond certain quantity.</a:t>
          </a:r>
          <a:endParaRPr lang="en-IN" sz="2400"/>
        </a:p>
      </dgm:t>
    </dgm:pt>
    <dgm:pt modelId="{9C375427-6720-498E-BD70-0AB38B88E6F1}" type="parTrans" cxnId="{90ACCD89-6A37-4710-B1A1-61B759925DB2}">
      <dgm:prSet/>
      <dgm:spPr/>
      <dgm:t>
        <a:bodyPr/>
        <a:lstStyle/>
        <a:p>
          <a:endParaRPr lang="en-IN" sz="2400"/>
        </a:p>
      </dgm:t>
    </dgm:pt>
    <dgm:pt modelId="{77049AE5-8391-4A94-9679-B27BE9258244}" type="sibTrans" cxnId="{90ACCD89-6A37-4710-B1A1-61B759925DB2}">
      <dgm:prSet/>
      <dgm:spPr/>
      <dgm:t>
        <a:bodyPr/>
        <a:lstStyle/>
        <a:p>
          <a:endParaRPr lang="en-IN" sz="2400"/>
        </a:p>
      </dgm:t>
    </dgm:pt>
    <dgm:pt modelId="{68ED8D71-39B0-4234-84D0-8902BECCC6D7}">
      <dgm:prSet custT="1"/>
      <dgm:spPr>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2400" b="1"/>
            <a:t>Therefore, you need to find which business can potentially give profit at lower sales.</a:t>
          </a:r>
          <a:endParaRPr lang="en-IN" sz="2400"/>
        </a:p>
      </dgm:t>
    </dgm:pt>
    <dgm:pt modelId="{0DD26AD2-76CC-4279-A708-EF7E17D149C8}" type="parTrans" cxnId="{36C80EFF-C446-474A-8050-54C48D31666E}">
      <dgm:prSet/>
      <dgm:spPr/>
      <dgm:t>
        <a:bodyPr/>
        <a:lstStyle/>
        <a:p>
          <a:endParaRPr lang="en-IN" sz="2400"/>
        </a:p>
      </dgm:t>
    </dgm:pt>
    <dgm:pt modelId="{0A73AD85-4936-483F-B47C-624279AA764E}" type="sibTrans" cxnId="{36C80EFF-C446-474A-8050-54C48D31666E}">
      <dgm:prSet/>
      <dgm:spPr/>
      <dgm:t>
        <a:bodyPr/>
        <a:lstStyle/>
        <a:p>
          <a:endParaRPr lang="en-IN" sz="2400"/>
        </a:p>
      </dgm:t>
    </dgm:pt>
    <dgm:pt modelId="{7B8DEC8B-379E-4B38-AE8A-123F31CBAFC5}">
      <dgm:prSet custT="1"/>
      <dgm:spPr>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IN" sz="2400" b="1"/>
            <a:t>But what if another business is profitable only at higher sales, </a:t>
          </a:r>
          <a:br>
            <a:rPr lang="en-IN" sz="2400" b="1"/>
          </a:br>
          <a:r>
            <a:rPr lang="en-IN" sz="2400" b="1"/>
            <a:t>but the profitability is much higher. </a:t>
          </a:r>
          <a:endParaRPr lang="en-IN" sz="2400"/>
        </a:p>
      </dgm:t>
    </dgm:pt>
    <dgm:pt modelId="{22AE475F-4D1C-4BFB-9A6A-6B418AA059BE}" type="parTrans" cxnId="{A4C990AA-35EF-45A4-AEDA-64C349F61279}">
      <dgm:prSet/>
      <dgm:spPr/>
      <dgm:t>
        <a:bodyPr/>
        <a:lstStyle/>
        <a:p>
          <a:endParaRPr lang="en-IN" sz="2400"/>
        </a:p>
      </dgm:t>
    </dgm:pt>
    <dgm:pt modelId="{61157702-6F69-4BFC-B8B6-74E84B986008}" type="sibTrans" cxnId="{A4C990AA-35EF-45A4-AEDA-64C349F61279}">
      <dgm:prSet/>
      <dgm:spPr/>
      <dgm:t>
        <a:bodyPr/>
        <a:lstStyle/>
        <a:p>
          <a:endParaRPr lang="en-IN" sz="2400"/>
        </a:p>
      </dgm:t>
    </dgm:pt>
    <dgm:pt modelId="{1D349291-E47A-4A7B-A034-43582849072F}" type="pres">
      <dgm:prSet presAssocID="{4C33BB58-3434-4BB1-92C0-7EC01CA9C94B}" presName="linear" presStyleCnt="0">
        <dgm:presLayoutVars>
          <dgm:animLvl val="lvl"/>
          <dgm:resizeHandles val="exact"/>
        </dgm:presLayoutVars>
      </dgm:prSet>
      <dgm:spPr/>
      <dgm:t>
        <a:bodyPr/>
        <a:lstStyle/>
        <a:p>
          <a:endParaRPr lang="en-IN"/>
        </a:p>
      </dgm:t>
    </dgm:pt>
    <dgm:pt modelId="{2B098A68-B87A-45B1-A05E-E5AE775DD93A}" type="pres">
      <dgm:prSet presAssocID="{AD9BE6FA-4FE4-4FDE-9281-77B5BDC79329}" presName="parentText" presStyleLbl="node1" presStyleIdx="0" presStyleCnt="6">
        <dgm:presLayoutVars>
          <dgm:chMax val="0"/>
          <dgm:bulletEnabled val="1"/>
        </dgm:presLayoutVars>
      </dgm:prSet>
      <dgm:spPr/>
      <dgm:t>
        <a:bodyPr/>
        <a:lstStyle/>
        <a:p>
          <a:endParaRPr lang="en-IN"/>
        </a:p>
      </dgm:t>
    </dgm:pt>
    <dgm:pt modelId="{9CC8E25B-1EBD-404B-AD26-D70AF9E8921A}" type="pres">
      <dgm:prSet presAssocID="{68E39B94-3D21-4D4E-85B7-9B2EFCFB8F3F}" presName="spacer" presStyleCnt="0"/>
      <dgm:spPr/>
    </dgm:pt>
    <dgm:pt modelId="{D3810A0E-5698-4187-B04F-DB2FD5AFAE42}" type="pres">
      <dgm:prSet presAssocID="{4A086DAF-ECC2-4796-9C69-4B0A70F9F7A4}" presName="parentText" presStyleLbl="node1" presStyleIdx="1" presStyleCnt="6">
        <dgm:presLayoutVars>
          <dgm:chMax val="0"/>
          <dgm:bulletEnabled val="1"/>
        </dgm:presLayoutVars>
      </dgm:prSet>
      <dgm:spPr/>
      <dgm:t>
        <a:bodyPr/>
        <a:lstStyle/>
        <a:p>
          <a:endParaRPr lang="en-IN"/>
        </a:p>
      </dgm:t>
    </dgm:pt>
    <dgm:pt modelId="{87F51EE9-6740-47CA-9AD0-A75B3FE73A1C}" type="pres">
      <dgm:prSet presAssocID="{6FF28F77-C27E-4073-AF52-F0F90440BBA8}" presName="spacer" presStyleCnt="0"/>
      <dgm:spPr/>
    </dgm:pt>
    <dgm:pt modelId="{48FC6B4C-AE24-45B0-9842-D39D7EADB1D0}" type="pres">
      <dgm:prSet presAssocID="{4FEEF63C-9099-4AE5-9B07-96D5F902C72B}" presName="parentText" presStyleLbl="node1" presStyleIdx="2" presStyleCnt="6">
        <dgm:presLayoutVars>
          <dgm:chMax val="0"/>
          <dgm:bulletEnabled val="1"/>
        </dgm:presLayoutVars>
      </dgm:prSet>
      <dgm:spPr/>
      <dgm:t>
        <a:bodyPr/>
        <a:lstStyle/>
        <a:p>
          <a:endParaRPr lang="en-IN"/>
        </a:p>
      </dgm:t>
    </dgm:pt>
    <dgm:pt modelId="{CDEC491E-01C0-4EBF-BF6E-BC2DB93264B5}" type="pres">
      <dgm:prSet presAssocID="{92F17242-9C5A-4BA4-9F3E-B8121128CA66}" presName="spacer" presStyleCnt="0"/>
      <dgm:spPr/>
    </dgm:pt>
    <dgm:pt modelId="{9B5DBEE0-B415-4A3B-AF91-5B200A9A97EB}" type="pres">
      <dgm:prSet presAssocID="{E2376F07-997F-4026-BA27-2D94E2AA2BD4}" presName="parentText" presStyleLbl="node1" presStyleIdx="3" presStyleCnt="6">
        <dgm:presLayoutVars>
          <dgm:chMax val="0"/>
          <dgm:bulletEnabled val="1"/>
        </dgm:presLayoutVars>
      </dgm:prSet>
      <dgm:spPr/>
      <dgm:t>
        <a:bodyPr/>
        <a:lstStyle/>
        <a:p>
          <a:endParaRPr lang="en-IN"/>
        </a:p>
      </dgm:t>
    </dgm:pt>
    <dgm:pt modelId="{6ADEE746-126B-4925-9D4A-528A72B7881C}" type="pres">
      <dgm:prSet presAssocID="{77049AE5-8391-4A94-9679-B27BE9258244}" presName="spacer" presStyleCnt="0"/>
      <dgm:spPr/>
    </dgm:pt>
    <dgm:pt modelId="{4473D902-5DAA-4D58-967E-826F88F3C38A}" type="pres">
      <dgm:prSet presAssocID="{68ED8D71-39B0-4234-84D0-8902BECCC6D7}" presName="parentText" presStyleLbl="node1" presStyleIdx="4" presStyleCnt="6">
        <dgm:presLayoutVars>
          <dgm:chMax val="0"/>
          <dgm:bulletEnabled val="1"/>
        </dgm:presLayoutVars>
      </dgm:prSet>
      <dgm:spPr/>
      <dgm:t>
        <a:bodyPr/>
        <a:lstStyle/>
        <a:p>
          <a:endParaRPr lang="en-IN"/>
        </a:p>
      </dgm:t>
    </dgm:pt>
    <dgm:pt modelId="{140A0F9B-40DA-4B9D-82C8-98A39A599466}" type="pres">
      <dgm:prSet presAssocID="{0A73AD85-4936-483F-B47C-624279AA764E}" presName="spacer" presStyleCnt="0"/>
      <dgm:spPr/>
    </dgm:pt>
    <dgm:pt modelId="{44D213D8-05E8-4A2A-A2A3-E00915C6A885}" type="pres">
      <dgm:prSet presAssocID="{7B8DEC8B-379E-4B38-AE8A-123F31CBAFC5}" presName="parentText" presStyleLbl="node1" presStyleIdx="5" presStyleCnt="6">
        <dgm:presLayoutVars>
          <dgm:chMax val="0"/>
          <dgm:bulletEnabled val="1"/>
        </dgm:presLayoutVars>
      </dgm:prSet>
      <dgm:spPr/>
      <dgm:t>
        <a:bodyPr/>
        <a:lstStyle/>
        <a:p>
          <a:endParaRPr lang="en-IN"/>
        </a:p>
      </dgm:t>
    </dgm:pt>
  </dgm:ptLst>
  <dgm:cxnLst>
    <dgm:cxn modelId="{506EBB90-2F86-46A3-A687-111699814AB0}" srcId="{4C33BB58-3434-4BB1-92C0-7EC01CA9C94B}" destId="{4FEEF63C-9099-4AE5-9B07-96D5F902C72B}" srcOrd="2" destOrd="0" parTransId="{8F72F114-6A7F-48F4-AC2E-0F1D14D8259A}" sibTransId="{92F17242-9C5A-4BA4-9F3E-B8121128CA66}"/>
    <dgm:cxn modelId="{EE370A4A-76D7-4C0C-8372-67BB9A2EB8F9}" type="presOf" srcId="{7B8DEC8B-379E-4B38-AE8A-123F31CBAFC5}" destId="{44D213D8-05E8-4A2A-A2A3-E00915C6A885}" srcOrd="0" destOrd="0" presId="urn:microsoft.com/office/officeart/2005/8/layout/vList2"/>
    <dgm:cxn modelId="{519BAACA-8FBD-4603-9772-66047DAEE311}" type="presOf" srcId="{4C33BB58-3434-4BB1-92C0-7EC01CA9C94B}" destId="{1D349291-E47A-4A7B-A034-43582849072F}" srcOrd="0" destOrd="0" presId="urn:microsoft.com/office/officeart/2005/8/layout/vList2"/>
    <dgm:cxn modelId="{24347972-641D-4CB3-B228-D6D13EB961AD}" type="presOf" srcId="{E2376F07-997F-4026-BA27-2D94E2AA2BD4}" destId="{9B5DBEE0-B415-4A3B-AF91-5B200A9A97EB}" srcOrd="0" destOrd="0" presId="urn:microsoft.com/office/officeart/2005/8/layout/vList2"/>
    <dgm:cxn modelId="{7B5C89A9-29CB-47C3-B4E1-68434EE5A5E5}" type="presOf" srcId="{AD9BE6FA-4FE4-4FDE-9281-77B5BDC79329}" destId="{2B098A68-B87A-45B1-A05E-E5AE775DD93A}" srcOrd="0" destOrd="0" presId="urn:microsoft.com/office/officeart/2005/8/layout/vList2"/>
    <dgm:cxn modelId="{879BCAEA-0F4B-473E-BD97-4B81BF0B5BC3}" srcId="{4C33BB58-3434-4BB1-92C0-7EC01CA9C94B}" destId="{AD9BE6FA-4FE4-4FDE-9281-77B5BDC79329}" srcOrd="0" destOrd="0" parTransId="{164E0B1E-C287-45A7-8F6E-7362BB71DDE5}" sibTransId="{68E39B94-3D21-4D4E-85B7-9B2EFCFB8F3F}"/>
    <dgm:cxn modelId="{A4C990AA-35EF-45A4-AEDA-64C349F61279}" srcId="{4C33BB58-3434-4BB1-92C0-7EC01CA9C94B}" destId="{7B8DEC8B-379E-4B38-AE8A-123F31CBAFC5}" srcOrd="5" destOrd="0" parTransId="{22AE475F-4D1C-4BFB-9A6A-6B418AA059BE}" sibTransId="{61157702-6F69-4BFC-B8B6-74E84B986008}"/>
    <dgm:cxn modelId="{3604D308-37E3-4D42-8E7F-079F665AEEFB}" type="presOf" srcId="{68ED8D71-39B0-4234-84D0-8902BECCC6D7}" destId="{4473D902-5DAA-4D58-967E-826F88F3C38A}" srcOrd="0" destOrd="0" presId="urn:microsoft.com/office/officeart/2005/8/layout/vList2"/>
    <dgm:cxn modelId="{676342D0-EE39-49BC-8F2C-EF3C933EAA2C}" type="presOf" srcId="{4A086DAF-ECC2-4796-9C69-4B0A70F9F7A4}" destId="{D3810A0E-5698-4187-B04F-DB2FD5AFAE42}" srcOrd="0" destOrd="0" presId="urn:microsoft.com/office/officeart/2005/8/layout/vList2"/>
    <dgm:cxn modelId="{36C80EFF-C446-474A-8050-54C48D31666E}" srcId="{4C33BB58-3434-4BB1-92C0-7EC01CA9C94B}" destId="{68ED8D71-39B0-4234-84D0-8902BECCC6D7}" srcOrd="4" destOrd="0" parTransId="{0DD26AD2-76CC-4279-A708-EF7E17D149C8}" sibTransId="{0A73AD85-4936-483F-B47C-624279AA764E}"/>
    <dgm:cxn modelId="{90ACCD89-6A37-4710-B1A1-61B759925DB2}" srcId="{4C33BB58-3434-4BB1-92C0-7EC01CA9C94B}" destId="{E2376F07-997F-4026-BA27-2D94E2AA2BD4}" srcOrd="3" destOrd="0" parTransId="{9C375427-6720-498E-BD70-0AB38B88E6F1}" sibTransId="{77049AE5-8391-4A94-9679-B27BE9258244}"/>
    <dgm:cxn modelId="{28D86703-0E86-4B06-BE5D-0EB208330BBC}" type="presOf" srcId="{4FEEF63C-9099-4AE5-9B07-96D5F902C72B}" destId="{48FC6B4C-AE24-45B0-9842-D39D7EADB1D0}" srcOrd="0" destOrd="0" presId="urn:microsoft.com/office/officeart/2005/8/layout/vList2"/>
    <dgm:cxn modelId="{876068AC-8C36-4257-8A59-CA033ADDAB36}" srcId="{4C33BB58-3434-4BB1-92C0-7EC01CA9C94B}" destId="{4A086DAF-ECC2-4796-9C69-4B0A70F9F7A4}" srcOrd="1" destOrd="0" parTransId="{C68A5DC7-8B71-438E-82A3-E3C1272776D1}" sibTransId="{6FF28F77-C27E-4073-AF52-F0F90440BBA8}"/>
    <dgm:cxn modelId="{1E105FF9-ACA6-4749-A7D4-8BB6145820D6}" type="presParOf" srcId="{1D349291-E47A-4A7B-A034-43582849072F}" destId="{2B098A68-B87A-45B1-A05E-E5AE775DD93A}" srcOrd="0" destOrd="0" presId="urn:microsoft.com/office/officeart/2005/8/layout/vList2"/>
    <dgm:cxn modelId="{8EEA563F-244B-409B-8555-79DA52E6D8E6}" type="presParOf" srcId="{1D349291-E47A-4A7B-A034-43582849072F}" destId="{9CC8E25B-1EBD-404B-AD26-D70AF9E8921A}" srcOrd="1" destOrd="0" presId="urn:microsoft.com/office/officeart/2005/8/layout/vList2"/>
    <dgm:cxn modelId="{C5345A10-0760-4CAD-9A99-524B023545CD}" type="presParOf" srcId="{1D349291-E47A-4A7B-A034-43582849072F}" destId="{D3810A0E-5698-4187-B04F-DB2FD5AFAE42}" srcOrd="2" destOrd="0" presId="urn:microsoft.com/office/officeart/2005/8/layout/vList2"/>
    <dgm:cxn modelId="{01781BC3-B878-496D-83AF-E60CDFF919FF}" type="presParOf" srcId="{1D349291-E47A-4A7B-A034-43582849072F}" destId="{87F51EE9-6740-47CA-9AD0-A75B3FE73A1C}" srcOrd="3" destOrd="0" presId="urn:microsoft.com/office/officeart/2005/8/layout/vList2"/>
    <dgm:cxn modelId="{CF53E16B-FFDD-41C4-803D-F3754A67C3DD}" type="presParOf" srcId="{1D349291-E47A-4A7B-A034-43582849072F}" destId="{48FC6B4C-AE24-45B0-9842-D39D7EADB1D0}" srcOrd="4" destOrd="0" presId="urn:microsoft.com/office/officeart/2005/8/layout/vList2"/>
    <dgm:cxn modelId="{4E05E106-FA6C-4034-B779-DF88C7FAF6A5}" type="presParOf" srcId="{1D349291-E47A-4A7B-A034-43582849072F}" destId="{CDEC491E-01C0-4EBF-BF6E-BC2DB93264B5}" srcOrd="5" destOrd="0" presId="urn:microsoft.com/office/officeart/2005/8/layout/vList2"/>
    <dgm:cxn modelId="{BAB9F828-BAD3-4C56-A2E8-705BFD6ED6C5}" type="presParOf" srcId="{1D349291-E47A-4A7B-A034-43582849072F}" destId="{9B5DBEE0-B415-4A3B-AF91-5B200A9A97EB}" srcOrd="6" destOrd="0" presId="urn:microsoft.com/office/officeart/2005/8/layout/vList2"/>
    <dgm:cxn modelId="{EB3EC986-BD1D-4D2E-B9CA-210BDD3731BB}" type="presParOf" srcId="{1D349291-E47A-4A7B-A034-43582849072F}" destId="{6ADEE746-126B-4925-9D4A-528A72B7881C}" srcOrd="7" destOrd="0" presId="urn:microsoft.com/office/officeart/2005/8/layout/vList2"/>
    <dgm:cxn modelId="{EBE5232C-D3AF-459A-9F95-8E686D028C75}" type="presParOf" srcId="{1D349291-E47A-4A7B-A034-43582849072F}" destId="{4473D902-5DAA-4D58-967E-826F88F3C38A}" srcOrd="8" destOrd="0" presId="urn:microsoft.com/office/officeart/2005/8/layout/vList2"/>
    <dgm:cxn modelId="{295D3A08-39CC-426E-A2A4-C88FF0C2386C}" type="presParOf" srcId="{1D349291-E47A-4A7B-A034-43582849072F}" destId="{140A0F9B-40DA-4B9D-82C8-98A39A599466}" srcOrd="9" destOrd="0" presId="urn:microsoft.com/office/officeart/2005/8/layout/vList2"/>
    <dgm:cxn modelId="{975713F3-23E4-49E6-A444-146938270A21}" type="presParOf" srcId="{1D349291-E47A-4A7B-A034-43582849072F}" destId="{44D213D8-05E8-4A2A-A2A3-E00915C6A885}"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82B0C8-521C-4524-8690-BF94FF2227CA}"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2563A374-45FE-4C42-945F-41F225881FF2}">
      <dgm:prSet phldrT="[Text]"/>
      <dgm:spPr>
        <a:ln w="79375" cmpd="thickThin">
          <a:solidFill>
            <a:srgbClr val="B7B705"/>
          </a:solidFill>
        </a:ln>
      </dgm:spPr>
      <dgm:t>
        <a:bodyPr/>
        <a:lstStyle/>
        <a:p>
          <a:r>
            <a:rPr lang="en-IN" dirty="0"/>
            <a:t>Cost of fabric</a:t>
          </a:r>
          <a:endParaRPr lang="en-US" dirty="0"/>
        </a:p>
      </dgm:t>
    </dgm:pt>
    <dgm:pt modelId="{9739B440-040F-4812-982A-A5575EA63BDC}" type="parTrans" cxnId="{9667F15E-28EA-43C3-A593-45DD54E01F22}">
      <dgm:prSet/>
      <dgm:spPr/>
      <dgm:t>
        <a:bodyPr/>
        <a:lstStyle/>
        <a:p>
          <a:endParaRPr lang="en-US"/>
        </a:p>
      </dgm:t>
    </dgm:pt>
    <dgm:pt modelId="{1CF37DFD-33E0-4ACC-B4FA-F0FA1A91E5C7}" type="sibTrans" cxnId="{9667F15E-28EA-43C3-A593-45DD54E01F22}">
      <dgm:prSet/>
      <dgm:spPr/>
      <dgm:t>
        <a:bodyPr/>
        <a:lstStyle/>
        <a:p>
          <a:endParaRPr lang="en-US"/>
        </a:p>
      </dgm:t>
    </dgm:pt>
    <dgm:pt modelId="{68E9C840-7E3D-45CB-BA7C-F1F8BF0BC7A9}">
      <dgm:prSet phldrT="[Text]"/>
      <dgm:spPr>
        <a:ln w="79375" cmpd="thickThin">
          <a:solidFill>
            <a:srgbClr val="B7B705"/>
          </a:solidFill>
        </a:ln>
      </dgm:spPr>
      <dgm:t>
        <a:bodyPr/>
        <a:lstStyle/>
        <a:p>
          <a:r>
            <a:rPr lang="en-IN" dirty="0"/>
            <a:t>Wages to tailor</a:t>
          </a:r>
          <a:endParaRPr lang="en-US" dirty="0"/>
        </a:p>
      </dgm:t>
    </dgm:pt>
    <dgm:pt modelId="{58311786-D06F-497E-8014-F3F790E6E2EE}" type="parTrans" cxnId="{9B4B9390-526C-41A6-862E-0E2A2394D8CD}">
      <dgm:prSet/>
      <dgm:spPr/>
      <dgm:t>
        <a:bodyPr/>
        <a:lstStyle/>
        <a:p>
          <a:endParaRPr lang="en-US"/>
        </a:p>
      </dgm:t>
    </dgm:pt>
    <dgm:pt modelId="{15CA903E-8A42-4655-BD5D-6D425DD74E4D}" type="sibTrans" cxnId="{9B4B9390-526C-41A6-862E-0E2A2394D8CD}">
      <dgm:prSet/>
      <dgm:spPr/>
      <dgm:t>
        <a:bodyPr/>
        <a:lstStyle/>
        <a:p>
          <a:endParaRPr lang="en-US"/>
        </a:p>
      </dgm:t>
    </dgm:pt>
    <dgm:pt modelId="{4DBBBB60-767D-4EC5-BF67-5F11515E0739}">
      <dgm:prSet phldrT="[Text]"/>
      <dgm:spPr>
        <a:ln w="79375" cmpd="thickThin">
          <a:solidFill>
            <a:srgbClr val="B7B705"/>
          </a:solidFill>
        </a:ln>
      </dgm:spPr>
      <dgm:t>
        <a:bodyPr/>
        <a:lstStyle/>
        <a:p>
          <a:r>
            <a:rPr lang="en-IN" dirty="0"/>
            <a:t>Cost of buttons</a:t>
          </a:r>
          <a:endParaRPr lang="en-US" dirty="0"/>
        </a:p>
      </dgm:t>
    </dgm:pt>
    <dgm:pt modelId="{B8F0CA4E-7870-4CD3-8C78-F6728CA9563B}" type="parTrans" cxnId="{33EAA02E-C308-4910-9E4D-01965224F2EA}">
      <dgm:prSet/>
      <dgm:spPr/>
      <dgm:t>
        <a:bodyPr/>
        <a:lstStyle/>
        <a:p>
          <a:endParaRPr lang="en-US"/>
        </a:p>
      </dgm:t>
    </dgm:pt>
    <dgm:pt modelId="{E6487B1A-727A-46E8-9157-55DC864425C3}" type="sibTrans" cxnId="{33EAA02E-C308-4910-9E4D-01965224F2EA}">
      <dgm:prSet/>
      <dgm:spPr/>
      <dgm:t>
        <a:bodyPr/>
        <a:lstStyle/>
        <a:p>
          <a:endParaRPr lang="en-US"/>
        </a:p>
      </dgm:t>
    </dgm:pt>
    <dgm:pt modelId="{394C55CB-D7CA-444C-ADB5-F7BEC96D0865}">
      <dgm:prSet phldrT="[Text]"/>
      <dgm:spPr>
        <a:blipFill rotWithShape="0">
          <a:blip xmlns:r="http://schemas.openxmlformats.org/officeDocument/2006/relationships" r:embed="rId1"/>
          <a:stretch>
            <a:fillRect/>
          </a:stretch>
        </a:blipFill>
      </dgm:spPr>
      <dgm:t>
        <a:bodyPr/>
        <a:lstStyle/>
        <a:p>
          <a:r>
            <a:rPr lang="en-IN" dirty="0">
              <a:solidFill>
                <a:srgbClr val="002060"/>
              </a:solidFill>
            </a:rPr>
            <a:t>Cost drivers for a shirt</a:t>
          </a:r>
          <a:endParaRPr lang="en-US" dirty="0">
            <a:solidFill>
              <a:srgbClr val="002060"/>
            </a:solidFill>
          </a:endParaRPr>
        </a:p>
      </dgm:t>
    </dgm:pt>
    <dgm:pt modelId="{BA7D8793-C12E-4D20-B1B3-7B2909ADBDF7}" type="sibTrans" cxnId="{C60915EF-38FA-4260-B2F7-3BEB2188D9BC}">
      <dgm:prSet/>
      <dgm:spPr/>
      <dgm:t>
        <a:bodyPr/>
        <a:lstStyle/>
        <a:p>
          <a:endParaRPr lang="en-US"/>
        </a:p>
      </dgm:t>
    </dgm:pt>
    <dgm:pt modelId="{2C8D28EF-F422-499A-9431-9F1607E038A5}" type="parTrans" cxnId="{C60915EF-38FA-4260-B2F7-3BEB2188D9BC}">
      <dgm:prSet/>
      <dgm:spPr/>
      <dgm:t>
        <a:bodyPr/>
        <a:lstStyle/>
        <a:p>
          <a:endParaRPr lang="en-US"/>
        </a:p>
      </dgm:t>
    </dgm:pt>
    <dgm:pt modelId="{469222FE-F7DD-4BFB-A3C2-615029E72252}" type="pres">
      <dgm:prSet presAssocID="{A982B0C8-521C-4524-8690-BF94FF2227CA}" presName="Name0" presStyleCnt="0">
        <dgm:presLayoutVars>
          <dgm:chMax val="1"/>
          <dgm:chPref val="1"/>
          <dgm:dir/>
          <dgm:resizeHandles/>
        </dgm:presLayoutVars>
      </dgm:prSet>
      <dgm:spPr/>
      <dgm:t>
        <a:bodyPr/>
        <a:lstStyle/>
        <a:p>
          <a:endParaRPr lang="en-IN"/>
        </a:p>
      </dgm:t>
    </dgm:pt>
    <dgm:pt modelId="{D9441608-F153-4258-B4C0-8D42EF49B7E6}" type="pres">
      <dgm:prSet presAssocID="{394C55CB-D7CA-444C-ADB5-F7BEC96D0865}" presName="Parent" presStyleLbl="node1" presStyleIdx="0" presStyleCnt="2">
        <dgm:presLayoutVars>
          <dgm:chMax val="4"/>
          <dgm:chPref val="3"/>
        </dgm:presLayoutVars>
      </dgm:prSet>
      <dgm:spPr/>
      <dgm:t>
        <a:bodyPr/>
        <a:lstStyle/>
        <a:p>
          <a:endParaRPr lang="en-IN"/>
        </a:p>
      </dgm:t>
    </dgm:pt>
    <dgm:pt modelId="{D1C70CF4-3DA1-4B69-A31A-F18B3B28FFDF}" type="pres">
      <dgm:prSet presAssocID="{2563A374-45FE-4C42-945F-41F225881FF2}" presName="Accent" presStyleLbl="node1" presStyleIdx="1" presStyleCnt="2"/>
      <dgm:spPr/>
    </dgm:pt>
    <dgm:pt modelId="{52A3F866-CCDB-4FFD-8C8B-BC482E2EB155}" type="pres">
      <dgm:prSet presAssocID="{2563A374-45FE-4C42-945F-41F225881FF2}" presName="Image1" presStyleLbl="fgImgPlace1" presStyleIdx="0" presStyleCnt="3"/>
      <dgm:spPr>
        <a:blipFill rotWithShape="1">
          <a:blip xmlns:r="http://schemas.openxmlformats.org/officeDocument/2006/relationships" r:embed="rId2"/>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8B6EEB45-0B0B-4489-A544-82C26D57AED3}" type="pres">
      <dgm:prSet presAssocID="{2563A374-45FE-4C42-945F-41F225881FF2}" presName="Child1" presStyleLbl="revTx" presStyleIdx="0" presStyleCnt="3">
        <dgm:presLayoutVars>
          <dgm:chMax val="0"/>
          <dgm:chPref val="0"/>
          <dgm:bulletEnabled val="1"/>
        </dgm:presLayoutVars>
      </dgm:prSet>
      <dgm:spPr/>
      <dgm:t>
        <a:bodyPr/>
        <a:lstStyle/>
        <a:p>
          <a:endParaRPr lang="en-IN"/>
        </a:p>
      </dgm:t>
    </dgm:pt>
    <dgm:pt modelId="{7105F4AA-A8E0-4DED-AAAE-AC1D34EA6472}" type="pres">
      <dgm:prSet presAssocID="{68E9C840-7E3D-45CB-BA7C-F1F8BF0BC7A9}" presName="Image2" presStyleCnt="0"/>
      <dgm:spPr/>
    </dgm:pt>
    <dgm:pt modelId="{B8669570-A577-46C1-AC2C-F045BA6908E9}" type="pres">
      <dgm:prSet presAssocID="{68E9C840-7E3D-45CB-BA7C-F1F8BF0BC7A9}" presName="Image" presStyleLbl="fgImgPlace1" presStyleIdx="1" presStyleCnt="3"/>
      <dgm:spPr>
        <a:blipFill rotWithShape="1">
          <a:blip xmlns:r="http://schemas.openxmlformats.org/officeDocument/2006/relationships" r:embed="rId3"/>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762194FC-90F5-40FF-AAA3-694771869D4B}" type="pres">
      <dgm:prSet presAssocID="{68E9C840-7E3D-45CB-BA7C-F1F8BF0BC7A9}" presName="Child2" presStyleLbl="revTx" presStyleIdx="1" presStyleCnt="3">
        <dgm:presLayoutVars>
          <dgm:chMax val="0"/>
          <dgm:chPref val="0"/>
          <dgm:bulletEnabled val="1"/>
        </dgm:presLayoutVars>
      </dgm:prSet>
      <dgm:spPr/>
      <dgm:t>
        <a:bodyPr/>
        <a:lstStyle/>
        <a:p>
          <a:endParaRPr lang="en-IN"/>
        </a:p>
      </dgm:t>
    </dgm:pt>
    <dgm:pt modelId="{7DD1EEA2-84FD-42D8-9EBA-4B2172EB9884}" type="pres">
      <dgm:prSet presAssocID="{4DBBBB60-767D-4EC5-BF67-5F11515E0739}" presName="Image3" presStyleCnt="0"/>
      <dgm:spPr/>
    </dgm:pt>
    <dgm:pt modelId="{2CD5C69D-25D8-4391-AD1A-742807FFC247}" type="pres">
      <dgm:prSet presAssocID="{4DBBBB60-767D-4EC5-BF67-5F11515E0739}" presName="Image" presStyleLbl="fgImgPlace1" presStyleIdx="2" presStyleCnt="3"/>
      <dgm:spPr>
        <a:blipFill rotWithShape="1">
          <a:blip xmlns:r="http://schemas.openxmlformats.org/officeDocument/2006/relationships" r:embed="rId4"/>
          <a:stretch>
            <a:fillRect/>
          </a:stretch>
        </a:blip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6BE87BF8-D215-4F66-8604-8CFD4A4526A8}" type="pres">
      <dgm:prSet presAssocID="{4DBBBB60-767D-4EC5-BF67-5F11515E0739}" presName="Child3" presStyleLbl="revTx" presStyleIdx="2" presStyleCnt="3">
        <dgm:presLayoutVars>
          <dgm:chMax val="0"/>
          <dgm:chPref val="0"/>
          <dgm:bulletEnabled val="1"/>
        </dgm:presLayoutVars>
      </dgm:prSet>
      <dgm:spPr/>
      <dgm:t>
        <a:bodyPr/>
        <a:lstStyle/>
        <a:p>
          <a:endParaRPr lang="en-IN"/>
        </a:p>
      </dgm:t>
    </dgm:pt>
  </dgm:ptLst>
  <dgm:cxnLst>
    <dgm:cxn modelId="{5424C39C-2535-4D00-A5E2-76E636EA488F}" type="presOf" srcId="{394C55CB-D7CA-444C-ADB5-F7BEC96D0865}" destId="{D9441608-F153-4258-B4C0-8D42EF49B7E6}" srcOrd="0" destOrd="0" presId="urn:microsoft.com/office/officeart/2011/layout/RadialPictureList"/>
    <dgm:cxn modelId="{7E627329-F2C2-40DF-B94D-E7F747077E47}" type="presOf" srcId="{A982B0C8-521C-4524-8690-BF94FF2227CA}" destId="{469222FE-F7DD-4BFB-A3C2-615029E72252}" srcOrd="0" destOrd="0" presId="urn:microsoft.com/office/officeart/2011/layout/RadialPictureList"/>
    <dgm:cxn modelId="{03274366-7745-45C0-875D-24E56D1B0AF7}" type="presOf" srcId="{4DBBBB60-767D-4EC5-BF67-5F11515E0739}" destId="{6BE87BF8-D215-4F66-8604-8CFD4A4526A8}" srcOrd="0" destOrd="0" presId="urn:microsoft.com/office/officeart/2011/layout/RadialPictureList"/>
    <dgm:cxn modelId="{C9F00B32-4123-4421-86EB-064EE1C4CFF3}" type="presOf" srcId="{68E9C840-7E3D-45CB-BA7C-F1F8BF0BC7A9}" destId="{762194FC-90F5-40FF-AAA3-694771869D4B}" srcOrd="0" destOrd="0" presId="urn:microsoft.com/office/officeart/2011/layout/RadialPictureList"/>
    <dgm:cxn modelId="{C60915EF-38FA-4260-B2F7-3BEB2188D9BC}" srcId="{A982B0C8-521C-4524-8690-BF94FF2227CA}" destId="{394C55CB-D7CA-444C-ADB5-F7BEC96D0865}" srcOrd="0" destOrd="0" parTransId="{2C8D28EF-F422-499A-9431-9F1607E038A5}" sibTransId="{BA7D8793-C12E-4D20-B1B3-7B2909ADBDF7}"/>
    <dgm:cxn modelId="{2B5E5F8E-323E-4C26-BAB1-514F5617748E}" type="presOf" srcId="{2563A374-45FE-4C42-945F-41F225881FF2}" destId="{8B6EEB45-0B0B-4489-A544-82C26D57AED3}" srcOrd="0" destOrd="0" presId="urn:microsoft.com/office/officeart/2011/layout/RadialPictureList"/>
    <dgm:cxn modelId="{9B4B9390-526C-41A6-862E-0E2A2394D8CD}" srcId="{394C55CB-D7CA-444C-ADB5-F7BEC96D0865}" destId="{68E9C840-7E3D-45CB-BA7C-F1F8BF0BC7A9}" srcOrd="1" destOrd="0" parTransId="{58311786-D06F-497E-8014-F3F790E6E2EE}" sibTransId="{15CA903E-8A42-4655-BD5D-6D425DD74E4D}"/>
    <dgm:cxn modelId="{9667F15E-28EA-43C3-A593-45DD54E01F22}" srcId="{394C55CB-D7CA-444C-ADB5-F7BEC96D0865}" destId="{2563A374-45FE-4C42-945F-41F225881FF2}" srcOrd="0" destOrd="0" parTransId="{9739B440-040F-4812-982A-A5575EA63BDC}" sibTransId="{1CF37DFD-33E0-4ACC-B4FA-F0FA1A91E5C7}"/>
    <dgm:cxn modelId="{33EAA02E-C308-4910-9E4D-01965224F2EA}" srcId="{394C55CB-D7CA-444C-ADB5-F7BEC96D0865}" destId="{4DBBBB60-767D-4EC5-BF67-5F11515E0739}" srcOrd="2" destOrd="0" parTransId="{B8F0CA4E-7870-4CD3-8C78-F6728CA9563B}" sibTransId="{E6487B1A-727A-46E8-9157-55DC864425C3}"/>
    <dgm:cxn modelId="{84A8082F-718F-4C76-98D9-A8AEE281C8EB}" type="presParOf" srcId="{469222FE-F7DD-4BFB-A3C2-615029E72252}" destId="{D9441608-F153-4258-B4C0-8D42EF49B7E6}" srcOrd="0" destOrd="0" presId="urn:microsoft.com/office/officeart/2011/layout/RadialPictureList"/>
    <dgm:cxn modelId="{6A74830B-3E3E-4F67-86C5-038E2ADE9FB0}" type="presParOf" srcId="{469222FE-F7DD-4BFB-A3C2-615029E72252}" destId="{D1C70CF4-3DA1-4B69-A31A-F18B3B28FFDF}" srcOrd="1" destOrd="0" presId="urn:microsoft.com/office/officeart/2011/layout/RadialPictureList"/>
    <dgm:cxn modelId="{50A82F4E-0FF4-4F52-8953-30DFC8CC8E76}" type="presParOf" srcId="{469222FE-F7DD-4BFB-A3C2-615029E72252}" destId="{52A3F866-CCDB-4FFD-8C8B-BC482E2EB155}" srcOrd="2" destOrd="0" presId="urn:microsoft.com/office/officeart/2011/layout/RadialPictureList"/>
    <dgm:cxn modelId="{9BED4212-9343-4909-AA02-308FF785CD6A}" type="presParOf" srcId="{469222FE-F7DD-4BFB-A3C2-615029E72252}" destId="{8B6EEB45-0B0B-4489-A544-82C26D57AED3}" srcOrd="3" destOrd="0" presId="urn:microsoft.com/office/officeart/2011/layout/RadialPictureList"/>
    <dgm:cxn modelId="{D57BB41C-1414-4409-9F67-318DFB6E18DC}" type="presParOf" srcId="{469222FE-F7DD-4BFB-A3C2-615029E72252}" destId="{7105F4AA-A8E0-4DED-AAAE-AC1D34EA6472}" srcOrd="4" destOrd="0" presId="urn:microsoft.com/office/officeart/2011/layout/RadialPictureList"/>
    <dgm:cxn modelId="{30604DD5-A001-45D9-BC6F-C63EFBF05883}" type="presParOf" srcId="{7105F4AA-A8E0-4DED-AAAE-AC1D34EA6472}" destId="{B8669570-A577-46C1-AC2C-F045BA6908E9}" srcOrd="0" destOrd="0" presId="urn:microsoft.com/office/officeart/2011/layout/RadialPictureList"/>
    <dgm:cxn modelId="{5E152593-D039-46DC-91D1-A8A6457ED4D6}" type="presParOf" srcId="{469222FE-F7DD-4BFB-A3C2-615029E72252}" destId="{762194FC-90F5-40FF-AAA3-694771869D4B}" srcOrd="5" destOrd="0" presId="urn:microsoft.com/office/officeart/2011/layout/RadialPictureList"/>
    <dgm:cxn modelId="{F42FF132-3201-41D1-B1F7-57934A1114DA}" type="presParOf" srcId="{469222FE-F7DD-4BFB-A3C2-615029E72252}" destId="{7DD1EEA2-84FD-42D8-9EBA-4B2172EB9884}" srcOrd="6" destOrd="0" presId="urn:microsoft.com/office/officeart/2011/layout/RadialPictureList"/>
    <dgm:cxn modelId="{53B79712-DF52-498A-8D96-0A02445745BA}" type="presParOf" srcId="{7DD1EEA2-84FD-42D8-9EBA-4B2172EB9884}" destId="{2CD5C69D-25D8-4391-AD1A-742807FFC247}" srcOrd="0" destOrd="0" presId="urn:microsoft.com/office/officeart/2011/layout/RadialPictureList"/>
    <dgm:cxn modelId="{2C16DFA5-AB98-4F04-8127-27C6E0FDC871}" type="presParOf" srcId="{469222FE-F7DD-4BFB-A3C2-615029E72252}" destId="{6BE87BF8-D215-4F66-8604-8CFD4A4526A8}"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FBC4BC-C60C-40EA-9D1B-5D84BB5237DA}" type="doc">
      <dgm:prSet loTypeId="urn:microsoft.com/office/officeart/2011/layout/HexagonRadial" loCatId="officeonline" qsTypeId="urn:microsoft.com/office/officeart/2005/8/quickstyle/simple1" qsCatId="simple" csTypeId="urn:microsoft.com/office/officeart/2005/8/colors/accent1_2" csCatId="accent1" phldr="1"/>
      <dgm:spPr/>
      <dgm:t>
        <a:bodyPr/>
        <a:lstStyle/>
        <a:p>
          <a:endParaRPr lang="en-IN"/>
        </a:p>
      </dgm:t>
    </dgm:pt>
    <dgm:pt modelId="{03DA52F0-1418-481A-89F2-1FD81CAD3C6B}">
      <dgm:prSet phldrT="[Text]" custT="1"/>
      <dgm:spPr>
        <a:blipFill rotWithShape="0">
          <a:blip xmlns:r="http://schemas.openxmlformats.org/officeDocument/2006/relationships" r:embed="rId1"/>
          <a:stretch>
            <a:fillRect/>
          </a:stretch>
        </a:blipFill>
      </dgm:spPr>
      <dgm:t>
        <a:bodyPr/>
        <a:lstStyle/>
        <a:p>
          <a:r>
            <a:rPr lang="en-US" sz="2800" b="1" dirty="0" smtClean="0"/>
            <a:t>Sales</a:t>
          </a:r>
          <a:endParaRPr lang="en-IN" sz="2800" b="1" dirty="0"/>
        </a:p>
      </dgm:t>
    </dgm:pt>
    <dgm:pt modelId="{FBD596D0-897C-4869-A2B4-96CCA8562465}" type="parTrans" cxnId="{6B99B5B5-3485-4DDF-950C-123B8C4D7EE7}">
      <dgm:prSet/>
      <dgm:spPr/>
      <dgm:t>
        <a:bodyPr/>
        <a:lstStyle/>
        <a:p>
          <a:endParaRPr lang="en-IN"/>
        </a:p>
      </dgm:t>
    </dgm:pt>
    <dgm:pt modelId="{C209FB86-02DB-4CA5-8868-4D71737A8FDB}" type="sibTrans" cxnId="{6B99B5B5-3485-4DDF-950C-123B8C4D7EE7}">
      <dgm:prSet/>
      <dgm:spPr/>
      <dgm:t>
        <a:bodyPr/>
        <a:lstStyle/>
        <a:p>
          <a:endParaRPr lang="en-IN"/>
        </a:p>
      </dgm:t>
    </dgm:pt>
    <dgm:pt modelId="{1F16100F-F12B-4C0F-817B-4732599DEF0F}">
      <dgm:prSet phldrT="[Text]"/>
      <dgm:spPr>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t>Materials cost</a:t>
          </a:r>
          <a:endParaRPr lang="en-IN" b="1" dirty="0"/>
        </a:p>
      </dgm:t>
    </dgm:pt>
    <dgm:pt modelId="{12127618-60D5-465A-A2A1-E7710AC894C7}" type="parTrans" cxnId="{A5CCC2C1-E5A9-409E-A6D1-A356CE75AFE9}">
      <dgm:prSet/>
      <dgm:spPr/>
      <dgm:t>
        <a:bodyPr/>
        <a:lstStyle/>
        <a:p>
          <a:endParaRPr lang="en-IN"/>
        </a:p>
      </dgm:t>
    </dgm:pt>
    <dgm:pt modelId="{B4242C9E-B567-4D2D-8F52-93C6ADB6592B}" type="sibTrans" cxnId="{A5CCC2C1-E5A9-409E-A6D1-A356CE75AFE9}">
      <dgm:prSet/>
      <dgm:spPr/>
      <dgm:t>
        <a:bodyPr/>
        <a:lstStyle/>
        <a:p>
          <a:endParaRPr lang="en-IN"/>
        </a:p>
      </dgm:t>
    </dgm:pt>
    <dgm:pt modelId="{B6ABC314-D33E-4201-B8E0-01C14E66736B}">
      <dgm:prSet phldrT="[Text]"/>
      <dgm:spPr>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t>Investment in fixed assets</a:t>
          </a:r>
          <a:endParaRPr lang="en-IN" b="1" dirty="0"/>
        </a:p>
      </dgm:t>
    </dgm:pt>
    <dgm:pt modelId="{B392F7E0-BE22-42DB-83A7-90D767C9E54A}" type="parTrans" cxnId="{00F91DD3-32CD-4C01-A754-174A9FB2F6B0}">
      <dgm:prSet/>
      <dgm:spPr/>
      <dgm:t>
        <a:bodyPr/>
        <a:lstStyle/>
        <a:p>
          <a:endParaRPr lang="en-IN"/>
        </a:p>
      </dgm:t>
    </dgm:pt>
    <dgm:pt modelId="{2D78A4FD-C191-4C33-9AE6-A7D9EF260F68}" type="sibTrans" cxnId="{00F91DD3-32CD-4C01-A754-174A9FB2F6B0}">
      <dgm:prSet/>
      <dgm:spPr/>
      <dgm:t>
        <a:bodyPr/>
        <a:lstStyle/>
        <a:p>
          <a:endParaRPr lang="en-IN"/>
        </a:p>
      </dgm:t>
    </dgm:pt>
    <dgm:pt modelId="{2460F3F5-E9B2-460C-972C-590C3E38EDEA}">
      <dgm:prSet phldrT="[Text]"/>
      <dgm:spPr>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t>Investment in R&amp;D</a:t>
          </a:r>
          <a:endParaRPr lang="en-IN" b="1" dirty="0"/>
        </a:p>
      </dgm:t>
    </dgm:pt>
    <dgm:pt modelId="{74B39828-B850-4C19-9B70-ADD7D1E7239C}" type="parTrans" cxnId="{4C20FDB5-9752-4141-9858-7D1887536157}">
      <dgm:prSet/>
      <dgm:spPr/>
      <dgm:t>
        <a:bodyPr/>
        <a:lstStyle/>
        <a:p>
          <a:endParaRPr lang="en-IN"/>
        </a:p>
      </dgm:t>
    </dgm:pt>
    <dgm:pt modelId="{6338E506-2F7C-4B2C-8017-58E1733573A7}" type="sibTrans" cxnId="{4C20FDB5-9752-4141-9858-7D1887536157}">
      <dgm:prSet/>
      <dgm:spPr/>
      <dgm:t>
        <a:bodyPr/>
        <a:lstStyle/>
        <a:p>
          <a:endParaRPr lang="en-IN"/>
        </a:p>
      </dgm:t>
    </dgm:pt>
    <dgm:pt modelId="{1DD099E8-A38D-49A8-AF3E-67603CFA3AAE}">
      <dgm:prSet phldrT="[Text]"/>
      <dgm:spPr>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t>Investment in Brand building</a:t>
          </a:r>
          <a:endParaRPr lang="en-IN" b="1" dirty="0"/>
        </a:p>
      </dgm:t>
    </dgm:pt>
    <dgm:pt modelId="{96210FC8-A986-48A1-8EB9-35CE921411A8}" type="parTrans" cxnId="{32871593-2CAD-4BF9-88BF-CDDE9B407FFF}">
      <dgm:prSet/>
      <dgm:spPr/>
      <dgm:t>
        <a:bodyPr/>
        <a:lstStyle/>
        <a:p>
          <a:endParaRPr lang="en-IN"/>
        </a:p>
      </dgm:t>
    </dgm:pt>
    <dgm:pt modelId="{50A3FB56-4AF4-4A2A-9BB9-7546B586A60C}" type="sibTrans" cxnId="{32871593-2CAD-4BF9-88BF-CDDE9B407FFF}">
      <dgm:prSet/>
      <dgm:spPr/>
      <dgm:t>
        <a:bodyPr/>
        <a:lstStyle/>
        <a:p>
          <a:endParaRPr lang="en-IN"/>
        </a:p>
      </dgm:t>
    </dgm:pt>
    <dgm:pt modelId="{BAFA6217-7540-461F-81A8-2021BF9856FC}">
      <dgm:prSet phldrT="[Text]"/>
      <dgm:spPr>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t>Profit</a:t>
          </a:r>
          <a:endParaRPr lang="en-IN" b="1" dirty="0"/>
        </a:p>
      </dgm:t>
    </dgm:pt>
    <dgm:pt modelId="{4F8209CF-4AA0-47C6-9D1D-A8EBC19BFC73}" type="parTrans" cxnId="{8B846C50-19F5-4C09-976A-F9B8C413207A}">
      <dgm:prSet/>
      <dgm:spPr/>
      <dgm:t>
        <a:bodyPr/>
        <a:lstStyle/>
        <a:p>
          <a:endParaRPr lang="en-IN"/>
        </a:p>
      </dgm:t>
    </dgm:pt>
    <dgm:pt modelId="{05BD0B73-889F-47B7-AA8A-35EE799F3805}" type="sibTrans" cxnId="{8B846C50-19F5-4C09-976A-F9B8C413207A}">
      <dgm:prSet/>
      <dgm:spPr/>
      <dgm:t>
        <a:bodyPr/>
        <a:lstStyle/>
        <a:p>
          <a:endParaRPr lang="en-IN"/>
        </a:p>
      </dgm:t>
    </dgm:pt>
    <dgm:pt modelId="{50844013-6865-498F-A00F-842A22CE9EC5}">
      <dgm:prSet phldrT="[Text]"/>
      <dgm:spPr>
        <a:solidFill>
          <a:srgbClr val="0070C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smtClean="0"/>
            <a:t>All Operating Expenses</a:t>
          </a:r>
          <a:endParaRPr lang="en-IN" b="1" dirty="0"/>
        </a:p>
      </dgm:t>
    </dgm:pt>
    <dgm:pt modelId="{3055CAEA-6BEB-49CC-ABFD-D23F024A082A}" type="parTrans" cxnId="{F5030F92-C2E1-4C5D-B901-A492C4EC526A}">
      <dgm:prSet/>
      <dgm:spPr/>
      <dgm:t>
        <a:bodyPr/>
        <a:lstStyle/>
        <a:p>
          <a:endParaRPr lang="en-IN"/>
        </a:p>
      </dgm:t>
    </dgm:pt>
    <dgm:pt modelId="{FE6152BA-C0D4-4D90-B0F6-E808C0E68A65}" type="sibTrans" cxnId="{F5030F92-C2E1-4C5D-B901-A492C4EC526A}">
      <dgm:prSet/>
      <dgm:spPr/>
      <dgm:t>
        <a:bodyPr/>
        <a:lstStyle/>
        <a:p>
          <a:endParaRPr lang="en-IN"/>
        </a:p>
      </dgm:t>
    </dgm:pt>
    <dgm:pt modelId="{B2CCD463-9D57-4173-9B54-97C188002DEE}" type="pres">
      <dgm:prSet presAssocID="{CFFBC4BC-C60C-40EA-9D1B-5D84BB5237DA}" presName="Name0" presStyleCnt="0">
        <dgm:presLayoutVars>
          <dgm:chMax val="1"/>
          <dgm:chPref val="1"/>
          <dgm:dir/>
          <dgm:animOne val="branch"/>
          <dgm:animLvl val="lvl"/>
        </dgm:presLayoutVars>
      </dgm:prSet>
      <dgm:spPr/>
      <dgm:t>
        <a:bodyPr/>
        <a:lstStyle/>
        <a:p>
          <a:endParaRPr lang="en-US"/>
        </a:p>
      </dgm:t>
    </dgm:pt>
    <dgm:pt modelId="{D7F1DDD2-A288-42E3-BADD-DAC813210C8C}" type="pres">
      <dgm:prSet presAssocID="{03DA52F0-1418-481A-89F2-1FD81CAD3C6B}" presName="Parent" presStyleLbl="node0" presStyleIdx="0" presStyleCnt="1">
        <dgm:presLayoutVars>
          <dgm:chMax val="6"/>
          <dgm:chPref val="6"/>
        </dgm:presLayoutVars>
      </dgm:prSet>
      <dgm:spPr/>
      <dgm:t>
        <a:bodyPr/>
        <a:lstStyle/>
        <a:p>
          <a:endParaRPr lang="en-US"/>
        </a:p>
      </dgm:t>
    </dgm:pt>
    <dgm:pt modelId="{5C5B69F3-AFCF-4034-B7C1-3C1CDE37F132}" type="pres">
      <dgm:prSet presAssocID="{1F16100F-F12B-4C0F-817B-4732599DEF0F}" presName="Accent1" presStyleCnt="0"/>
      <dgm:spPr/>
    </dgm:pt>
    <dgm:pt modelId="{A7369BF7-CED3-429F-A0A5-93C5FE77AD6B}" type="pres">
      <dgm:prSet presAssocID="{1F16100F-F12B-4C0F-817B-4732599DEF0F}" presName="Accent" presStyleLbl="bgShp" presStyleIdx="0" presStyleCnt="6"/>
      <dgm:spPr/>
    </dgm:pt>
    <dgm:pt modelId="{88A32E2B-D398-4D22-B017-AC422C9CCEC5}" type="pres">
      <dgm:prSet presAssocID="{1F16100F-F12B-4C0F-817B-4732599DEF0F}" presName="Child1" presStyleLbl="node1" presStyleIdx="0" presStyleCnt="6">
        <dgm:presLayoutVars>
          <dgm:chMax val="0"/>
          <dgm:chPref val="0"/>
          <dgm:bulletEnabled val="1"/>
        </dgm:presLayoutVars>
      </dgm:prSet>
      <dgm:spPr/>
      <dgm:t>
        <a:bodyPr/>
        <a:lstStyle/>
        <a:p>
          <a:endParaRPr lang="en-US"/>
        </a:p>
      </dgm:t>
    </dgm:pt>
    <dgm:pt modelId="{C6DD9EF4-8C41-4952-93EA-A8403512B883}" type="pres">
      <dgm:prSet presAssocID="{B6ABC314-D33E-4201-B8E0-01C14E66736B}" presName="Accent2" presStyleCnt="0"/>
      <dgm:spPr/>
    </dgm:pt>
    <dgm:pt modelId="{6BBD239C-E7BC-4ECE-A14F-4D25DB542197}" type="pres">
      <dgm:prSet presAssocID="{B6ABC314-D33E-4201-B8E0-01C14E66736B}" presName="Accent" presStyleLbl="bgShp" presStyleIdx="1" presStyleCnt="6" custLinFactNeighborX="-55125" custLinFactNeighborY="-3155"/>
      <dgm:spPr/>
    </dgm:pt>
    <dgm:pt modelId="{28ABCBDB-FE12-439D-8BAE-CE3E7A98A64B}" type="pres">
      <dgm:prSet presAssocID="{B6ABC314-D33E-4201-B8E0-01C14E66736B}" presName="Child2" presStyleLbl="node1" presStyleIdx="1" presStyleCnt="6">
        <dgm:presLayoutVars>
          <dgm:chMax val="0"/>
          <dgm:chPref val="0"/>
          <dgm:bulletEnabled val="1"/>
        </dgm:presLayoutVars>
      </dgm:prSet>
      <dgm:spPr/>
      <dgm:t>
        <a:bodyPr/>
        <a:lstStyle/>
        <a:p>
          <a:endParaRPr lang="en-IN"/>
        </a:p>
      </dgm:t>
    </dgm:pt>
    <dgm:pt modelId="{B77CE15C-B91D-44D4-BAD6-2BFDD819D93E}" type="pres">
      <dgm:prSet presAssocID="{2460F3F5-E9B2-460C-972C-590C3E38EDEA}" presName="Accent3" presStyleCnt="0"/>
      <dgm:spPr/>
    </dgm:pt>
    <dgm:pt modelId="{64181C1D-43BA-4505-8ECA-E751ECB842E3}" type="pres">
      <dgm:prSet presAssocID="{2460F3F5-E9B2-460C-972C-590C3E38EDEA}" presName="Accent" presStyleLbl="bgShp" presStyleIdx="2" presStyleCnt="6" custScaleX="206329" custScaleY="196367" custLinFactX="100000" custLinFactY="-13875" custLinFactNeighborX="100561" custLinFactNeighborY="-100000"/>
      <dgm:spPr/>
    </dgm:pt>
    <dgm:pt modelId="{4524E6F2-1542-4719-AE33-5169AAD86904}" type="pres">
      <dgm:prSet presAssocID="{2460F3F5-E9B2-460C-972C-590C3E38EDEA}" presName="Child3" presStyleLbl="node1" presStyleIdx="2" presStyleCnt="6">
        <dgm:presLayoutVars>
          <dgm:chMax val="0"/>
          <dgm:chPref val="0"/>
          <dgm:bulletEnabled val="1"/>
        </dgm:presLayoutVars>
      </dgm:prSet>
      <dgm:spPr/>
      <dgm:t>
        <a:bodyPr/>
        <a:lstStyle/>
        <a:p>
          <a:endParaRPr lang="en-US"/>
        </a:p>
      </dgm:t>
    </dgm:pt>
    <dgm:pt modelId="{D7E23000-CA94-4656-9C6E-778F033CD8FF}" type="pres">
      <dgm:prSet presAssocID="{1DD099E8-A38D-49A8-AF3E-67603CFA3AAE}" presName="Accent4" presStyleCnt="0"/>
      <dgm:spPr/>
    </dgm:pt>
    <dgm:pt modelId="{07FAB16D-13D1-43DA-B0BD-EDB79D79EFCA}" type="pres">
      <dgm:prSet presAssocID="{1DD099E8-A38D-49A8-AF3E-67603CFA3AAE}" presName="Accent" presStyleLbl="bgShp" presStyleIdx="3" presStyleCnt="6" custScaleX="197348" custScaleY="175748" custLinFactX="100000" custLinFactNeighborX="152599" custLinFactNeighborY="-42198"/>
      <dgm:spPr/>
    </dgm:pt>
    <dgm:pt modelId="{C71A6A30-53BB-499A-B07E-CD747851FEEA}" type="pres">
      <dgm:prSet presAssocID="{1DD099E8-A38D-49A8-AF3E-67603CFA3AAE}" presName="Child4" presStyleLbl="node1" presStyleIdx="3" presStyleCnt="6">
        <dgm:presLayoutVars>
          <dgm:chMax val="0"/>
          <dgm:chPref val="0"/>
          <dgm:bulletEnabled val="1"/>
        </dgm:presLayoutVars>
      </dgm:prSet>
      <dgm:spPr/>
      <dgm:t>
        <a:bodyPr/>
        <a:lstStyle/>
        <a:p>
          <a:endParaRPr lang="en-IN"/>
        </a:p>
      </dgm:t>
    </dgm:pt>
    <dgm:pt modelId="{B45A8E49-FBAE-47A8-953E-EFB3AB9BF53A}" type="pres">
      <dgm:prSet presAssocID="{BAFA6217-7540-461F-81A8-2021BF9856FC}" presName="Accent5" presStyleCnt="0"/>
      <dgm:spPr/>
    </dgm:pt>
    <dgm:pt modelId="{35BCE43B-17AD-44D5-B53A-6EDED40E7F15}" type="pres">
      <dgm:prSet presAssocID="{BAFA6217-7540-461F-81A8-2021BF9856FC}" presName="Accent" presStyleLbl="bgShp" presStyleIdx="4" presStyleCnt="6" custScaleX="194782" custScaleY="140608" custLinFactY="2106" custLinFactNeighborX="-77996" custLinFactNeighborY="100000"/>
      <dgm:spPr/>
    </dgm:pt>
    <dgm:pt modelId="{B575BAC2-917F-4E30-9F09-477A55EACF13}" type="pres">
      <dgm:prSet presAssocID="{BAFA6217-7540-461F-81A8-2021BF9856FC}" presName="Child5" presStyleLbl="node1" presStyleIdx="4" presStyleCnt="6" custLinFactNeighborX="-46509" custLinFactNeighborY="7331">
        <dgm:presLayoutVars>
          <dgm:chMax val="0"/>
          <dgm:chPref val="0"/>
          <dgm:bulletEnabled val="1"/>
        </dgm:presLayoutVars>
      </dgm:prSet>
      <dgm:spPr/>
      <dgm:t>
        <a:bodyPr/>
        <a:lstStyle/>
        <a:p>
          <a:endParaRPr lang="en-US"/>
        </a:p>
      </dgm:t>
    </dgm:pt>
    <dgm:pt modelId="{0F7C12E5-8627-43FF-B75B-550F819BF52C}" type="pres">
      <dgm:prSet presAssocID="{50844013-6865-498F-A00F-842A22CE9EC5}" presName="Accent6" presStyleCnt="0"/>
      <dgm:spPr/>
    </dgm:pt>
    <dgm:pt modelId="{CC912662-16B0-47D7-AB90-0F34D4AA81A4}" type="pres">
      <dgm:prSet presAssocID="{50844013-6865-498F-A00F-842A22CE9EC5}" presName="Accent" presStyleLbl="bgShp" presStyleIdx="5" presStyleCnt="6" custAng="20075530" custScaleX="121525" custScaleY="91714" custLinFactNeighborX="45144" custLinFactNeighborY="59307"/>
      <dgm:spPr/>
    </dgm:pt>
    <dgm:pt modelId="{ACF389C7-5F23-497D-9B06-BD02DAF86E1F}" type="pres">
      <dgm:prSet presAssocID="{50844013-6865-498F-A00F-842A22CE9EC5}" presName="Child6" presStyleLbl="node1" presStyleIdx="5" presStyleCnt="6">
        <dgm:presLayoutVars>
          <dgm:chMax val="0"/>
          <dgm:chPref val="0"/>
          <dgm:bulletEnabled val="1"/>
        </dgm:presLayoutVars>
      </dgm:prSet>
      <dgm:spPr/>
      <dgm:t>
        <a:bodyPr/>
        <a:lstStyle/>
        <a:p>
          <a:endParaRPr lang="en-IN"/>
        </a:p>
      </dgm:t>
    </dgm:pt>
  </dgm:ptLst>
  <dgm:cxnLst>
    <dgm:cxn modelId="{6B99B5B5-3485-4DDF-950C-123B8C4D7EE7}" srcId="{CFFBC4BC-C60C-40EA-9D1B-5D84BB5237DA}" destId="{03DA52F0-1418-481A-89F2-1FD81CAD3C6B}" srcOrd="0" destOrd="0" parTransId="{FBD596D0-897C-4869-A2B4-96CCA8562465}" sibTransId="{C209FB86-02DB-4CA5-8868-4D71737A8FDB}"/>
    <dgm:cxn modelId="{3461D577-2342-421C-A680-891646CA0AAD}" type="presOf" srcId="{03DA52F0-1418-481A-89F2-1FD81CAD3C6B}" destId="{D7F1DDD2-A288-42E3-BADD-DAC813210C8C}" srcOrd="0" destOrd="0" presId="urn:microsoft.com/office/officeart/2011/layout/HexagonRadial"/>
    <dgm:cxn modelId="{8B846C50-19F5-4C09-976A-F9B8C413207A}" srcId="{03DA52F0-1418-481A-89F2-1FD81CAD3C6B}" destId="{BAFA6217-7540-461F-81A8-2021BF9856FC}" srcOrd="4" destOrd="0" parTransId="{4F8209CF-4AA0-47C6-9D1D-A8EBC19BFC73}" sibTransId="{05BD0B73-889F-47B7-AA8A-35EE799F3805}"/>
    <dgm:cxn modelId="{080B0ADF-0F4B-4D2B-BDBC-9598B78FF8CF}" type="presOf" srcId="{1DD099E8-A38D-49A8-AF3E-67603CFA3AAE}" destId="{C71A6A30-53BB-499A-B07E-CD747851FEEA}" srcOrd="0" destOrd="0" presId="urn:microsoft.com/office/officeart/2011/layout/HexagonRadial"/>
    <dgm:cxn modelId="{4C20FDB5-9752-4141-9858-7D1887536157}" srcId="{03DA52F0-1418-481A-89F2-1FD81CAD3C6B}" destId="{2460F3F5-E9B2-460C-972C-590C3E38EDEA}" srcOrd="2" destOrd="0" parTransId="{74B39828-B850-4C19-9B70-ADD7D1E7239C}" sibTransId="{6338E506-2F7C-4B2C-8017-58E1733573A7}"/>
    <dgm:cxn modelId="{37E40F2D-859F-41EA-ACC5-6494B1154C62}" type="presOf" srcId="{1F16100F-F12B-4C0F-817B-4732599DEF0F}" destId="{88A32E2B-D398-4D22-B017-AC422C9CCEC5}" srcOrd="0" destOrd="0" presId="urn:microsoft.com/office/officeart/2011/layout/HexagonRadial"/>
    <dgm:cxn modelId="{6807B91C-6EF2-4DA8-ABB2-AB372396B6FD}" type="presOf" srcId="{50844013-6865-498F-A00F-842A22CE9EC5}" destId="{ACF389C7-5F23-497D-9B06-BD02DAF86E1F}" srcOrd="0" destOrd="0" presId="urn:microsoft.com/office/officeart/2011/layout/HexagonRadial"/>
    <dgm:cxn modelId="{F5030F92-C2E1-4C5D-B901-A492C4EC526A}" srcId="{03DA52F0-1418-481A-89F2-1FD81CAD3C6B}" destId="{50844013-6865-498F-A00F-842A22CE9EC5}" srcOrd="5" destOrd="0" parTransId="{3055CAEA-6BEB-49CC-ABFD-D23F024A082A}" sibTransId="{FE6152BA-C0D4-4D90-B0F6-E808C0E68A65}"/>
    <dgm:cxn modelId="{1675024F-C336-4ABD-9D2F-6306542BA653}" type="presOf" srcId="{B6ABC314-D33E-4201-B8E0-01C14E66736B}" destId="{28ABCBDB-FE12-439D-8BAE-CE3E7A98A64B}" srcOrd="0" destOrd="0" presId="urn:microsoft.com/office/officeart/2011/layout/HexagonRadial"/>
    <dgm:cxn modelId="{E8071383-0A80-439A-BDA9-755A48815214}" type="presOf" srcId="{2460F3F5-E9B2-460C-972C-590C3E38EDEA}" destId="{4524E6F2-1542-4719-AE33-5169AAD86904}" srcOrd="0" destOrd="0" presId="urn:microsoft.com/office/officeart/2011/layout/HexagonRadial"/>
    <dgm:cxn modelId="{32871593-2CAD-4BF9-88BF-CDDE9B407FFF}" srcId="{03DA52F0-1418-481A-89F2-1FD81CAD3C6B}" destId="{1DD099E8-A38D-49A8-AF3E-67603CFA3AAE}" srcOrd="3" destOrd="0" parTransId="{96210FC8-A986-48A1-8EB9-35CE921411A8}" sibTransId="{50A3FB56-4AF4-4A2A-9BB9-7546B586A60C}"/>
    <dgm:cxn modelId="{00F91DD3-32CD-4C01-A754-174A9FB2F6B0}" srcId="{03DA52F0-1418-481A-89F2-1FD81CAD3C6B}" destId="{B6ABC314-D33E-4201-B8E0-01C14E66736B}" srcOrd="1" destOrd="0" parTransId="{B392F7E0-BE22-42DB-83A7-90D767C9E54A}" sibTransId="{2D78A4FD-C191-4C33-9AE6-A7D9EF260F68}"/>
    <dgm:cxn modelId="{A5CCC2C1-E5A9-409E-A6D1-A356CE75AFE9}" srcId="{03DA52F0-1418-481A-89F2-1FD81CAD3C6B}" destId="{1F16100F-F12B-4C0F-817B-4732599DEF0F}" srcOrd="0" destOrd="0" parTransId="{12127618-60D5-465A-A2A1-E7710AC894C7}" sibTransId="{B4242C9E-B567-4D2D-8F52-93C6ADB6592B}"/>
    <dgm:cxn modelId="{565CCEFA-F367-4119-8248-353D3D64264A}" type="presOf" srcId="{CFFBC4BC-C60C-40EA-9D1B-5D84BB5237DA}" destId="{B2CCD463-9D57-4173-9B54-97C188002DEE}" srcOrd="0" destOrd="0" presId="urn:microsoft.com/office/officeart/2011/layout/HexagonRadial"/>
    <dgm:cxn modelId="{41A7D795-D0ED-4F0E-B5AD-23F43E1D41F1}" type="presOf" srcId="{BAFA6217-7540-461F-81A8-2021BF9856FC}" destId="{B575BAC2-917F-4E30-9F09-477A55EACF13}" srcOrd="0" destOrd="0" presId="urn:microsoft.com/office/officeart/2011/layout/HexagonRadial"/>
    <dgm:cxn modelId="{A0DA5ED2-2D99-477C-882E-9302189D705B}" type="presParOf" srcId="{B2CCD463-9D57-4173-9B54-97C188002DEE}" destId="{D7F1DDD2-A288-42E3-BADD-DAC813210C8C}" srcOrd="0" destOrd="0" presId="urn:microsoft.com/office/officeart/2011/layout/HexagonRadial"/>
    <dgm:cxn modelId="{11EAC400-C4AA-4872-BD13-8437B4BF81E9}" type="presParOf" srcId="{B2CCD463-9D57-4173-9B54-97C188002DEE}" destId="{5C5B69F3-AFCF-4034-B7C1-3C1CDE37F132}" srcOrd="1" destOrd="0" presId="urn:microsoft.com/office/officeart/2011/layout/HexagonRadial"/>
    <dgm:cxn modelId="{18372FB2-4D73-41B1-A325-4B85DD06C5B7}" type="presParOf" srcId="{5C5B69F3-AFCF-4034-B7C1-3C1CDE37F132}" destId="{A7369BF7-CED3-429F-A0A5-93C5FE77AD6B}" srcOrd="0" destOrd="0" presId="urn:microsoft.com/office/officeart/2011/layout/HexagonRadial"/>
    <dgm:cxn modelId="{ACE39C94-3825-4A84-977E-AF14E455EBA4}" type="presParOf" srcId="{B2CCD463-9D57-4173-9B54-97C188002DEE}" destId="{88A32E2B-D398-4D22-B017-AC422C9CCEC5}" srcOrd="2" destOrd="0" presId="urn:microsoft.com/office/officeart/2011/layout/HexagonRadial"/>
    <dgm:cxn modelId="{784F0C75-28CA-4698-97D2-FCA6AD7AE928}" type="presParOf" srcId="{B2CCD463-9D57-4173-9B54-97C188002DEE}" destId="{C6DD9EF4-8C41-4952-93EA-A8403512B883}" srcOrd="3" destOrd="0" presId="urn:microsoft.com/office/officeart/2011/layout/HexagonRadial"/>
    <dgm:cxn modelId="{4A62D42E-A22C-40E4-95AB-AB7AB65699DB}" type="presParOf" srcId="{C6DD9EF4-8C41-4952-93EA-A8403512B883}" destId="{6BBD239C-E7BC-4ECE-A14F-4D25DB542197}" srcOrd="0" destOrd="0" presId="urn:microsoft.com/office/officeart/2011/layout/HexagonRadial"/>
    <dgm:cxn modelId="{3F3FB9FA-5AFB-4837-B42B-47945F095F1C}" type="presParOf" srcId="{B2CCD463-9D57-4173-9B54-97C188002DEE}" destId="{28ABCBDB-FE12-439D-8BAE-CE3E7A98A64B}" srcOrd="4" destOrd="0" presId="urn:microsoft.com/office/officeart/2011/layout/HexagonRadial"/>
    <dgm:cxn modelId="{901B2D52-4967-4FC0-9324-C22F6A11DBC7}" type="presParOf" srcId="{B2CCD463-9D57-4173-9B54-97C188002DEE}" destId="{B77CE15C-B91D-44D4-BAD6-2BFDD819D93E}" srcOrd="5" destOrd="0" presId="urn:microsoft.com/office/officeart/2011/layout/HexagonRadial"/>
    <dgm:cxn modelId="{D19CFCB6-384D-425E-A1D7-77FF00AB2181}" type="presParOf" srcId="{B77CE15C-B91D-44D4-BAD6-2BFDD819D93E}" destId="{64181C1D-43BA-4505-8ECA-E751ECB842E3}" srcOrd="0" destOrd="0" presId="urn:microsoft.com/office/officeart/2011/layout/HexagonRadial"/>
    <dgm:cxn modelId="{C827208D-6A75-4DF9-A56A-81D7701B1D8A}" type="presParOf" srcId="{B2CCD463-9D57-4173-9B54-97C188002DEE}" destId="{4524E6F2-1542-4719-AE33-5169AAD86904}" srcOrd="6" destOrd="0" presId="urn:microsoft.com/office/officeart/2011/layout/HexagonRadial"/>
    <dgm:cxn modelId="{0F06CF7D-9BCA-4BC9-8A96-CE1BA0B4C76D}" type="presParOf" srcId="{B2CCD463-9D57-4173-9B54-97C188002DEE}" destId="{D7E23000-CA94-4656-9C6E-778F033CD8FF}" srcOrd="7" destOrd="0" presId="urn:microsoft.com/office/officeart/2011/layout/HexagonRadial"/>
    <dgm:cxn modelId="{42F57D53-CFB7-43FB-9691-015B4F1D393D}" type="presParOf" srcId="{D7E23000-CA94-4656-9C6E-778F033CD8FF}" destId="{07FAB16D-13D1-43DA-B0BD-EDB79D79EFCA}" srcOrd="0" destOrd="0" presId="urn:microsoft.com/office/officeart/2011/layout/HexagonRadial"/>
    <dgm:cxn modelId="{6B979164-1EE6-4AC1-A65E-7738943B35CB}" type="presParOf" srcId="{B2CCD463-9D57-4173-9B54-97C188002DEE}" destId="{C71A6A30-53BB-499A-B07E-CD747851FEEA}" srcOrd="8" destOrd="0" presId="urn:microsoft.com/office/officeart/2011/layout/HexagonRadial"/>
    <dgm:cxn modelId="{A24BFD6F-3320-4553-BF97-9996B50E3CC6}" type="presParOf" srcId="{B2CCD463-9D57-4173-9B54-97C188002DEE}" destId="{B45A8E49-FBAE-47A8-953E-EFB3AB9BF53A}" srcOrd="9" destOrd="0" presId="urn:microsoft.com/office/officeart/2011/layout/HexagonRadial"/>
    <dgm:cxn modelId="{F78D0A5B-5726-4612-8B33-32CAC759384D}" type="presParOf" srcId="{B45A8E49-FBAE-47A8-953E-EFB3AB9BF53A}" destId="{35BCE43B-17AD-44D5-B53A-6EDED40E7F15}" srcOrd="0" destOrd="0" presId="urn:microsoft.com/office/officeart/2011/layout/HexagonRadial"/>
    <dgm:cxn modelId="{F07F760F-03EE-489C-AC55-2463E5F41FBA}" type="presParOf" srcId="{B2CCD463-9D57-4173-9B54-97C188002DEE}" destId="{B575BAC2-917F-4E30-9F09-477A55EACF13}" srcOrd="10" destOrd="0" presId="urn:microsoft.com/office/officeart/2011/layout/HexagonRadial"/>
    <dgm:cxn modelId="{21E9735D-AB1C-47D3-9CD4-054A8B78AD6B}" type="presParOf" srcId="{B2CCD463-9D57-4173-9B54-97C188002DEE}" destId="{0F7C12E5-8627-43FF-B75B-550F819BF52C}" srcOrd="11" destOrd="0" presId="urn:microsoft.com/office/officeart/2011/layout/HexagonRadial"/>
    <dgm:cxn modelId="{75C0AD18-0360-4E00-B119-570DD900B89B}" type="presParOf" srcId="{0F7C12E5-8627-43FF-B75B-550F819BF52C}" destId="{CC912662-16B0-47D7-AB90-0F34D4AA81A4}" srcOrd="0" destOrd="0" presId="urn:microsoft.com/office/officeart/2011/layout/HexagonRadial"/>
    <dgm:cxn modelId="{3A2004BA-9579-4D16-A9EE-84F681065DCD}" type="presParOf" srcId="{B2CCD463-9D57-4173-9B54-97C188002DEE}" destId="{ACF389C7-5F23-497D-9B06-BD02DAF86E1F}"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DD4A12-FDB6-424B-B69F-C04A72A18B36}" type="doc">
      <dgm:prSet loTypeId="urn:microsoft.com/office/officeart/2005/8/layout/vList2" loCatId="list" qsTypeId="urn:microsoft.com/office/officeart/2005/8/quickstyle/simple1" qsCatId="simple" csTypeId="urn:microsoft.com/office/officeart/2005/8/colors/accent1_2" csCatId="accent1" phldr="1"/>
      <dgm:spPr>
        <a:scene3d>
          <a:camera prst="orthographicFront">
            <a:rot lat="0" lon="0" rev="0"/>
          </a:camera>
          <a:lightRig rig="glow" dir="t">
            <a:rot lat="0" lon="0" rev="4800000"/>
          </a:lightRig>
        </a:scene3d>
      </dgm:spPr>
      <dgm:t>
        <a:bodyPr/>
        <a:lstStyle/>
        <a:p>
          <a:endParaRPr lang="en-IN"/>
        </a:p>
      </dgm:t>
    </dgm:pt>
    <dgm:pt modelId="{E6617CFB-E79B-4D51-8841-7E9C854D3F74}">
      <dgm:prSet custT="1"/>
      <dgm:spPr>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t>
        <a:bodyPr/>
        <a:lstStyle/>
        <a:p>
          <a:pPr rtl="0"/>
          <a:r>
            <a:rPr lang="en-US" sz="2400" b="1" dirty="0"/>
            <a:t>Cost can be divided into fixed and variable (semi-variable subdivided)</a:t>
          </a:r>
          <a:endParaRPr lang="en-IN" sz="2400" dirty="0"/>
        </a:p>
      </dgm:t>
    </dgm:pt>
    <dgm:pt modelId="{B31942F4-B666-4806-AEAE-2C94D23274D3}" type="parTrans" cxnId="{7C08AE5F-242C-4CCA-A0B7-09E5F53B9F03}">
      <dgm:prSet/>
      <dgm:spPr/>
      <dgm:t>
        <a:bodyPr/>
        <a:lstStyle/>
        <a:p>
          <a:endParaRPr lang="en-IN" sz="2400"/>
        </a:p>
      </dgm:t>
    </dgm:pt>
    <dgm:pt modelId="{933AF8B9-08EE-48BA-ACC5-8A3166CE169B}" type="sibTrans" cxnId="{7C08AE5F-242C-4CCA-A0B7-09E5F53B9F03}">
      <dgm:prSet/>
      <dgm:spPr/>
      <dgm:t>
        <a:bodyPr/>
        <a:lstStyle/>
        <a:p>
          <a:endParaRPr lang="en-IN" sz="2400"/>
        </a:p>
      </dgm:t>
    </dgm:pt>
    <dgm:pt modelId="{31E8D29B-752D-4666-ADD3-0C70E3224A14}">
      <dgm:prSet custT="1"/>
      <dgm:spPr>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t>
        <a:bodyPr/>
        <a:lstStyle/>
        <a:p>
          <a:pPr rtl="0"/>
          <a:r>
            <a:rPr lang="en-US" sz="2400" b="1" dirty="0"/>
            <a:t>Linear relation assumed. </a:t>
          </a:r>
          <a:endParaRPr lang="en-IN" sz="2400" b="1" dirty="0"/>
        </a:p>
      </dgm:t>
    </dgm:pt>
    <dgm:pt modelId="{5FD4965A-E6EA-4DE6-806A-3B78C501E546}" type="parTrans" cxnId="{19E4080B-0740-4D24-85CA-31153E1A3606}">
      <dgm:prSet/>
      <dgm:spPr/>
      <dgm:t>
        <a:bodyPr/>
        <a:lstStyle/>
        <a:p>
          <a:endParaRPr lang="en-IN" sz="2400"/>
        </a:p>
      </dgm:t>
    </dgm:pt>
    <dgm:pt modelId="{50BFDA25-1D9B-4FEE-A9C5-2EEA548B917C}" type="sibTrans" cxnId="{19E4080B-0740-4D24-85CA-31153E1A3606}">
      <dgm:prSet/>
      <dgm:spPr/>
      <dgm:t>
        <a:bodyPr/>
        <a:lstStyle/>
        <a:p>
          <a:endParaRPr lang="en-IN" sz="2400"/>
        </a:p>
      </dgm:t>
    </dgm:pt>
    <dgm:pt modelId="{E4E9CAE2-7442-475D-818A-40FA7B2FC526}">
      <dgm:prSet custT="1"/>
      <dgm:spPr>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t>
        <a:bodyPr/>
        <a:lstStyle/>
        <a:p>
          <a:pPr rtl="0"/>
          <a:r>
            <a:rPr lang="en-US" sz="2400" b="1" dirty="0"/>
            <a:t>Selling price, variable cost per unit, and total fixed cost remain constant.</a:t>
          </a:r>
          <a:endParaRPr lang="en-IN" sz="2400" dirty="0"/>
        </a:p>
      </dgm:t>
    </dgm:pt>
    <dgm:pt modelId="{5ACA6249-CF7A-4CF7-83AF-E6BEC925465C}" type="parTrans" cxnId="{5AABAB00-56E9-4811-97C3-C12D468F9105}">
      <dgm:prSet/>
      <dgm:spPr/>
      <dgm:t>
        <a:bodyPr/>
        <a:lstStyle/>
        <a:p>
          <a:endParaRPr lang="en-IN" sz="2400"/>
        </a:p>
      </dgm:t>
    </dgm:pt>
    <dgm:pt modelId="{D9E12A76-3EB6-4519-B24D-92366109A8FA}" type="sibTrans" cxnId="{5AABAB00-56E9-4811-97C3-C12D468F9105}">
      <dgm:prSet/>
      <dgm:spPr/>
      <dgm:t>
        <a:bodyPr/>
        <a:lstStyle/>
        <a:p>
          <a:endParaRPr lang="en-IN" sz="2400"/>
        </a:p>
      </dgm:t>
    </dgm:pt>
    <dgm:pt modelId="{81CDF7FB-4402-4A30-962A-ABFB58EB378C}">
      <dgm:prSet custT="1"/>
      <dgm:spPr>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t>
        <a:bodyPr/>
        <a:lstStyle/>
        <a:p>
          <a:pPr rtl="0"/>
          <a:r>
            <a:rPr lang="en-US" sz="2400" b="1"/>
            <a:t>Volume is the only cost driver for variable cost.</a:t>
          </a:r>
          <a:endParaRPr lang="en-IN" sz="2400"/>
        </a:p>
      </dgm:t>
    </dgm:pt>
    <dgm:pt modelId="{77611785-2239-4D8A-AA53-430649B0F3FE}" type="parTrans" cxnId="{6E9D154D-26AC-4440-A664-D53E163C3CCB}">
      <dgm:prSet/>
      <dgm:spPr/>
      <dgm:t>
        <a:bodyPr/>
        <a:lstStyle/>
        <a:p>
          <a:endParaRPr lang="en-IN" sz="2400"/>
        </a:p>
      </dgm:t>
    </dgm:pt>
    <dgm:pt modelId="{27176BC9-E814-45AC-BEFB-19ED0E7B4774}" type="sibTrans" cxnId="{6E9D154D-26AC-4440-A664-D53E163C3CCB}">
      <dgm:prSet/>
      <dgm:spPr/>
      <dgm:t>
        <a:bodyPr/>
        <a:lstStyle/>
        <a:p>
          <a:endParaRPr lang="en-IN" sz="2400"/>
        </a:p>
      </dgm:t>
    </dgm:pt>
    <dgm:pt modelId="{C3DF2277-7DB5-46CB-A794-0D79F1AAADAE}">
      <dgm:prSet custT="1"/>
      <dgm:spPr>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t>
        <a:bodyPr/>
        <a:lstStyle/>
        <a:p>
          <a:pPr rtl="0"/>
          <a:r>
            <a:rPr lang="en-US" sz="2400" b="1"/>
            <a:t>Relevant range of volume is specified within which assumptions hold.</a:t>
          </a:r>
          <a:endParaRPr lang="en-IN" sz="2400"/>
        </a:p>
      </dgm:t>
    </dgm:pt>
    <dgm:pt modelId="{98FCC09A-C1EE-4156-8C72-8D4489BB8A3E}" type="parTrans" cxnId="{4AFD4830-B81B-4112-95B1-FBC8D13B23D1}">
      <dgm:prSet/>
      <dgm:spPr/>
      <dgm:t>
        <a:bodyPr/>
        <a:lstStyle/>
        <a:p>
          <a:endParaRPr lang="en-IN" sz="2400"/>
        </a:p>
      </dgm:t>
    </dgm:pt>
    <dgm:pt modelId="{FA409B55-F6CF-4AA8-BD83-8B4C966EAE00}" type="sibTrans" cxnId="{4AFD4830-B81B-4112-95B1-FBC8D13B23D1}">
      <dgm:prSet/>
      <dgm:spPr/>
      <dgm:t>
        <a:bodyPr/>
        <a:lstStyle/>
        <a:p>
          <a:endParaRPr lang="en-IN" sz="2400"/>
        </a:p>
      </dgm:t>
    </dgm:pt>
    <dgm:pt modelId="{40EA0419-85B1-49DB-8EE0-E70DD82875B9}">
      <dgm:prSet custT="1"/>
      <dgm:spPr>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t>
        <a:bodyPr/>
        <a:lstStyle/>
        <a:p>
          <a:pPr rtl="0"/>
          <a:r>
            <a:rPr lang="en-US" sz="2400" b="1" dirty="0"/>
            <a:t>Inventory level is assumed to remain constant.</a:t>
          </a:r>
          <a:endParaRPr lang="en-IN" sz="2400" dirty="0"/>
        </a:p>
      </dgm:t>
    </dgm:pt>
    <dgm:pt modelId="{1B71A693-FD3B-4BDA-A5A3-324AEFD23146}" type="parTrans" cxnId="{43E02157-082D-4EC0-A869-FFFAE8AEE3B0}">
      <dgm:prSet/>
      <dgm:spPr/>
      <dgm:t>
        <a:bodyPr/>
        <a:lstStyle/>
        <a:p>
          <a:endParaRPr lang="en-IN" sz="2400"/>
        </a:p>
      </dgm:t>
    </dgm:pt>
    <dgm:pt modelId="{6AE5DD25-504D-4C5F-83A7-4441B494F31D}" type="sibTrans" cxnId="{43E02157-082D-4EC0-A869-FFFAE8AEE3B0}">
      <dgm:prSet/>
      <dgm:spPr/>
      <dgm:t>
        <a:bodyPr/>
        <a:lstStyle/>
        <a:p>
          <a:endParaRPr lang="en-IN" sz="2400"/>
        </a:p>
      </dgm:t>
    </dgm:pt>
    <dgm:pt modelId="{C3492E6C-7478-40F2-923F-96FE33901E8E}">
      <dgm:prSet custT="1"/>
      <dgm:spPr>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t>
        <a:bodyPr/>
        <a:lstStyle/>
        <a:p>
          <a:pPr rtl="0"/>
          <a:r>
            <a:rPr lang="en-US" sz="2400" b="1"/>
            <a:t>Sales mix is not changed for the estimation.</a:t>
          </a:r>
          <a:endParaRPr lang="en-IN" sz="2400"/>
        </a:p>
      </dgm:t>
    </dgm:pt>
    <dgm:pt modelId="{40C586B9-B90C-43C5-936F-D5475673A2CC}" type="parTrans" cxnId="{0396C844-54E0-4F42-8139-197EA4649A22}">
      <dgm:prSet/>
      <dgm:spPr/>
      <dgm:t>
        <a:bodyPr/>
        <a:lstStyle/>
        <a:p>
          <a:endParaRPr lang="en-IN" sz="2400"/>
        </a:p>
      </dgm:t>
    </dgm:pt>
    <dgm:pt modelId="{1D2DC8B4-6D87-4E06-8219-1105F3D7B0A8}" type="sibTrans" cxnId="{0396C844-54E0-4F42-8139-197EA4649A22}">
      <dgm:prSet/>
      <dgm:spPr/>
      <dgm:t>
        <a:bodyPr/>
        <a:lstStyle/>
        <a:p>
          <a:endParaRPr lang="en-IN" sz="2400"/>
        </a:p>
      </dgm:t>
    </dgm:pt>
    <dgm:pt modelId="{9DA72E21-84DC-486A-AA35-14C8F8972790}">
      <dgm:prSet custT="1"/>
      <dgm:spPr>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t>
        <a:bodyPr/>
        <a:lstStyle/>
        <a:p>
          <a:pPr rtl="0"/>
          <a:r>
            <a:rPr lang="en-IN" sz="2400" b="1"/>
            <a:t>You sell all that you produce. No inventory build up.</a:t>
          </a:r>
          <a:endParaRPr lang="en-IN" sz="2400"/>
        </a:p>
      </dgm:t>
    </dgm:pt>
    <dgm:pt modelId="{C42ECA20-D92D-4928-BF1A-B95DA2A12798}" type="parTrans" cxnId="{3F9756B4-4028-4050-B8F5-5DEC77E8C163}">
      <dgm:prSet/>
      <dgm:spPr/>
      <dgm:t>
        <a:bodyPr/>
        <a:lstStyle/>
        <a:p>
          <a:endParaRPr lang="en-IN" sz="2400"/>
        </a:p>
      </dgm:t>
    </dgm:pt>
    <dgm:pt modelId="{249E3DCF-F255-4BA2-AC9B-6DCCC14E0698}" type="sibTrans" cxnId="{3F9756B4-4028-4050-B8F5-5DEC77E8C163}">
      <dgm:prSet/>
      <dgm:spPr/>
      <dgm:t>
        <a:bodyPr/>
        <a:lstStyle/>
        <a:p>
          <a:endParaRPr lang="en-IN" sz="2400"/>
        </a:p>
      </dgm:t>
    </dgm:pt>
    <dgm:pt modelId="{C127DB24-DBE6-4500-9311-DF74285840C7}" type="pres">
      <dgm:prSet presAssocID="{B8DD4A12-FDB6-424B-B69F-C04A72A18B36}" presName="linear" presStyleCnt="0">
        <dgm:presLayoutVars>
          <dgm:animLvl val="lvl"/>
          <dgm:resizeHandles val="exact"/>
        </dgm:presLayoutVars>
      </dgm:prSet>
      <dgm:spPr/>
      <dgm:t>
        <a:bodyPr/>
        <a:lstStyle/>
        <a:p>
          <a:endParaRPr lang="en-IN"/>
        </a:p>
      </dgm:t>
    </dgm:pt>
    <dgm:pt modelId="{C7226751-E6A4-4EA6-A186-DBF6D913C56A}" type="pres">
      <dgm:prSet presAssocID="{E6617CFB-E79B-4D51-8841-7E9C854D3F74}" presName="parentText" presStyleLbl="node1" presStyleIdx="0" presStyleCnt="8">
        <dgm:presLayoutVars>
          <dgm:chMax val="0"/>
          <dgm:bulletEnabled val="1"/>
        </dgm:presLayoutVars>
      </dgm:prSet>
      <dgm:spPr/>
      <dgm:t>
        <a:bodyPr/>
        <a:lstStyle/>
        <a:p>
          <a:endParaRPr lang="en-IN"/>
        </a:p>
      </dgm:t>
    </dgm:pt>
    <dgm:pt modelId="{72A4D4CA-DED2-4BF0-8822-8D80E810E4B4}" type="pres">
      <dgm:prSet presAssocID="{933AF8B9-08EE-48BA-ACC5-8A3166CE169B}" presName="spacer"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pt>
    <dgm:pt modelId="{2BA4447B-C036-4455-B887-216E7A9559C1}" type="pres">
      <dgm:prSet presAssocID="{31E8D29B-752D-4666-ADD3-0C70E3224A14}" presName="parentText" presStyleLbl="node1" presStyleIdx="1" presStyleCnt="8">
        <dgm:presLayoutVars>
          <dgm:chMax val="0"/>
          <dgm:bulletEnabled val="1"/>
        </dgm:presLayoutVars>
      </dgm:prSet>
      <dgm:spPr/>
      <dgm:t>
        <a:bodyPr/>
        <a:lstStyle/>
        <a:p>
          <a:endParaRPr lang="en-IN"/>
        </a:p>
      </dgm:t>
    </dgm:pt>
    <dgm:pt modelId="{C9679863-CF60-414D-B6BD-F3AC43DE17A1}" type="pres">
      <dgm:prSet presAssocID="{50BFDA25-1D9B-4FEE-A9C5-2EEA548B917C}" presName="spacer"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pt>
    <dgm:pt modelId="{0E248938-ED4A-4B83-981E-C906417A9A93}" type="pres">
      <dgm:prSet presAssocID="{E4E9CAE2-7442-475D-818A-40FA7B2FC526}" presName="parentText" presStyleLbl="node1" presStyleIdx="2" presStyleCnt="8">
        <dgm:presLayoutVars>
          <dgm:chMax val="0"/>
          <dgm:bulletEnabled val="1"/>
        </dgm:presLayoutVars>
      </dgm:prSet>
      <dgm:spPr/>
      <dgm:t>
        <a:bodyPr/>
        <a:lstStyle/>
        <a:p>
          <a:endParaRPr lang="en-IN"/>
        </a:p>
      </dgm:t>
    </dgm:pt>
    <dgm:pt modelId="{BA0E3D08-E0F0-4049-9D7B-2C97BC10272A}" type="pres">
      <dgm:prSet presAssocID="{D9E12A76-3EB6-4519-B24D-92366109A8FA}" presName="spacer"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pt>
    <dgm:pt modelId="{B20A739F-16AC-415C-BF56-26BFD24DF8FB}" type="pres">
      <dgm:prSet presAssocID="{81CDF7FB-4402-4A30-962A-ABFB58EB378C}" presName="parentText" presStyleLbl="node1" presStyleIdx="3" presStyleCnt="8">
        <dgm:presLayoutVars>
          <dgm:chMax val="0"/>
          <dgm:bulletEnabled val="1"/>
        </dgm:presLayoutVars>
      </dgm:prSet>
      <dgm:spPr/>
      <dgm:t>
        <a:bodyPr/>
        <a:lstStyle/>
        <a:p>
          <a:endParaRPr lang="en-IN"/>
        </a:p>
      </dgm:t>
    </dgm:pt>
    <dgm:pt modelId="{228165E6-C5A5-4E93-996E-895F7D126965}" type="pres">
      <dgm:prSet presAssocID="{27176BC9-E814-45AC-BEFB-19ED0E7B4774}" presName="spacer"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pt>
    <dgm:pt modelId="{62884BB3-532A-452A-9C2C-9EBF48E8269E}" type="pres">
      <dgm:prSet presAssocID="{C3DF2277-7DB5-46CB-A794-0D79F1AAADAE}" presName="parentText" presStyleLbl="node1" presStyleIdx="4" presStyleCnt="8">
        <dgm:presLayoutVars>
          <dgm:chMax val="0"/>
          <dgm:bulletEnabled val="1"/>
        </dgm:presLayoutVars>
      </dgm:prSet>
      <dgm:spPr/>
      <dgm:t>
        <a:bodyPr/>
        <a:lstStyle/>
        <a:p>
          <a:endParaRPr lang="en-IN"/>
        </a:p>
      </dgm:t>
    </dgm:pt>
    <dgm:pt modelId="{3DD173AB-0D7A-4D24-BBA4-868C95B37727}" type="pres">
      <dgm:prSet presAssocID="{FA409B55-F6CF-4AA8-BD83-8B4C966EAE00}" presName="spacer"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pt>
    <dgm:pt modelId="{B2405041-E3CC-4886-B0A4-1F08B05A9843}" type="pres">
      <dgm:prSet presAssocID="{40EA0419-85B1-49DB-8EE0-E70DD82875B9}" presName="parentText" presStyleLbl="node1" presStyleIdx="5" presStyleCnt="8">
        <dgm:presLayoutVars>
          <dgm:chMax val="0"/>
          <dgm:bulletEnabled val="1"/>
        </dgm:presLayoutVars>
      </dgm:prSet>
      <dgm:spPr/>
      <dgm:t>
        <a:bodyPr/>
        <a:lstStyle/>
        <a:p>
          <a:endParaRPr lang="en-IN"/>
        </a:p>
      </dgm:t>
    </dgm:pt>
    <dgm:pt modelId="{0BD4CFBB-322A-4A23-B3EF-8EF02157DFB9}" type="pres">
      <dgm:prSet presAssocID="{6AE5DD25-504D-4C5F-83A7-4441B494F31D}" presName="spacer"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pt>
    <dgm:pt modelId="{16E82FA3-D9C1-41C0-9305-49ADE9DCC6C2}" type="pres">
      <dgm:prSet presAssocID="{C3492E6C-7478-40F2-923F-96FE33901E8E}" presName="parentText" presStyleLbl="node1" presStyleIdx="6" presStyleCnt="8">
        <dgm:presLayoutVars>
          <dgm:chMax val="0"/>
          <dgm:bulletEnabled val="1"/>
        </dgm:presLayoutVars>
      </dgm:prSet>
      <dgm:spPr/>
      <dgm:t>
        <a:bodyPr/>
        <a:lstStyle/>
        <a:p>
          <a:endParaRPr lang="en-IN"/>
        </a:p>
      </dgm:t>
    </dgm:pt>
    <dgm:pt modelId="{F1511F5E-56D1-479E-87CA-2E9FD3AD16A2}" type="pres">
      <dgm:prSet presAssocID="{1D2DC8B4-6D87-4E06-8219-1105F3D7B0A8}" presName="spacer" presStyleCnt="0"/>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gm:spPr>
    </dgm:pt>
    <dgm:pt modelId="{2C9F32E8-9AF5-449F-9310-463D38263EC6}" type="pres">
      <dgm:prSet presAssocID="{9DA72E21-84DC-486A-AA35-14C8F8972790}" presName="parentText" presStyleLbl="node1" presStyleIdx="7" presStyleCnt="8">
        <dgm:presLayoutVars>
          <dgm:chMax val="0"/>
          <dgm:bulletEnabled val="1"/>
        </dgm:presLayoutVars>
      </dgm:prSet>
      <dgm:spPr/>
      <dgm:t>
        <a:bodyPr/>
        <a:lstStyle/>
        <a:p>
          <a:endParaRPr lang="en-IN"/>
        </a:p>
      </dgm:t>
    </dgm:pt>
  </dgm:ptLst>
  <dgm:cxnLst>
    <dgm:cxn modelId="{3F9756B4-4028-4050-B8F5-5DEC77E8C163}" srcId="{B8DD4A12-FDB6-424B-B69F-C04A72A18B36}" destId="{9DA72E21-84DC-486A-AA35-14C8F8972790}" srcOrd="7" destOrd="0" parTransId="{C42ECA20-D92D-4928-BF1A-B95DA2A12798}" sibTransId="{249E3DCF-F255-4BA2-AC9B-6DCCC14E0698}"/>
    <dgm:cxn modelId="{CA80C7CD-7426-4981-BCE7-C33268001189}" type="presOf" srcId="{E6617CFB-E79B-4D51-8841-7E9C854D3F74}" destId="{C7226751-E6A4-4EA6-A186-DBF6D913C56A}" srcOrd="0" destOrd="0" presId="urn:microsoft.com/office/officeart/2005/8/layout/vList2"/>
    <dgm:cxn modelId="{0396C844-54E0-4F42-8139-197EA4649A22}" srcId="{B8DD4A12-FDB6-424B-B69F-C04A72A18B36}" destId="{C3492E6C-7478-40F2-923F-96FE33901E8E}" srcOrd="6" destOrd="0" parTransId="{40C586B9-B90C-43C5-936F-D5475673A2CC}" sibTransId="{1D2DC8B4-6D87-4E06-8219-1105F3D7B0A8}"/>
    <dgm:cxn modelId="{5AABAB00-56E9-4811-97C3-C12D468F9105}" srcId="{B8DD4A12-FDB6-424B-B69F-C04A72A18B36}" destId="{E4E9CAE2-7442-475D-818A-40FA7B2FC526}" srcOrd="2" destOrd="0" parTransId="{5ACA6249-CF7A-4CF7-83AF-E6BEC925465C}" sibTransId="{D9E12A76-3EB6-4519-B24D-92366109A8FA}"/>
    <dgm:cxn modelId="{78E6591F-E020-4418-8E58-E0DC5F16E215}" type="presOf" srcId="{E4E9CAE2-7442-475D-818A-40FA7B2FC526}" destId="{0E248938-ED4A-4B83-981E-C906417A9A93}" srcOrd="0" destOrd="0" presId="urn:microsoft.com/office/officeart/2005/8/layout/vList2"/>
    <dgm:cxn modelId="{1B0E2273-1812-4877-9A62-2DFE10077654}" type="presOf" srcId="{31E8D29B-752D-4666-ADD3-0C70E3224A14}" destId="{2BA4447B-C036-4455-B887-216E7A9559C1}" srcOrd="0" destOrd="0" presId="urn:microsoft.com/office/officeart/2005/8/layout/vList2"/>
    <dgm:cxn modelId="{87D607B7-A179-4C76-BAE6-4DBE5388F5C1}" type="presOf" srcId="{C3DF2277-7DB5-46CB-A794-0D79F1AAADAE}" destId="{62884BB3-532A-452A-9C2C-9EBF48E8269E}" srcOrd="0" destOrd="0" presId="urn:microsoft.com/office/officeart/2005/8/layout/vList2"/>
    <dgm:cxn modelId="{19E4080B-0740-4D24-85CA-31153E1A3606}" srcId="{B8DD4A12-FDB6-424B-B69F-C04A72A18B36}" destId="{31E8D29B-752D-4666-ADD3-0C70E3224A14}" srcOrd="1" destOrd="0" parTransId="{5FD4965A-E6EA-4DE6-806A-3B78C501E546}" sibTransId="{50BFDA25-1D9B-4FEE-A9C5-2EEA548B917C}"/>
    <dgm:cxn modelId="{B5C40CBC-1FD3-47DD-B5E9-ACBB688D2F6C}" type="presOf" srcId="{B8DD4A12-FDB6-424B-B69F-C04A72A18B36}" destId="{C127DB24-DBE6-4500-9311-DF74285840C7}" srcOrd="0" destOrd="0" presId="urn:microsoft.com/office/officeart/2005/8/layout/vList2"/>
    <dgm:cxn modelId="{4AFD4830-B81B-4112-95B1-FBC8D13B23D1}" srcId="{B8DD4A12-FDB6-424B-B69F-C04A72A18B36}" destId="{C3DF2277-7DB5-46CB-A794-0D79F1AAADAE}" srcOrd="4" destOrd="0" parTransId="{98FCC09A-C1EE-4156-8C72-8D4489BB8A3E}" sibTransId="{FA409B55-F6CF-4AA8-BD83-8B4C966EAE00}"/>
    <dgm:cxn modelId="{1C49AC45-09E6-4AB1-B18A-30FAC64BF416}" type="presOf" srcId="{9DA72E21-84DC-486A-AA35-14C8F8972790}" destId="{2C9F32E8-9AF5-449F-9310-463D38263EC6}" srcOrd="0" destOrd="0" presId="urn:microsoft.com/office/officeart/2005/8/layout/vList2"/>
    <dgm:cxn modelId="{9D3370A9-E75F-4123-AD80-79F840903ACC}" type="presOf" srcId="{40EA0419-85B1-49DB-8EE0-E70DD82875B9}" destId="{B2405041-E3CC-4886-B0A4-1F08B05A9843}" srcOrd="0" destOrd="0" presId="urn:microsoft.com/office/officeart/2005/8/layout/vList2"/>
    <dgm:cxn modelId="{6E9D154D-26AC-4440-A664-D53E163C3CCB}" srcId="{B8DD4A12-FDB6-424B-B69F-C04A72A18B36}" destId="{81CDF7FB-4402-4A30-962A-ABFB58EB378C}" srcOrd="3" destOrd="0" parTransId="{77611785-2239-4D8A-AA53-430649B0F3FE}" sibTransId="{27176BC9-E814-45AC-BEFB-19ED0E7B4774}"/>
    <dgm:cxn modelId="{43E02157-082D-4EC0-A869-FFFAE8AEE3B0}" srcId="{B8DD4A12-FDB6-424B-B69F-C04A72A18B36}" destId="{40EA0419-85B1-49DB-8EE0-E70DD82875B9}" srcOrd="5" destOrd="0" parTransId="{1B71A693-FD3B-4BDA-A5A3-324AEFD23146}" sibTransId="{6AE5DD25-504D-4C5F-83A7-4441B494F31D}"/>
    <dgm:cxn modelId="{5FC15959-AB6F-49DC-A22E-E9636343A4D1}" type="presOf" srcId="{C3492E6C-7478-40F2-923F-96FE33901E8E}" destId="{16E82FA3-D9C1-41C0-9305-49ADE9DCC6C2}" srcOrd="0" destOrd="0" presId="urn:microsoft.com/office/officeart/2005/8/layout/vList2"/>
    <dgm:cxn modelId="{7C08AE5F-242C-4CCA-A0B7-09E5F53B9F03}" srcId="{B8DD4A12-FDB6-424B-B69F-C04A72A18B36}" destId="{E6617CFB-E79B-4D51-8841-7E9C854D3F74}" srcOrd="0" destOrd="0" parTransId="{B31942F4-B666-4806-AEAE-2C94D23274D3}" sibTransId="{933AF8B9-08EE-48BA-ACC5-8A3166CE169B}"/>
    <dgm:cxn modelId="{2DD0D92C-EFC6-4B17-9740-89C747DAD9FB}" type="presOf" srcId="{81CDF7FB-4402-4A30-962A-ABFB58EB378C}" destId="{B20A739F-16AC-415C-BF56-26BFD24DF8FB}" srcOrd="0" destOrd="0" presId="urn:microsoft.com/office/officeart/2005/8/layout/vList2"/>
    <dgm:cxn modelId="{A2CED7F7-0087-4EDC-AEB7-CE028565281A}" type="presParOf" srcId="{C127DB24-DBE6-4500-9311-DF74285840C7}" destId="{C7226751-E6A4-4EA6-A186-DBF6D913C56A}" srcOrd="0" destOrd="0" presId="urn:microsoft.com/office/officeart/2005/8/layout/vList2"/>
    <dgm:cxn modelId="{ED79DE2E-F719-44C7-8906-C1C9F7CC63D4}" type="presParOf" srcId="{C127DB24-DBE6-4500-9311-DF74285840C7}" destId="{72A4D4CA-DED2-4BF0-8822-8D80E810E4B4}" srcOrd="1" destOrd="0" presId="urn:microsoft.com/office/officeart/2005/8/layout/vList2"/>
    <dgm:cxn modelId="{D8C0C969-6961-4885-AF67-E9C453750054}" type="presParOf" srcId="{C127DB24-DBE6-4500-9311-DF74285840C7}" destId="{2BA4447B-C036-4455-B887-216E7A9559C1}" srcOrd="2" destOrd="0" presId="urn:microsoft.com/office/officeart/2005/8/layout/vList2"/>
    <dgm:cxn modelId="{A3302C62-9904-4A43-B30B-FE39E4D2F161}" type="presParOf" srcId="{C127DB24-DBE6-4500-9311-DF74285840C7}" destId="{C9679863-CF60-414D-B6BD-F3AC43DE17A1}" srcOrd="3" destOrd="0" presId="urn:microsoft.com/office/officeart/2005/8/layout/vList2"/>
    <dgm:cxn modelId="{69A96FE3-9537-45F4-B861-A8FD05BBC807}" type="presParOf" srcId="{C127DB24-DBE6-4500-9311-DF74285840C7}" destId="{0E248938-ED4A-4B83-981E-C906417A9A93}" srcOrd="4" destOrd="0" presId="urn:microsoft.com/office/officeart/2005/8/layout/vList2"/>
    <dgm:cxn modelId="{43AF90D2-920D-4325-B82F-60B1D465C542}" type="presParOf" srcId="{C127DB24-DBE6-4500-9311-DF74285840C7}" destId="{BA0E3D08-E0F0-4049-9D7B-2C97BC10272A}" srcOrd="5" destOrd="0" presId="urn:microsoft.com/office/officeart/2005/8/layout/vList2"/>
    <dgm:cxn modelId="{325193FE-A63F-4093-8F25-D841C127D073}" type="presParOf" srcId="{C127DB24-DBE6-4500-9311-DF74285840C7}" destId="{B20A739F-16AC-415C-BF56-26BFD24DF8FB}" srcOrd="6" destOrd="0" presId="urn:microsoft.com/office/officeart/2005/8/layout/vList2"/>
    <dgm:cxn modelId="{A1C811C3-9218-4559-A4AE-5FD308DEDD8E}" type="presParOf" srcId="{C127DB24-DBE6-4500-9311-DF74285840C7}" destId="{228165E6-C5A5-4E93-996E-895F7D126965}" srcOrd="7" destOrd="0" presId="urn:microsoft.com/office/officeart/2005/8/layout/vList2"/>
    <dgm:cxn modelId="{B260F836-1CEB-4F70-BF3A-B74679CB006E}" type="presParOf" srcId="{C127DB24-DBE6-4500-9311-DF74285840C7}" destId="{62884BB3-532A-452A-9C2C-9EBF48E8269E}" srcOrd="8" destOrd="0" presId="urn:microsoft.com/office/officeart/2005/8/layout/vList2"/>
    <dgm:cxn modelId="{0689D1C2-0290-4B2F-A91D-6DA4708F413F}" type="presParOf" srcId="{C127DB24-DBE6-4500-9311-DF74285840C7}" destId="{3DD173AB-0D7A-4D24-BBA4-868C95B37727}" srcOrd="9" destOrd="0" presId="urn:microsoft.com/office/officeart/2005/8/layout/vList2"/>
    <dgm:cxn modelId="{EB44F222-ECFF-47AF-9F62-5A0834B468DE}" type="presParOf" srcId="{C127DB24-DBE6-4500-9311-DF74285840C7}" destId="{B2405041-E3CC-4886-B0A4-1F08B05A9843}" srcOrd="10" destOrd="0" presId="urn:microsoft.com/office/officeart/2005/8/layout/vList2"/>
    <dgm:cxn modelId="{342FF1B4-7309-45F7-A0CA-E9217A7EF550}" type="presParOf" srcId="{C127DB24-DBE6-4500-9311-DF74285840C7}" destId="{0BD4CFBB-322A-4A23-B3EF-8EF02157DFB9}" srcOrd="11" destOrd="0" presId="urn:microsoft.com/office/officeart/2005/8/layout/vList2"/>
    <dgm:cxn modelId="{C4165FEB-4A9E-4F6F-BA7C-CE74E037DA9A}" type="presParOf" srcId="{C127DB24-DBE6-4500-9311-DF74285840C7}" destId="{16E82FA3-D9C1-41C0-9305-49ADE9DCC6C2}" srcOrd="12" destOrd="0" presId="urn:microsoft.com/office/officeart/2005/8/layout/vList2"/>
    <dgm:cxn modelId="{F18E45A7-51B7-4315-9508-099683B24FA8}" type="presParOf" srcId="{C127DB24-DBE6-4500-9311-DF74285840C7}" destId="{F1511F5E-56D1-479E-87CA-2E9FD3AD16A2}" srcOrd="13" destOrd="0" presId="urn:microsoft.com/office/officeart/2005/8/layout/vList2"/>
    <dgm:cxn modelId="{D9032895-56ED-44B2-93AE-489C7D37BF23}" type="presParOf" srcId="{C127DB24-DBE6-4500-9311-DF74285840C7}" destId="{2C9F32E8-9AF5-449F-9310-463D38263EC6}" srcOrd="14" destOrd="0" presId="urn:microsoft.com/office/officeart/2005/8/layout/vList2"/>
  </dgm:cxnLst>
  <dgm:bg>
    <a:solidFill>
      <a:srgbClr val="00206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028731-62AD-40FD-8EBA-8D48E815D34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7F3740-DBB2-4B53-BAAF-C0F51740C199}">
      <dgm:prSet/>
      <dgm:spPr>
        <a:solidFill>
          <a:srgbClr val="1C476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US" b="1" dirty="0"/>
            <a:t>Change in volume of sales does not affect the price of the product.</a:t>
          </a:r>
          <a:endParaRPr lang="en-US" dirty="0"/>
        </a:p>
      </dgm:t>
    </dgm:pt>
    <dgm:pt modelId="{97930D9B-C0F7-4622-9387-1BF6C5BC816C}" type="parTrans" cxnId="{E2E0AA67-E987-4256-9739-402BFE5032E1}">
      <dgm:prSet/>
      <dgm:spPr/>
      <dgm:t>
        <a:bodyPr/>
        <a:lstStyle/>
        <a:p>
          <a:endParaRPr lang="en-US"/>
        </a:p>
      </dgm:t>
    </dgm:pt>
    <dgm:pt modelId="{9EB3C6AB-1676-40AC-B5B5-6466CBA738C4}" type="sibTrans" cxnId="{E2E0AA67-E987-4256-9739-402BFE5032E1}">
      <dgm:prSet/>
      <dgm:spPr/>
      <dgm:t>
        <a:bodyPr/>
        <a:lstStyle/>
        <a:p>
          <a:endParaRPr lang="en-US"/>
        </a:p>
      </dgm:t>
    </dgm:pt>
    <dgm:pt modelId="{CAB081B7-BE7A-48FE-885B-FC9A844992A5}">
      <dgm:prSet/>
      <dgm:spPr>
        <a:solidFill>
          <a:srgbClr val="1C476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US" b="1"/>
            <a:t>Labour cost (wages) per unit of product remains constant.</a:t>
          </a:r>
          <a:endParaRPr lang="en-US"/>
        </a:p>
      </dgm:t>
    </dgm:pt>
    <dgm:pt modelId="{ED78D432-4ECE-4F1D-91A0-2F2345F1609C}" type="parTrans" cxnId="{A57BA1B4-CB81-4C9A-A220-BDA3A102253C}">
      <dgm:prSet/>
      <dgm:spPr/>
      <dgm:t>
        <a:bodyPr/>
        <a:lstStyle/>
        <a:p>
          <a:endParaRPr lang="en-US"/>
        </a:p>
      </dgm:t>
    </dgm:pt>
    <dgm:pt modelId="{9CCC73D7-AC82-4E7C-812E-7805D12E3DDE}" type="sibTrans" cxnId="{A57BA1B4-CB81-4C9A-A220-BDA3A102253C}">
      <dgm:prSet/>
      <dgm:spPr/>
      <dgm:t>
        <a:bodyPr/>
        <a:lstStyle/>
        <a:p>
          <a:endParaRPr lang="en-US"/>
        </a:p>
      </dgm:t>
    </dgm:pt>
    <dgm:pt modelId="{CF2F4343-3A7C-47F8-8094-EF2ABE878F74}">
      <dgm:prSet/>
      <dgm:spPr>
        <a:solidFill>
          <a:srgbClr val="1C476E"/>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pPr rtl="0"/>
          <a:r>
            <a:rPr lang="en-US" b="1" dirty="0"/>
            <a:t>Either estimate the BEP for one product or the sales mix does not change during the estimation horizon.</a:t>
          </a:r>
          <a:endParaRPr lang="en-US" dirty="0"/>
        </a:p>
      </dgm:t>
    </dgm:pt>
    <dgm:pt modelId="{02BD07FA-1E89-4DFA-B10F-CFE9309856F1}" type="parTrans" cxnId="{7646241E-4BE1-48B5-A8D9-0295F6F4D390}">
      <dgm:prSet/>
      <dgm:spPr/>
      <dgm:t>
        <a:bodyPr/>
        <a:lstStyle/>
        <a:p>
          <a:endParaRPr lang="en-US"/>
        </a:p>
      </dgm:t>
    </dgm:pt>
    <dgm:pt modelId="{60104840-4B60-47B2-8B67-19C1B723161D}" type="sibTrans" cxnId="{7646241E-4BE1-48B5-A8D9-0295F6F4D390}">
      <dgm:prSet/>
      <dgm:spPr/>
      <dgm:t>
        <a:bodyPr/>
        <a:lstStyle/>
        <a:p>
          <a:endParaRPr lang="en-US"/>
        </a:p>
      </dgm:t>
    </dgm:pt>
    <dgm:pt modelId="{3BB12EFF-22C0-473D-8EEB-4E893CC6FC54}" type="pres">
      <dgm:prSet presAssocID="{FF028731-62AD-40FD-8EBA-8D48E815D343}" presName="linear" presStyleCnt="0">
        <dgm:presLayoutVars>
          <dgm:animLvl val="lvl"/>
          <dgm:resizeHandles val="exact"/>
        </dgm:presLayoutVars>
      </dgm:prSet>
      <dgm:spPr/>
      <dgm:t>
        <a:bodyPr/>
        <a:lstStyle/>
        <a:p>
          <a:endParaRPr lang="en-IN"/>
        </a:p>
      </dgm:t>
    </dgm:pt>
    <dgm:pt modelId="{B33FB3A5-B336-4A3E-9A61-8DD360C97451}" type="pres">
      <dgm:prSet presAssocID="{527F3740-DBB2-4B53-BAAF-C0F51740C199}" presName="parentText" presStyleLbl="node1" presStyleIdx="0" presStyleCnt="3">
        <dgm:presLayoutVars>
          <dgm:chMax val="0"/>
          <dgm:bulletEnabled val="1"/>
        </dgm:presLayoutVars>
      </dgm:prSet>
      <dgm:spPr/>
      <dgm:t>
        <a:bodyPr/>
        <a:lstStyle/>
        <a:p>
          <a:endParaRPr lang="en-IN"/>
        </a:p>
      </dgm:t>
    </dgm:pt>
    <dgm:pt modelId="{AF452A08-7568-4430-A0B2-D5633A52084F}" type="pres">
      <dgm:prSet presAssocID="{9EB3C6AB-1676-40AC-B5B5-6466CBA738C4}" presName="spacer" presStyleCnt="0"/>
      <dgm:spPr/>
    </dgm:pt>
    <dgm:pt modelId="{B1E1D461-9DFF-4984-9A45-C07B36A49F9E}" type="pres">
      <dgm:prSet presAssocID="{CAB081B7-BE7A-48FE-885B-FC9A844992A5}" presName="parentText" presStyleLbl="node1" presStyleIdx="1" presStyleCnt="3">
        <dgm:presLayoutVars>
          <dgm:chMax val="0"/>
          <dgm:bulletEnabled val="1"/>
        </dgm:presLayoutVars>
      </dgm:prSet>
      <dgm:spPr/>
      <dgm:t>
        <a:bodyPr/>
        <a:lstStyle/>
        <a:p>
          <a:endParaRPr lang="en-IN"/>
        </a:p>
      </dgm:t>
    </dgm:pt>
    <dgm:pt modelId="{559DA30C-78E0-4C42-B934-859B151D3104}" type="pres">
      <dgm:prSet presAssocID="{9CCC73D7-AC82-4E7C-812E-7805D12E3DDE}" presName="spacer" presStyleCnt="0"/>
      <dgm:spPr/>
    </dgm:pt>
    <dgm:pt modelId="{7F962C9C-4F2C-46BD-B974-B055775A3669}" type="pres">
      <dgm:prSet presAssocID="{CF2F4343-3A7C-47F8-8094-EF2ABE878F74}" presName="parentText" presStyleLbl="node1" presStyleIdx="2" presStyleCnt="3">
        <dgm:presLayoutVars>
          <dgm:chMax val="0"/>
          <dgm:bulletEnabled val="1"/>
        </dgm:presLayoutVars>
      </dgm:prSet>
      <dgm:spPr/>
      <dgm:t>
        <a:bodyPr/>
        <a:lstStyle/>
        <a:p>
          <a:endParaRPr lang="en-IN"/>
        </a:p>
      </dgm:t>
    </dgm:pt>
  </dgm:ptLst>
  <dgm:cxnLst>
    <dgm:cxn modelId="{09D11957-5D63-460B-9EA1-863C96CD7135}" type="presOf" srcId="{CF2F4343-3A7C-47F8-8094-EF2ABE878F74}" destId="{7F962C9C-4F2C-46BD-B974-B055775A3669}" srcOrd="0" destOrd="0" presId="urn:microsoft.com/office/officeart/2005/8/layout/vList2"/>
    <dgm:cxn modelId="{E2E0AA67-E987-4256-9739-402BFE5032E1}" srcId="{FF028731-62AD-40FD-8EBA-8D48E815D343}" destId="{527F3740-DBB2-4B53-BAAF-C0F51740C199}" srcOrd="0" destOrd="0" parTransId="{97930D9B-C0F7-4622-9387-1BF6C5BC816C}" sibTransId="{9EB3C6AB-1676-40AC-B5B5-6466CBA738C4}"/>
    <dgm:cxn modelId="{A57BA1B4-CB81-4C9A-A220-BDA3A102253C}" srcId="{FF028731-62AD-40FD-8EBA-8D48E815D343}" destId="{CAB081B7-BE7A-48FE-885B-FC9A844992A5}" srcOrd="1" destOrd="0" parTransId="{ED78D432-4ECE-4F1D-91A0-2F2345F1609C}" sibTransId="{9CCC73D7-AC82-4E7C-812E-7805D12E3DDE}"/>
    <dgm:cxn modelId="{B22F03A1-C3E5-4056-B871-F33B355147D3}" type="presOf" srcId="{527F3740-DBB2-4B53-BAAF-C0F51740C199}" destId="{B33FB3A5-B336-4A3E-9A61-8DD360C97451}" srcOrd="0" destOrd="0" presId="urn:microsoft.com/office/officeart/2005/8/layout/vList2"/>
    <dgm:cxn modelId="{32C65810-2F0A-4EA9-8188-8EA9DB661A6F}" type="presOf" srcId="{FF028731-62AD-40FD-8EBA-8D48E815D343}" destId="{3BB12EFF-22C0-473D-8EEB-4E893CC6FC54}" srcOrd="0" destOrd="0" presId="urn:microsoft.com/office/officeart/2005/8/layout/vList2"/>
    <dgm:cxn modelId="{7646241E-4BE1-48B5-A8D9-0295F6F4D390}" srcId="{FF028731-62AD-40FD-8EBA-8D48E815D343}" destId="{CF2F4343-3A7C-47F8-8094-EF2ABE878F74}" srcOrd="2" destOrd="0" parTransId="{02BD07FA-1E89-4DFA-B10F-CFE9309856F1}" sibTransId="{60104840-4B60-47B2-8B67-19C1B723161D}"/>
    <dgm:cxn modelId="{5EF3DB3D-2D26-4289-A928-0C385707165F}" type="presOf" srcId="{CAB081B7-BE7A-48FE-885B-FC9A844992A5}" destId="{B1E1D461-9DFF-4984-9A45-C07B36A49F9E}" srcOrd="0" destOrd="0" presId="urn:microsoft.com/office/officeart/2005/8/layout/vList2"/>
    <dgm:cxn modelId="{F3B1DA74-284C-4079-8412-FA17D2D64C7E}" type="presParOf" srcId="{3BB12EFF-22C0-473D-8EEB-4E893CC6FC54}" destId="{B33FB3A5-B336-4A3E-9A61-8DD360C97451}" srcOrd="0" destOrd="0" presId="urn:microsoft.com/office/officeart/2005/8/layout/vList2"/>
    <dgm:cxn modelId="{3746D21C-8457-4963-94F9-C778879780F6}" type="presParOf" srcId="{3BB12EFF-22C0-473D-8EEB-4E893CC6FC54}" destId="{AF452A08-7568-4430-A0B2-D5633A52084F}" srcOrd="1" destOrd="0" presId="urn:microsoft.com/office/officeart/2005/8/layout/vList2"/>
    <dgm:cxn modelId="{218CEB6B-0179-43EE-B410-0B4B9E48CB52}" type="presParOf" srcId="{3BB12EFF-22C0-473D-8EEB-4E893CC6FC54}" destId="{B1E1D461-9DFF-4984-9A45-C07B36A49F9E}" srcOrd="2" destOrd="0" presId="urn:microsoft.com/office/officeart/2005/8/layout/vList2"/>
    <dgm:cxn modelId="{B4A1340F-2B99-4353-9C6B-7C0E16D25B55}" type="presParOf" srcId="{3BB12EFF-22C0-473D-8EEB-4E893CC6FC54}" destId="{559DA30C-78E0-4C42-B934-859B151D3104}" srcOrd="3" destOrd="0" presId="urn:microsoft.com/office/officeart/2005/8/layout/vList2"/>
    <dgm:cxn modelId="{5FD6C706-FEEA-4770-A177-A0A84EE6C279}" type="presParOf" srcId="{3BB12EFF-22C0-473D-8EEB-4E893CC6FC54}" destId="{7F962C9C-4F2C-46BD-B974-B055775A366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C4DC2-5E8B-47B2-AFAE-47E83A1DA4FC}">
      <dsp:nvSpPr>
        <dsp:cNvPr id="0" name=""/>
        <dsp:cNvSpPr/>
      </dsp:nvSpPr>
      <dsp:spPr>
        <a:xfrm>
          <a:off x="2479495" y="903"/>
          <a:ext cx="2178053" cy="108902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4400" kern="1200" dirty="0" smtClean="0"/>
            <a:t>Profit</a:t>
          </a:r>
          <a:endParaRPr lang="en-IN" sz="4400" kern="1200" dirty="0"/>
        </a:p>
      </dsp:txBody>
      <dsp:txXfrm>
        <a:off x="2511391" y="32799"/>
        <a:ext cx="2114261" cy="1025234"/>
      </dsp:txXfrm>
    </dsp:sp>
    <dsp:sp modelId="{16B3F63A-8831-4DCB-A102-DA878C84768A}">
      <dsp:nvSpPr>
        <dsp:cNvPr id="0" name=""/>
        <dsp:cNvSpPr/>
      </dsp:nvSpPr>
      <dsp:spPr>
        <a:xfrm rot="3576592">
          <a:off x="3903464" y="1911737"/>
          <a:ext cx="1156253" cy="38115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a:off x="4017812" y="1987969"/>
        <a:ext cx="927557" cy="228695"/>
      </dsp:txXfrm>
    </dsp:sp>
    <dsp:sp modelId="{07F70C88-FD94-4F67-85BE-FBDD27F6335F}">
      <dsp:nvSpPr>
        <dsp:cNvPr id="0" name=""/>
        <dsp:cNvSpPr/>
      </dsp:nvSpPr>
      <dsp:spPr>
        <a:xfrm>
          <a:off x="4305632" y="3114705"/>
          <a:ext cx="2178053" cy="1089026"/>
        </a:xfrm>
        <a:prstGeom prst="roundRect">
          <a:avLst>
            <a:gd name="adj" fmla="val 10000"/>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IN" sz="4400" kern="1200" dirty="0" smtClean="0"/>
            <a:t>Cost</a:t>
          </a:r>
          <a:endParaRPr lang="en-IN" sz="4400" kern="1200" dirty="0"/>
        </a:p>
      </dsp:txBody>
      <dsp:txXfrm>
        <a:off x="4337528" y="3146601"/>
        <a:ext cx="2114261" cy="1025234"/>
      </dsp:txXfrm>
    </dsp:sp>
    <dsp:sp modelId="{5BED891E-CB48-4EC0-8471-37C871950731}">
      <dsp:nvSpPr>
        <dsp:cNvPr id="0" name=""/>
        <dsp:cNvSpPr/>
      </dsp:nvSpPr>
      <dsp:spPr>
        <a:xfrm rot="10800857">
          <a:off x="3004847" y="3468187"/>
          <a:ext cx="1156253" cy="38115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rot="10800000">
        <a:off x="3119195" y="3544419"/>
        <a:ext cx="927557" cy="228695"/>
      </dsp:txXfrm>
    </dsp:sp>
    <dsp:sp modelId="{3C656E0D-FA90-49AF-910B-0DA2F3698888}">
      <dsp:nvSpPr>
        <dsp:cNvPr id="0" name=""/>
        <dsp:cNvSpPr/>
      </dsp:nvSpPr>
      <dsp:spPr>
        <a:xfrm>
          <a:off x="682262" y="3113802"/>
          <a:ext cx="2178053" cy="1089026"/>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Volume</a:t>
          </a:r>
          <a:endParaRPr lang="en-IN" sz="4400" kern="1200" dirty="0"/>
        </a:p>
      </dsp:txBody>
      <dsp:txXfrm>
        <a:off x="714158" y="3145698"/>
        <a:ext cx="2114261" cy="1025234"/>
      </dsp:txXfrm>
    </dsp:sp>
    <dsp:sp modelId="{2B616DAC-78CB-4D44-AEA5-67B5C8687A82}">
      <dsp:nvSpPr>
        <dsp:cNvPr id="0" name=""/>
        <dsp:cNvSpPr/>
      </dsp:nvSpPr>
      <dsp:spPr>
        <a:xfrm rot="18000000">
          <a:off x="2091779" y="1911286"/>
          <a:ext cx="1156253" cy="381159"/>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IN" sz="1600" kern="1200"/>
        </a:p>
      </dsp:txBody>
      <dsp:txXfrm>
        <a:off x="2206127" y="1987518"/>
        <a:ext cx="927557" cy="2286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83F9-6642-44C8-83D9-78D2FFACC7E2}">
      <dsp:nvSpPr>
        <dsp:cNvPr id="0" name=""/>
        <dsp:cNvSpPr/>
      </dsp:nvSpPr>
      <dsp:spPr>
        <a:xfrm>
          <a:off x="2271160" y="2319553"/>
          <a:ext cx="1680036" cy="1680036"/>
        </a:xfrm>
        <a:prstGeom prst="ellipse">
          <a:avLst/>
        </a:prstGeom>
        <a:solidFill>
          <a:srgbClr val="00B050"/>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IN" sz="3900" kern="1200" dirty="0"/>
            <a:t>Profit</a:t>
          </a:r>
          <a:endParaRPr lang="en-US" sz="3900" kern="1200" dirty="0"/>
        </a:p>
      </dsp:txBody>
      <dsp:txXfrm>
        <a:off x="2517196" y="2565589"/>
        <a:ext cx="1187964" cy="1187964"/>
      </dsp:txXfrm>
    </dsp:sp>
    <dsp:sp modelId="{C66522EA-B5BA-4F2E-8EF2-5202D77FDD5B}">
      <dsp:nvSpPr>
        <dsp:cNvPr id="0" name=""/>
        <dsp:cNvSpPr/>
      </dsp:nvSpPr>
      <dsp:spPr>
        <a:xfrm rot="10982772">
          <a:off x="821237" y="2834819"/>
          <a:ext cx="1372321" cy="478810"/>
        </a:xfrm>
        <a:prstGeom prst="lef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D4CB420D-6D20-499B-8595-86CF7704816A}">
      <dsp:nvSpPr>
        <dsp:cNvPr id="0" name=""/>
        <dsp:cNvSpPr/>
      </dsp:nvSpPr>
      <dsp:spPr>
        <a:xfrm>
          <a:off x="24189" y="2399347"/>
          <a:ext cx="1596034" cy="1276827"/>
        </a:xfrm>
        <a:prstGeom prst="roundRect">
          <a:avLst>
            <a:gd name="adj" fmla="val 10000"/>
          </a:avLst>
        </a:prstGeom>
        <a:solidFill>
          <a:srgbClr val="001132"/>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6675" tIns="66675" rIns="66675" bIns="66675" numCol="1" spcCol="1270" anchor="ctr" anchorCtr="0">
          <a:noAutofit/>
        </a:bodyPr>
        <a:lstStyle/>
        <a:p>
          <a:pPr lvl="0" algn="ctr" defTabSz="1555750">
            <a:lnSpc>
              <a:spcPct val="90000"/>
            </a:lnSpc>
            <a:spcBef>
              <a:spcPct val="0"/>
            </a:spcBef>
            <a:spcAft>
              <a:spcPct val="35000"/>
            </a:spcAft>
          </a:pPr>
          <a:r>
            <a:rPr lang="en-IN" sz="3500" kern="1200" dirty="0"/>
            <a:t>Sales</a:t>
          </a:r>
          <a:endParaRPr lang="en-US" sz="3500" kern="1200" dirty="0"/>
        </a:p>
      </dsp:txBody>
      <dsp:txXfrm>
        <a:off x="61586" y="2436744"/>
        <a:ext cx="1521240" cy="1202033"/>
      </dsp:txXfrm>
    </dsp:sp>
    <dsp:sp modelId="{75AB5948-427D-4169-A4C7-6C7C23BF8FDC}">
      <dsp:nvSpPr>
        <dsp:cNvPr id="0" name=""/>
        <dsp:cNvSpPr/>
      </dsp:nvSpPr>
      <dsp:spPr>
        <a:xfrm rot="14302290">
          <a:off x="1474554" y="1487775"/>
          <a:ext cx="1508857" cy="478810"/>
        </a:xfrm>
        <a:prstGeom prst="lef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6C91554A-7971-455E-BF70-9825AA4FAE95}">
      <dsp:nvSpPr>
        <dsp:cNvPr id="0" name=""/>
        <dsp:cNvSpPr/>
      </dsp:nvSpPr>
      <dsp:spPr>
        <a:xfrm>
          <a:off x="1035336" y="446396"/>
          <a:ext cx="1596034" cy="1276827"/>
        </a:xfrm>
        <a:prstGeom prst="roundRect">
          <a:avLst>
            <a:gd name="adj" fmla="val 10000"/>
          </a:avLst>
        </a:prstGeom>
        <a:solidFill>
          <a:srgbClr val="001132"/>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6675" tIns="66675" rIns="66675" bIns="66675" numCol="1" spcCol="1270" anchor="ctr" anchorCtr="0">
          <a:noAutofit/>
        </a:bodyPr>
        <a:lstStyle/>
        <a:p>
          <a:pPr lvl="0" algn="ctr" defTabSz="1555750">
            <a:lnSpc>
              <a:spcPct val="90000"/>
            </a:lnSpc>
            <a:spcBef>
              <a:spcPct val="0"/>
            </a:spcBef>
            <a:spcAft>
              <a:spcPct val="35000"/>
            </a:spcAft>
          </a:pPr>
          <a:r>
            <a:rPr lang="en-IN" sz="3500" kern="1200" dirty="0"/>
            <a:t>Volume</a:t>
          </a:r>
          <a:endParaRPr lang="en-US" sz="3500" kern="1200" dirty="0"/>
        </a:p>
      </dsp:txBody>
      <dsp:txXfrm>
        <a:off x="1072733" y="483793"/>
        <a:ext cx="1521240" cy="1202033"/>
      </dsp:txXfrm>
    </dsp:sp>
    <dsp:sp modelId="{2079798F-79AA-4472-A2D2-B6D3E81AB1F2}">
      <dsp:nvSpPr>
        <dsp:cNvPr id="0" name=""/>
        <dsp:cNvSpPr/>
      </dsp:nvSpPr>
      <dsp:spPr>
        <a:xfrm rot="21384906">
          <a:off x="4018380" y="2825577"/>
          <a:ext cx="1205203" cy="478810"/>
        </a:xfrm>
        <a:prstGeom prst="lef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336D996F-921F-4C30-88A7-53EE0CE211EC}">
      <dsp:nvSpPr>
        <dsp:cNvPr id="0" name=""/>
        <dsp:cNvSpPr/>
      </dsp:nvSpPr>
      <dsp:spPr>
        <a:xfrm>
          <a:off x="4424387" y="2388889"/>
          <a:ext cx="1596034" cy="1276827"/>
        </a:xfrm>
        <a:prstGeom prst="roundRect">
          <a:avLst>
            <a:gd name="adj" fmla="val 10000"/>
          </a:avLst>
        </a:prstGeom>
        <a:solidFill>
          <a:srgbClr val="001132"/>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6675" tIns="66675" rIns="66675" bIns="66675" numCol="1" spcCol="1270" anchor="ctr" anchorCtr="0">
          <a:noAutofit/>
        </a:bodyPr>
        <a:lstStyle/>
        <a:p>
          <a:pPr lvl="0" algn="ctr" defTabSz="1555750">
            <a:lnSpc>
              <a:spcPct val="90000"/>
            </a:lnSpc>
            <a:spcBef>
              <a:spcPct val="0"/>
            </a:spcBef>
            <a:spcAft>
              <a:spcPct val="35000"/>
            </a:spcAft>
          </a:pPr>
          <a:r>
            <a:rPr lang="en-IN" sz="3500" kern="1200" dirty="0"/>
            <a:t>Cost</a:t>
          </a:r>
          <a:endParaRPr lang="en-US" sz="3500" kern="1200" dirty="0"/>
        </a:p>
      </dsp:txBody>
      <dsp:txXfrm>
        <a:off x="4461784" y="2426286"/>
        <a:ext cx="1521240" cy="1202033"/>
      </dsp:txXfrm>
    </dsp:sp>
    <dsp:sp modelId="{F0A43BF0-0B93-4680-A809-DD7B97B56C4B}">
      <dsp:nvSpPr>
        <dsp:cNvPr id="0" name=""/>
        <dsp:cNvSpPr/>
      </dsp:nvSpPr>
      <dsp:spPr>
        <a:xfrm rot="18109728">
          <a:off x="3258211" y="1523770"/>
          <a:ext cx="1439481" cy="478810"/>
        </a:xfrm>
        <a:prstGeom prst="lef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 modelId="{2F2752E8-7B3D-47CB-9B9A-776A28BEFD00}">
      <dsp:nvSpPr>
        <dsp:cNvPr id="0" name=""/>
        <dsp:cNvSpPr/>
      </dsp:nvSpPr>
      <dsp:spPr>
        <a:xfrm>
          <a:off x="3559514" y="513250"/>
          <a:ext cx="1596034" cy="1276827"/>
        </a:xfrm>
        <a:prstGeom prst="roundRect">
          <a:avLst>
            <a:gd name="adj" fmla="val 10000"/>
          </a:avLst>
        </a:prstGeom>
        <a:solidFill>
          <a:srgbClr val="001132"/>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66675" tIns="66675" rIns="66675" bIns="66675" numCol="1" spcCol="1270" anchor="ctr" anchorCtr="0">
          <a:noAutofit/>
        </a:bodyPr>
        <a:lstStyle/>
        <a:p>
          <a:pPr lvl="0" algn="ctr" defTabSz="1555750">
            <a:lnSpc>
              <a:spcPct val="90000"/>
            </a:lnSpc>
            <a:spcBef>
              <a:spcPct val="0"/>
            </a:spcBef>
            <a:spcAft>
              <a:spcPct val="35000"/>
            </a:spcAft>
          </a:pPr>
          <a:r>
            <a:rPr lang="en-IN" sz="3500" kern="1200" dirty="0"/>
            <a:t>Price</a:t>
          </a:r>
          <a:endParaRPr lang="en-US" sz="3500" kern="1200" dirty="0"/>
        </a:p>
      </dsp:txBody>
      <dsp:txXfrm>
        <a:off x="3596911" y="550647"/>
        <a:ext cx="1521240" cy="12020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C29B2-545B-4F96-86BF-9386186E05A8}">
      <dsp:nvSpPr>
        <dsp:cNvPr id="0" name=""/>
        <dsp:cNvSpPr/>
      </dsp:nvSpPr>
      <dsp:spPr>
        <a:xfrm>
          <a:off x="8737" y="75863"/>
          <a:ext cx="1781415" cy="1863086"/>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IN" sz="2500" kern="1200" dirty="0"/>
            <a:t>Fixed Cost</a:t>
          </a:r>
          <a:endParaRPr lang="en-US" sz="2500" kern="1200" dirty="0"/>
        </a:p>
      </dsp:txBody>
      <dsp:txXfrm>
        <a:off x="269619" y="348706"/>
        <a:ext cx="1259651" cy="1317400"/>
      </dsp:txXfrm>
    </dsp:sp>
    <dsp:sp modelId="{68C37FA7-25E9-4AFC-BD4E-6A3B7B23EED3}">
      <dsp:nvSpPr>
        <dsp:cNvPr id="0" name=""/>
        <dsp:cNvSpPr/>
      </dsp:nvSpPr>
      <dsp:spPr>
        <a:xfrm>
          <a:off x="1062162" y="2487526"/>
          <a:ext cx="2051164" cy="2051135"/>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IN" sz="2500" kern="1200" dirty="0"/>
            <a:t>Total Cost</a:t>
          </a:r>
          <a:endParaRPr lang="en-US" sz="2500" kern="1200" dirty="0"/>
        </a:p>
      </dsp:txBody>
      <dsp:txXfrm>
        <a:off x="1362548" y="2787908"/>
        <a:ext cx="1450392" cy="1450371"/>
      </dsp:txXfrm>
    </dsp:sp>
    <dsp:sp modelId="{CBA3DC85-1142-4699-BF28-7CD10B0A3738}">
      <dsp:nvSpPr>
        <dsp:cNvPr id="0" name=""/>
        <dsp:cNvSpPr/>
      </dsp:nvSpPr>
      <dsp:spPr>
        <a:xfrm>
          <a:off x="2408106" y="60582"/>
          <a:ext cx="1753314" cy="1787441"/>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IN" sz="2500" kern="1200" dirty="0"/>
            <a:t>Variable Cost</a:t>
          </a:r>
          <a:endParaRPr lang="en-US" sz="2500" kern="1200" dirty="0"/>
        </a:p>
      </dsp:txBody>
      <dsp:txXfrm>
        <a:off x="2664873" y="322347"/>
        <a:ext cx="1239780" cy="12639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A6449-EAA2-45B5-8560-4CBEAB55816D}">
      <dsp:nvSpPr>
        <dsp:cNvPr id="0" name=""/>
        <dsp:cNvSpPr/>
      </dsp:nvSpPr>
      <dsp:spPr>
        <a:xfrm>
          <a:off x="677333" y="1354666"/>
          <a:ext cx="4064000" cy="4064000"/>
        </a:xfrm>
        <a:prstGeom prst="ellipse">
          <a:avLst/>
        </a:prstGeom>
        <a:solidFill>
          <a:srgbClr val="005A5B"/>
        </a:solidFill>
        <a:ln w="12700" cap="flat" cmpd="sng" algn="ctr">
          <a:noFill/>
          <a:prstDash val="solid"/>
          <a:miter lim="800000"/>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82550" h="165100" prst="angle"/>
          <a:bevelB w="38100" h="107950"/>
        </a:sp3d>
      </dsp:spPr>
      <dsp:style>
        <a:lnRef idx="2">
          <a:scrgbClr r="0" g="0" b="0"/>
        </a:lnRef>
        <a:fillRef idx="1">
          <a:scrgbClr r="0" g="0" b="0"/>
        </a:fillRef>
        <a:effectRef idx="0">
          <a:scrgbClr r="0" g="0" b="0"/>
        </a:effectRef>
        <a:fontRef idx="minor">
          <a:schemeClr val="lt1"/>
        </a:fontRef>
      </dsp:style>
    </dsp:sp>
    <dsp:sp modelId="{6FF30F9A-E3B4-4C63-B982-5D4274E99A64}">
      <dsp:nvSpPr>
        <dsp:cNvPr id="0" name=""/>
        <dsp:cNvSpPr/>
      </dsp:nvSpPr>
      <dsp:spPr>
        <a:xfrm>
          <a:off x="4734473" y="2980266"/>
          <a:ext cx="2438400" cy="2438400"/>
        </a:xfrm>
        <a:prstGeom prst="ellipse">
          <a:avLst/>
        </a:prstGeom>
        <a:noFill/>
        <a:ln w="12700" cap="flat" cmpd="sng" algn="ctr">
          <a:noFill/>
          <a:prstDash val="solid"/>
          <a:miter lim="800000"/>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82550" h="165100" prst="angle"/>
          <a:bevelB w="38100" h="107950"/>
        </a:sp3d>
      </dsp:spPr>
      <dsp:style>
        <a:lnRef idx="2">
          <a:scrgbClr r="0" g="0" b="0"/>
        </a:lnRef>
        <a:fillRef idx="1">
          <a:scrgbClr r="0" g="0" b="0"/>
        </a:fillRef>
        <a:effectRef idx="0">
          <a:scrgbClr r="0" g="0" b="0"/>
        </a:effectRef>
        <a:fontRef idx="minor">
          <a:schemeClr val="lt1"/>
        </a:fontRef>
      </dsp:style>
    </dsp:sp>
    <dsp:sp modelId="{F5875098-C05A-416B-B7EB-E262BCA73845}">
      <dsp:nvSpPr>
        <dsp:cNvPr id="0" name=""/>
        <dsp:cNvSpPr/>
      </dsp:nvSpPr>
      <dsp:spPr>
        <a:xfrm>
          <a:off x="6727447" y="0"/>
          <a:ext cx="1400552" cy="1541678"/>
        </a:xfrm>
        <a:prstGeom prst="ellipse">
          <a:avLst/>
        </a:prstGeom>
        <a:noFill/>
        <a:ln w="12700" cap="flat" cmpd="sng" algn="ctr">
          <a:noFill/>
          <a:prstDash val="solid"/>
          <a:miter lim="800000"/>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82550" h="165100" prst="angle"/>
          <a:bevelB w="38100" h="107950"/>
        </a:sp3d>
      </dsp:spPr>
      <dsp:style>
        <a:lnRef idx="2">
          <a:scrgbClr r="0" g="0" b="0"/>
        </a:lnRef>
        <a:fillRef idx="1">
          <a:scrgbClr r="0" g="0" b="0"/>
        </a:fillRef>
        <a:effectRef idx="0">
          <a:scrgbClr r="0" g="0" b="0"/>
        </a:effectRef>
        <a:fontRef idx="minor">
          <a:schemeClr val="lt1"/>
        </a:fontRef>
      </dsp:style>
    </dsp:sp>
    <dsp:sp modelId="{3FA606E0-F5BC-4B13-A710-95F660779E82}">
      <dsp:nvSpPr>
        <dsp:cNvPr id="0" name=""/>
        <dsp:cNvSpPr/>
      </dsp:nvSpPr>
      <dsp:spPr>
        <a:xfrm>
          <a:off x="5418666" y="0"/>
          <a:ext cx="2032000" cy="118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48260" rIns="48260" bIns="48260" numCol="1" spcCol="1270" anchor="ctr" anchorCtr="0">
          <a:noAutofit/>
        </a:bodyPr>
        <a:lstStyle/>
        <a:p>
          <a:pPr lvl="0" algn="l" defTabSz="1689100">
            <a:lnSpc>
              <a:spcPct val="90000"/>
            </a:lnSpc>
            <a:spcBef>
              <a:spcPct val="0"/>
            </a:spcBef>
            <a:spcAft>
              <a:spcPct val="35000"/>
            </a:spcAft>
          </a:pPr>
          <a:r>
            <a:rPr lang="en-US" sz="3800" b="1" kern="1200" dirty="0"/>
            <a:t>Fixed Cost</a:t>
          </a:r>
          <a:endParaRPr lang="en-IN" sz="3800" b="1" kern="1200" dirty="0"/>
        </a:p>
      </dsp:txBody>
      <dsp:txXfrm>
        <a:off x="5418666" y="0"/>
        <a:ext cx="2032000" cy="1185333"/>
      </dsp:txXfrm>
    </dsp:sp>
    <dsp:sp modelId="{7BE174C7-13A7-4575-904D-7A6373012A4C}">
      <dsp:nvSpPr>
        <dsp:cNvPr id="0" name=""/>
        <dsp:cNvSpPr/>
      </dsp:nvSpPr>
      <dsp:spPr>
        <a:xfrm>
          <a:off x="4881482" y="592666"/>
          <a:ext cx="508000" cy="0"/>
        </a:xfrm>
        <a:prstGeom prst="lin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5DD9926-185D-4A09-ADBB-05387E05D2ED}">
      <dsp:nvSpPr>
        <dsp:cNvPr id="0" name=""/>
        <dsp:cNvSpPr/>
      </dsp:nvSpPr>
      <dsp:spPr>
        <a:xfrm rot="5400000">
          <a:off x="2426666" y="928743"/>
          <a:ext cx="2764635" cy="2122523"/>
        </a:xfrm>
        <a:prstGeom prst="line">
          <a:avLst/>
        </a:prstGeom>
        <a:solidFill>
          <a:schemeClr val="accent1">
            <a:hueOff val="0"/>
            <a:satOff val="0"/>
            <a:lumOff val="0"/>
            <a:alphaOff val="0"/>
          </a:schemeClr>
        </a:solidFill>
        <a:ln w="12700" cap="flat" cmpd="sng" algn="ctr">
          <a:solidFill>
            <a:scrgbClr r="0" g="0" b="0"/>
          </a:solidFill>
          <a:prstDash val="solid"/>
          <a:miter lim="800000"/>
          <a:tailEnd type="oval" w="lg" len="lg"/>
        </a:ln>
        <a:effectLst/>
      </dsp:spPr>
      <dsp:style>
        <a:lnRef idx="2">
          <a:scrgbClr r="0" g="0" b="0"/>
        </a:lnRef>
        <a:fillRef idx="1">
          <a:scrgbClr r="0" g="0" b="0"/>
        </a:fillRef>
        <a:effectRef idx="0">
          <a:scrgbClr r="0" g="0" b="0"/>
        </a:effectRef>
        <a:fontRef idx="minor"/>
      </dsp:style>
    </dsp:sp>
    <dsp:sp modelId="{76D24A79-6B52-4880-95DB-9FB654F2D890}">
      <dsp:nvSpPr>
        <dsp:cNvPr id="0" name=""/>
        <dsp:cNvSpPr/>
      </dsp:nvSpPr>
      <dsp:spPr>
        <a:xfrm>
          <a:off x="5418666" y="1185333"/>
          <a:ext cx="2032000" cy="118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48260" rIns="48260" bIns="48260" numCol="1" spcCol="1270" anchor="ctr" anchorCtr="0">
          <a:noAutofit/>
        </a:bodyPr>
        <a:lstStyle/>
        <a:p>
          <a:pPr lvl="0" algn="l" defTabSz="1689100">
            <a:lnSpc>
              <a:spcPct val="90000"/>
            </a:lnSpc>
            <a:spcBef>
              <a:spcPct val="0"/>
            </a:spcBef>
            <a:spcAft>
              <a:spcPct val="35000"/>
            </a:spcAft>
          </a:pPr>
          <a:r>
            <a:rPr lang="en-US" sz="3800" b="1" kern="1200" dirty="0"/>
            <a:t>Variable Cost</a:t>
          </a:r>
          <a:endParaRPr lang="en-IN" sz="3800" b="1" kern="1200" dirty="0"/>
        </a:p>
      </dsp:txBody>
      <dsp:txXfrm>
        <a:off x="5418666" y="1185333"/>
        <a:ext cx="2032000" cy="1185333"/>
      </dsp:txXfrm>
    </dsp:sp>
    <dsp:sp modelId="{C1C7B00C-D4AB-4753-A7B1-A03BF1C2C6F9}">
      <dsp:nvSpPr>
        <dsp:cNvPr id="0" name=""/>
        <dsp:cNvSpPr/>
      </dsp:nvSpPr>
      <dsp:spPr>
        <a:xfrm>
          <a:off x="4910666" y="1778000"/>
          <a:ext cx="508000" cy="0"/>
        </a:xfrm>
        <a:prstGeom prst="lin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3A48E9-5B28-459A-B64E-3457DE0F4615}">
      <dsp:nvSpPr>
        <dsp:cNvPr id="0" name=""/>
        <dsp:cNvSpPr/>
      </dsp:nvSpPr>
      <dsp:spPr>
        <a:xfrm rot="5400000">
          <a:off x="3011898" y="2057196"/>
          <a:ext cx="2176678" cy="1616794"/>
        </a:xfrm>
        <a:prstGeom prst="line">
          <a:avLst/>
        </a:prstGeom>
        <a:solidFill>
          <a:schemeClr val="accent1">
            <a:hueOff val="0"/>
            <a:satOff val="0"/>
            <a:lumOff val="0"/>
            <a:alphaOff val="0"/>
          </a:schemeClr>
        </a:solidFill>
        <a:ln w="12700" cap="flat" cmpd="sng" algn="ctr">
          <a:solidFill>
            <a:scrgbClr r="0" g="0" b="0"/>
          </a:solidFill>
          <a:prstDash val="solid"/>
          <a:miter lim="800000"/>
          <a:headEnd type="none"/>
          <a:tailEnd type="oval" w="lg" len="lg"/>
        </a:ln>
        <a:effectLst/>
      </dsp:spPr>
      <dsp:style>
        <a:lnRef idx="2">
          <a:scrgbClr r="0" g="0" b="0"/>
        </a:lnRef>
        <a:fillRef idx="1">
          <a:scrgbClr r="0" g="0" b="0"/>
        </a:fillRef>
        <a:effectRef idx="0">
          <a:scrgbClr r="0" g="0" b="0"/>
        </a:effectRef>
        <a:fontRef idx="minor"/>
      </dsp:style>
    </dsp:sp>
    <dsp:sp modelId="{7FD75C47-5B26-4BB5-A08F-1A2849CF8773}">
      <dsp:nvSpPr>
        <dsp:cNvPr id="0" name=""/>
        <dsp:cNvSpPr/>
      </dsp:nvSpPr>
      <dsp:spPr>
        <a:xfrm>
          <a:off x="5418666" y="2370666"/>
          <a:ext cx="2032000" cy="118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48260" rIns="48260" bIns="48260" numCol="1" spcCol="1270" anchor="ctr" anchorCtr="0">
          <a:noAutofit/>
        </a:bodyPr>
        <a:lstStyle/>
        <a:p>
          <a:pPr lvl="0" algn="l" defTabSz="1689100">
            <a:lnSpc>
              <a:spcPct val="90000"/>
            </a:lnSpc>
            <a:spcBef>
              <a:spcPct val="0"/>
            </a:spcBef>
            <a:spcAft>
              <a:spcPct val="35000"/>
            </a:spcAft>
          </a:pPr>
          <a:r>
            <a:rPr lang="en-US" sz="3800" b="1" kern="1200" dirty="0"/>
            <a:t>Sales</a:t>
          </a:r>
          <a:endParaRPr lang="en-IN" sz="3800" b="1" kern="1200" dirty="0"/>
        </a:p>
      </dsp:txBody>
      <dsp:txXfrm>
        <a:off x="5418666" y="2370666"/>
        <a:ext cx="2032000" cy="1185333"/>
      </dsp:txXfrm>
    </dsp:sp>
    <dsp:sp modelId="{85F388BB-2359-4C4E-89A3-AFF1151E1353}">
      <dsp:nvSpPr>
        <dsp:cNvPr id="0" name=""/>
        <dsp:cNvSpPr/>
      </dsp:nvSpPr>
      <dsp:spPr>
        <a:xfrm>
          <a:off x="4910666" y="2963333"/>
          <a:ext cx="508000" cy="0"/>
        </a:xfrm>
        <a:prstGeom prst="lin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1A8C9A7-80B4-417C-AE12-CDB417669ADA}">
      <dsp:nvSpPr>
        <dsp:cNvPr id="0" name=""/>
        <dsp:cNvSpPr/>
      </dsp:nvSpPr>
      <dsp:spPr>
        <a:xfrm rot="5400000">
          <a:off x="4146894" y="3143201"/>
          <a:ext cx="933281" cy="610416"/>
        </a:xfrm>
        <a:prstGeom prst="line">
          <a:avLst/>
        </a:prstGeom>
        <a:solidFill>
          <a:schemeClr val="accent1">
            <a:hueOff val="0"/>
            <a:satOff val="0"/>
            <a:lumOff val="0"/>
            <a:alphaOff val="0"/>
          </a:schemeClr>
        </a:solidFill>
        <a:ln w="12700" cap="flat" cmpd="sng" algn="ctr">
          <a:solidFill>
            <a:scrgbClr r="0" g="0" b="0"/>
          </a:solidFill>
          <a:prstDash val="solid"/>
          <a:miter lim="800000"/>
          <a:tailEnd type="oval" w="lg" len="lg"/>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98A68-B87A-45B1-A05E-E5AE775DD93A}">
      <dsp:nvSpPr>
        <dsp:cNvPr id="0" name=""/>
        <dsp:cNvSpPr/>
      </dsp:nvSpPr>
      <dsp:spPr>
        <a:xfrm>
          <a:off x="0" y="1302"/>
          <a:ext cx="9743473" cy="715753"/>
        </a:xfrm>
        <a:prstGeom prst="roundRect">
          <a:avLst/>
        </a:prstGeom>
        <a:solidFill>
          <a:srgbClr val="215381"/>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IN" sz="2400" b="1" kern="1200" dirty="0"/>
            <a:t>Profit = Sales minus all the </a:t>
          </a:r>
          <a:r>
            <a:rPr lang="en-IN" sz="2400" b="1" kern="1200" dirty="0" smtClean="0"/>
            <a:t>expenses</a:t>
          </a:r>
          <a:endParaRPr lang="en-IN" sz="2400" kern="1200" dirty="0"/>
        </a:p>
      </dsp:txBody>
      <dsp:txXfrm>
        <a:off x="34940" y="36242"/>
        <a:ext cx="9673593" cy="645873"/>
      </dsp:txXfrm>
    </dsp:sp>
    <dsp:sp modelId="{D3810A0E-5698-4187-B04F-DB2FD5AFAE42}">
      <dsp:nvSpPr>
        <dsp:cNvPr id="0" name=""/>
        <dsp:cNvSpPr/>
      </dsp:nvSpPr>
      <dsp:spPr>
        <a:xfrm>
          <a:off x="0" y="727898"/>
          <a:ext cx="9743473" cy="715753"/>
        </a:xfrm>
        <a:prstGeom prst="roundRect">
          <a:avLst/>
        </a:prstGeom>
        <a:solidFill>
          <a:srgbClr val="215381"/>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IN" sz="2400" b="1" kern="1200"/>
            <a:t>Price of a product is fixed.</a:t>
          </a:r>
          <a:endParaRPr lang="en-IN" sz="2400" kern="1200"/>
        </a:p>
      </dsp:txBody>
      <dsp:txXfrm>
        <a:off x="34940" y="762838"/>
        <a:ext cx="9673593" cy="645873"/>
      </dsp:txXfrm>
    </dsp:sp>
    <dsp:sp modelId="{48FC6B4C-AE24-45B0-9842-D39D7EADB1D0}">
      <dsp:nvSpPr>
        <dsp:cNvPr id="0" name=""/>
        <dsp:cNvSpPr/>
      </dsp:nvSpPr>
      <dsp:spPr>
        <a:xfrm>
          <a:off x="0" y="1454494"/>
          <a:ext cx="9743473" cy="715753"/>
        </a:xfrm>
        <a:prstGeom prst="roundRect">
          <a:avLst/>
        </a:prstGeom>
        <a:solidFill>
          <a:srgbClr val="215381"/>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IN" sz="2400" b="1" kern="1200"/>
            <a:t>But cost of single unit of product varies as production increases.</a:t>
          </a:r>
          <a:endParaRPr lang="en-IN" sz="2400" kern="1200"/>
        </a:p>
      </dsp:txBody>
      <dsp:txXfrm>
        <a:off x="34940" y="1489434"/>
        <a:ext cx="9673593" cy="645873"/>
      </dsp:txXfrm>
    </dsp:sp>
    <dsp:sp modelId="{9B5DBEE0-B415-4A3B-AF91-5B200A9A97EB}">
      <dsp:nvSpPr>
        <dsp:cNvPr id="0" name=""/>
        <dsp:cNvSpPr/>
      </dsp:nvSpPr>
      <dsp:spPr>
        <a:xfrm>
          <a:off x="0" y="2181090"/>
          <a:ext cx="9743473" cy="715753"/>
        </a:xfrm>
        <a:prstGeom prst="roundRect">
          <a:avLst/>
        </a:prstGeom>
        <a:solidFill>
          <a:srgbClr val="215381"/>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IN" sz="2400" b="1" kern="1200"/>
            <a:t>And it may be difficult, if not impossible, to sell beyond certain quantity.</a:t>
          </a:r>
          <a:endParaRPr lang="en-IN" sz="2400" kern="1200"/>
        </a:p>
      </dsp:txBody>
      <dsp:txXfrm>
        <a:off x="34940" y="2216030"/>
        <a:ext cx="9673593" cy="645873"/>
      </dsp:txXfrm>
    </dsp:sp>
    <dsp:sp modelId="{4473D902-5DAA-4D58-967E-826F88F3C38A}">
      <dsp:nvSpPr>
        <dsp:cNvPr id="0" name=""/>
        <dsp:cNvSpPr/>
      </dsp:nvSpPr>
      <dsp:spPr>
        <a:xfrm>
          <a:off x="0" y="2907686"/>
          <a:ext cx="9743473" cy="715753"/>
        </a:xfrm>
        <a:prstGeom prst="roundRect">
          <a:avLst/>
        </a:prstGeom>
        <a:solidFill>
          <a:srgbClr val="215381"/>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IN" sz="2400" b="1" kern="1200"/>
            <a:t>Therefore, you need to find which business can potentially give profit at lower sales.</a:t>
          </a:r>
          <a:endParaRPr lang="en-IN" sz="2400" kern="1200"/>
        </a:p>
      </dsp:txBody>
      <dsp:txXfrm>
        <a:off x="34940" y="2942626"/>
        <a:ext cx="9673593" cy="645873"/>
      </dsp:txXfrm>
    </dsp:sp>
    <dsp:sp modelId="{44D213D8-05E8-4A2A-A2A3-E00915C6A885}">
      <dsp:nvSpPr>
        <dsp:cNvPr id="0" name=""/>
        <dsp:cNvSpPr/>
      </dsp:nvSpPr>
      <dsp:spPr>
        <a:xfrm>
          <a:off x="0" y="3634282"/>
          <a:ext cx="9743473" cy="715753"/>
        </a:xfrm>
        <a:prstGeom prst="roundRect">
          <a:avLst/>
        </a:prstGeom>
        <a:solidFill>
          <a:srgbClr val="215381"/>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IN" sz="2400" b="1" kern="1200"/>
            <a:t>But what if another business is profitable only at higher sales, </a:t>
          </a:r>
          <a:br>
            <a:rPr lang="en-IN" sz="2400" b="1" kern="1200"/>
          </a:br>
          <a:r>
            <a:rPr lang="en-IN" sz="2400" b="1" kern="1200"/>
            <a:t>but the profitability is much higher. </a:t>
          </a:r>
          <a:endParaRPr lang="en-IN" sz="2400" kern="1200"/>
        </a:p>
      </dsp:txBody>
      <dsp:txXfrm>
        <a:off x="34940" y="3669222"/>
        <a:ext cx="9673593" cy="6458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41608-F153-4258-B4C0-8D42EF49B7E6}">
      <dsp:nvSpPr>
        <dsp:cNvPr id="0" name=""/>
        <dsp:cNvSpPr/>
      </dsp:nvSpPr>
      <dsp:spPr>
        <a:xfrm>
          <a:off x="1175194" y="2177881"/>
          <a:ext cx="2278896" cy="2279009"/>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IN" sz="3000" kern="1200" dirty="0">
              <a:solidFill>
                <a:srgbClr val="002060"/>
              </a:solidFill>
            </a:rPr>
            <a:t>Cost drivers for a shirt</a:t>
          </a:r>
          <a:endParaRPr lang="en-US" sz="3000" kern="1200" dirty="0">
            <a:solidFill>
              <a:srgbClr val="002060"/>
            </a:solidFill>
          </a:endParaRPr>
        </a:p>
      </dsp:txBody>
      <dsp:txXfrm>
        <a:off x="1508931" y="2511634"/>
        <a:ext cx="1611422" cy="1611503"/>
      </dsp:txXfrm>
    </dsp:sp>
    <dsp:sp modelId="{D1C70CF4-3DA1-4B69-A31A-F18B3B28FFDF}">
      <dsp:nvSpPr>
        <dsp:cNvPr id="0" name=""/>
        <dsp:cNvSpPr/>
      </dsp:nvSpPr>
      <dsp:spPr>
        <a:xfrm>
          <a:off x="0" y="910754"/>
          <a:ext cx="4593879" cy="4788840"/>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A3F866-CCDB-4FFD-8C8B-BC482E2EB155}">
      <dsp:nvSpPr>
        <dsp:cNvPr id="0" name=""/>
        <dsp:cNvSpPr/>
      </dsp:nvSpPr>
      <dsp:spPr>
        <a:xfrm>
          <a:off x="3382598" y="1314453"/>
          <a:ext cx="1220813" cy="1221154"/>
        </a:xfrm>
        <a:prstGeom prst="ellipse">
          <a:avLst/>
        </a:prstGeom>
        <a:blipFill rotWithShape="1">
          <a:blip xmlns:r="http://schemas.openxmlformats.org/officeDocument/2006/relationships" r:embed="rId2"/>
          <a:stretch>
            <a:fillRect/>
          </a:stretch>
        </a:blip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sp>
    <dsp:sp modelId="{8B6EEB45-0B0B-4489-A544-82C26D57AED3}">
      <dsp:nvSpPr>
        <dsp:cNvPr id="0" name=""/>
        <dsp:cNvSpPr/>
      </dsp:nvSpPr>
      <dsp:spPr>
        <a:xfrm>
          <a:off x="4696011" y="1334088"/>
          <a:ext cx="1634105" cy="1181885"/>
        </a:xfrm>
        <a:prstGeom prst="rect">
          <a:avLst/>
        </a:prstGeom>
        <a:noFill/>
        <a:ln w="79375" cmpd="thickThin">
          <a:solidFill>
            <a:srgbClr val="B7B705"/>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1333500">
            <a:lnSpc>
              <a:spcPct val="90000"/>
            </a:lnSpc>
            <a:spcBef>
              <a:spcPct val="0"/>
            </a:spcBef>
            <a:spcAft>
              <a:spcPct val="10000"/>
            </a:spcAft>
          </a:pPr>
          <a:r>
            <a:rPr lang="en-IN" sz="3000" kern="1200" dirty="0"/>
            <a:t>Cost of fabric</a:t>
          </a:r>
          <a:endParaRPr lang="en-US" sz="3000" kern="1200" dirty="0"/>
        </a:p>
      </dsp:txBody>
      <dsp:txXfrm>
        <a:off x="4696011" y="1334088"/>
        <a:ext cx="1634105" cy="1181885"/>
      </dsp:txXfrm>
    </dsp:sp>
    <dsp:sp modelId="{B8669570-A577-46C1-AC2C-F045BA6908E9}">
      <dsp:nvSpPr>
        <dsp:cNvPr id="0" name=""/>
        <dsp:cNvSpPr/>
      </dsp:nvSpPr>
      <dsp:spPr>
        <a:xfrm>
          <a:off x="3854446" y="2703696"/>
          <a:ext cx="1220813" cy="1221154"/>
        </a:xfrm>
        <a:prstGeom prst="ellipse">
          <a:avLst/>
        </a:prstGeom>
        <a:blipFill rotWithShape="1">
          <a:blip xmlns:r="http://schemas.openxmlformats.org/officeDocument/2006/relationships" r:embed="rId3"/>
          <a:stretch>
            <a:fillRect/>
          </a:stretch>
        </a:blip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sp>
    <dsp:sp modelId="{762194FC-90F5-40FF-AAA3-694771869D4B}">
      <dsp:nvSpPr>
        <dsp:cNvPr id="0" name=""/>
        <dsp:cNvSpPr/>
      </dsp:nvSpPr>
      <dsp:spPr>
        <a:xfrm>
          <a:off x="5174668" y="2720936"/>
          <a:ext cx="1634105" cy="1181885"/>
        </a:xfrm>
        <a:prstGeom prst="rect">
          <a:avLst/>
        </a:prstGeom>
        <a:noFill/>
        <a:ln w="79375" cmpd="thickThin">
          <a:solidFill>
            <a:srgbClr val="B7B705"/>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1333500">
            <a:lnSpc>
              <a:spcPct val="90000"/>
            </a:lnSpc>
            <a:spcBef>
              <a:spcPct val="0"/>
            </a:spcBef>
            <a:spcAft>
              <a:spcPct val="10000"/>
            </a:spcAft>
          </a:pPr>
          <a:r>
            <a:rPr lang="en-IN" sz="3000" kern="1200" dirty="0"/>
            <a:t>Wages to tailor</a:t>
          </a:r>
          <a:endParaRPr lang="en-US" sz="3000" kern="1200" dirty="0"/>
        </a:p>
      </dsp:txBody>
      <dsp:txXfrm>
        <a:off x="5174668" y="2720936"/>
        <a:ext cx="1634105" cy="1181885"/>
      </dsp:txXfrm>
    </dsp:sp>
    <dsp:sp modelId="{2CD5C69D-25D8-4391-AD1A-742807FFC247}">
      <dsp:nvSpPr>
        <dsp:cNvPr id="0" name=""/>
        <dsp:cNvSpPr/>
      </dsp:nvSpPr>
      <dsp:spPr>
        <a:xfrm>
          <a:off x="3382598" y="4112573"/>
          <a:ext cx="1220813" cy="1221154"/>
        </a:xfrm>
        <a:prstGeom prst="ellipse">
          <a:avLst/>
        </a:prstGeom>
        <a:blipFill rotWithShape="1">
          <a:blip xmlns:r="http://schemas.openxmlformats.org/officeDocument/2006/relationships" r:embed="rId4"/>
          <a:stretch>
            <a:fillRect/>
          </a:stretch>
        </a:blip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sp>
    <dsp:sp modelId="{6BE87BF8-D215-4F66-8604-8CFD4A4526A8}">
      <dsp:nvSpPr>
        <dsp:cNvPr id="0" name=""/>
        <dsp:cNvSpPr/>
      </dsp:nvSpPr>
      <dsp:spPr>
        <a:xfrm>
          <a:off x="4696011" y="4137475"/>
          <a:ext cx="1634105" cy="1181885"/>
        </a:xfrm>
        <a:prstGeom prst="rect">
          <a:avLst/>
        </a:prstGeom>
        <a:noFill/>
        <a:ln w="79375" cmpd="thickThin">
          <a:solidFill>
            <a:srgbClr val="B7B705"/>
          </a:solid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1333500">
            <a:lnSpc>
              <a:spcPct val="90000"/>
            </a:lnSpc>
            <a:spcBef>
              <a:spcPct val="0"/>
            </a:spcBef>
            <a:spcAft>
              <a:spcPct val="10000"/>
            </a:spcAft>
          </a:pPr>
          <a:r>
            <a:rPr lang="en-IN" sz="3000" kern="1200" dirty="0"/>
            <a:t>Cost of buttons</a:t>
          </a:r>
          <a:endParaRPr lang="en-US" sz="3000" kern="1200" dirty="0"/>
        </a:p>
      </dsp:txBody>
      <dsp:txXfrm>
        <a:off x="4696011" y="4137475"/>
        <a:ext cx="1634105" cy="11818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1DDD2-A288-42E3-BADD-DAC813210C8C}">
      <dsp:nvSpPr>
        <dsp:cNvPr id="0" name=""/>
        <dsp:cNvSpPr/>
      </dsp:nvSpPr>
      <dsp:spPr>
        <a:xfrm>
          <a:off x="2952810" y="1748061"/>
          <a:ext cx="2221862" cy="1922001"/>
        </a:xfrm>
        <a:prstGeom prst="hexagon">
          <a:avLst>
            <a:gd name="adj" fmla="val 28570"/>
            <a:gd name="vf" fmla="val 11547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kern="1200" dirty="0" smtClean="0"/>
            <a:t>Sales</a:t>
          </a:r>
          <a:endParaRPr lang="en-IN" sz="2800" b="1" kern="1200" dirty="0"/>
        </a:p>
      </dsp:txBody>
      <dsp:txXfrm>
        <a:off x="3321004" y="2066564"/>
        <a:ext cx="1485474" cy="1284995"/>
      </dsp:txXfrm>
    </dsp:sp>
    <dsp:sp modelId="{6BBD239C-E7BC-4ECE-A14F-4D25DB542197}">
      <dsp:nvSpPr>
        <dsp:cNvPr id="0" name=""/>
        <dsp:cNvSpPr/>
      </dsp:nvSpPr>
      <dsp:spPr>
        <a:xfrm>
          <a:off x="3882009" y="805725"/>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A32E2B-D398-4D22-B017-AC422C9CCEC5}">
      <dsp:nvSpPr>
        <dsp:cNvPr id="0" name=""/>
        <dsp:cNvSpPr/>
      </dsp:nvSpPr>
      <dsp:spPr>
        <a:xfrm>
          <a:off x="3157475" y="0"/>
          <a:ext cx="1820800" cy="1575206"/>
        </a:xfrm>
        <a:prstGeom prst="hexagon">
          <a:avLst>
            <a:gd name="adj" fmla="val 28570"/>
            <a:gd name="vf" fmla="val 115470"/>
          </a:avLst>
        </a:prstGeom>
        <a:solidFill>
          <a:srgbClr val="0070C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smtClean="0"/>
            <a:t>Materials cost</a:t>
          </a:r>
          <a:endParaRPr lang="en-IN" sz="1900" b="1" kern="1200" dirty="0"/>
        </a:p>
      </dsp:txBody>
      <dsp:txXfrm>
        <a:off x="3459220" y="261045"/>
        <a:ext cx="1217310" cy="1053116"/>
      </dsp:txXfrm>
    </dsp:sp>
    <dsp:sp modelId="{64181C1D-43BA-4505-8ECA-E751ECB842E3}">
      <dsp:nvSpPr>
        <dsp:cNvPr id="0" name=""/>
        <dsp:cNvSpPr/>
      </dsp:nvSpPr>
      <dsp:spPr>
        <a:xfrm>
          <a:off x="6398339" y="1008283"/>
          <a:ext cx="1729660" cy="1418375"/>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BCBDB-FE12-439D-8BAE-CE3E7A98A64B}">
      <dsp:nvSpPr>
        <dsp:cNvPr id="0" name=""/>
        <dsp:cNvSpPr/>
      </dsp:nvSpPr>
      <dsp:spPr>
        <a:xfrm>
          <a:off x="4827361" y="968857"/>
          <a:ext cx="1820800" cy="1575206"/>
        </a:xfrm>
        <a:prstGeom prst="hexagon">
          <a:avLst>
            <a:gd name="adj" fmla="val 28570"/>
            <a:gd name="vf" fmla="val 115470"/>
          </a:avLst>
        </a:prstGeom>
        <a:solidFill>
          <a:srgbClr val="0070C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smtClean="0"/>
            <a:t>Investment in fixed assets</a:t>
          </a:r>
          <a:endParaRPr lang="en-IN" sz="1900" b="1" kern="1200" dirty="0"/>
        </a:p>
      </dsp:txBody>
      <dsp:txXfrm>
        <a:off x="5129106" y="1229902"/>
        <a:ext cx="1217310" cy="1053116"/>
      </dsp:txXfrm>
    </dsp:sp>
    <dsp:sp modelId="{07FAB16D-13D1-43DA-B0BD-EDB79D79EFCA}">
      <dsp:nvSpPr>
        <dsp:cNvPr id="0" name=""/>
        <dsp:cNvSpPr/>
      </dsp:nvSpPr>
      <dsp:spPr>
        <a:xfrm>
          <a:off x="6352360" y="3124750"/>
          <a:ext cx="1654372" cy="126944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24E6F2-1542-4719-AE33-5169AAD86904}">
      <dsp:nvSpPr>
        <dsp:cNvPr id="0" name=""/>
        <dsp:cNvSpPr/>
      </dsp:nvSpPr>
      <dsp:spPr>
        <a:xfrm>
          <a:off x="4827361" y="2873519"/>
          <a:ext cx="1820800" cy="1575206"/>
        </a:xfrm>
        <a:prstGeom prst="hexagon">
          <a:avLst>
            <a:gd name="adj" fmla="val 28570"/>
            <a:gd name="vf" fmla="val 115470"/>
          </a:avLst>
        </a:prstGeom>
        <a:solidFill>
          <a:srgbClr val="0070C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smtClean="0"/>
            <a:t>Investment in R&amp;D</a:t>
          </a:r>
          <a:endParaRPr lang="en-IN" sz="1900" b="1" kern="1200" dirty="0"/>
        </a:p>
      </dsp:txBody>
      <dsp:txXfrm>
        <a:off x="5129106" y="3134564"/>
        <a:ext cx="1217310" cy="1053116"/>
      </dsp:txXfrm>
    </dsp:sp>
    <dsp:sp modelId="{35BCE43B-17AD-44D5-B53A-6EDED40E7F15}">
      <dsp:nvSpPr>
        <dsp:cNvPr id="0" name=""/>
        <dsp:cNvSpPr/>
      </dsp:nvSpPr>
      <dsp:spPr>
        <a:xfrm>
          <a:off x="1905822" y="4403043"/>
          <a:ext cx="1632861" cy="101562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1A6A30-53BB-499A-B07E-CD747851FEEA}">
      <dsp:nvSpPr>
        <dsp:cNvPr id="0" name=""/>
        <dsp:cNvSpPr/>
      </dsp:nvSpPr>
      <dsp:spPr>
        <a:xfrm>
          <a:off x="3157475" y="3843460"/>
          <a:ext cx="1820800" cy="1575206"/>
        </a:xfrm>
        <a:prstGeom prst="hexagon">
          <a:avLst>
            <a:gd name="adj" fmla="val 28570"/>
            <a:gd name="vf" fmla="val 115470"/>
          </a:avLst>
        </a:prstGeom>
        <a:solidFill>
          <a:srgbClr val="0070C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smtClean="0"/>
            <a:t>Investment in Brand building</a:t>
          </a:r>
          <a:endParaRPr lang="en-IN" sz="1900" b="1" kern="1200" dirty="0"/>
        </a:p>
      </dsp:txBody>
      <dsp:txXfrm>
        <a:off x="3459220" y="4104505"/>
        <a:ext cx="1217310" cy="1053116"/>
      </dsp:txXfrm>
    </dsp:sp>
    <dsp:sp modelId="{CC912662-16B0-47D7-AB90-0F34D4AA81A4}">
      <dsp:nvSpPr>
        <dsp:cNvPr id="0" name=""/>
        <dsp:cNvSpPr/>
      </dsp:nvSpPr>
      <dsp:spPr>
        <a:xfrm rot="20075530">
          <a:off x="2250780" y="2969856"/>
          <a:ext cx="1018746" cy="66245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5BAC2-917F-4E30-9F09-477A55EACF13}">
      <dsp:nvSpPr>
        <dsp:cNvPr id="0" name=""/>
        <dsp:cNvSpPr/>
      </dsp:nvSpPr>
      <dsp:spPr>
        <a:xfrm>
          <a:off x="633001" y="2990081"/>
          <a:ext cx="1820800" cy="1575206"/>
        </a:xfrm>
        <a:prstGeom prst="hexagon">
          <a:avLst>
            <a:gd name="adj" fmla="val 28570"/>
            <a:gd name="vf" fmla="val 115470"/>
          </a:avLst>
        </a:prstGeom>
        <a:solidFill>
          <a:srgbClr val="0070C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smtClean="0"/>
            <a:t>Profit</a:t>
          </a:r>
          <a:endParaRPr lang="en-IN" sz="1900" b="1" kern="1200" dirty="0"/>
        </a:p>
      </dsp:txBody>
      <dsp:txXfrm>
        <a:off x="934746" y="3251126"/>
        <a:ext cx="1217310" cy="1053116"/>
      </dsp:txXfrm>
    </dsp:sp>
    <dsp:sp modelId="{ACF389C7-5F23-497D-9B06-BD02DAF86E1F}">
      <dsp:nvSpPr>
        <dsp:cNvPr id="0" name=""/>
        <dsp:cNvSpPr/>
      </dsp:nvSpPr>
      <dsp:spPr>
        <a:xfrm>
          <a:off x="1479837" y="966690"/>
          <a:ext cx="1820800" cy="1575206"/>
        </a:xfrm>
        <a:prstGeom prst="hexagon">
          <a:avLst>
            <a:gd name="adj" fmla="val 28570"/>
            <a:gd name="vf" fmla="val 115470"/>
          </a:avLst>
        </a:prstGeom>
        <a:solidFill>
          <a:srgbClr val="0070C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US" sz="1900" b="1" kern="1200" dirty="0" smtClean="0"/>
            <a:t>All Operating Expenses</a:t>
          </a:r>
          <a:endParaRPr lang="en-IN" sz="1900" b="1" kern="1200" dirty="0"/>
        </a:p>
      </dsp:txBody>
      <dsp:txXfrm>
        <a:off x="1781582" y="1227735"/>
        <a:ext cx="1217310" cy="10531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26751-E6A4-4EA6-A186-DBF6D913C56A}">
      <dsp:nvSpPr>
        <dsp:cNvPr id="0" name=""/>
        <dsp:cNvSpPr/>
      </dsp:nvSpPr>
      <dsp:spPr>
        <a:xfrm>
          <a:off x="0" y="31"/>
          <a:ext cx="10515600" cy="532441"/>
        </a:xfrm>
        <a:prstGeom prst="roundRect">
          <a:avLst/>
        </a:prstGeom>
        <a:solidFill>
          <a:srgbClr val="1D4971"/>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a:t>Cost can be divided into fixed and variable (semi-variable subdivided)</a:t>
          </a:r>
          <a:endParaRPr lang="en-IN" sz="2400" kern="1200" dirty="0"/>
        </a:p>
      </dsp:txBody>
      <dsp:txXfrm>
        <a:off x="25992" y="26023"/>
        <a:ext cx="10463616" cy="480457"/>
      </dsp:txXfrm>
    </dsp:sp>
    <dsp:sp modelId="{2BA4447B-C036-4455-B887-216E7A9559C1}">
      <dsp:nvSpPr>
        <dsp:cNvPr id="0" name=""/>
        <dsp:cNvSpPr/>
      </dsp:nvSpPr>
      <dsp:spPr>
        <a:xfrm>
          <a:off x="0" y="545579"/>
          <a:ext cx="10515600" cy="532441"/>
        </a:xfrm>
        <a:prstGeom prst="roundRect">
          <a:avLst/>
        </a:prstGeom>
        <a:solidFill>
          <a:srgbClr val="1D4971"/>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a:t>Linear relation assumed. </a:t>
          </a:r>
          <a:endParaRPr lang="en-IN" sz="2400" b="1" kern="1200" dirty="0"/>
        </a:p>
      </dsp:txBody>
      <dsp:txXfrm>
        <a:off x="25992" y="571571"/>
        <a:ext cx="10463616" cy="480457"/>
      </dsp:txXfrm>
    </dsp:sp>
    <dsp:sp modelId="{0E248938-ED4A-4B83-981E-C906417A9A93}">
      <dsp:nvSpPr>
        <dsp:cNvPr id="0" name=""/>
        <dsp:cNvSpPr/>
      </dsp:nvSpPr>
      <dsp:spPr>
        <a:xfrm>
          <a:off x="0" y="1091126"/>
          <a:ext cx="10515600" cy="532441"/>
        </a:xfrm>
        <a:prstGeom prst="roundRect">
          <a:avLst/>
        </a:prstGeom>
        <a:solidFill>
          <a:srgbClr val="1D4971"/>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a:t>Selling price, variable cost per unit, and total fixed cost remain constant.</a:t>
          </a:r>
          <a:endParaRPr lang="en-IN" sz="2400" kern="1200" dirty="0"/>
        </a:p>
      </dsp:txBody>
      <dsp:txXfrm>
        <a:off x="25992" y="1117118"/>
        <a:ext cx="10463616" cy="480457"/>
      </dsp:txXfrm>
    </dsp:sp>
    <dsp:sp modelId="{B20A739F-16AC-415C-BF56-26BFD24DF8FB}">
      <dsp:nvSpPr>
        <dsp:cNvPr id="0" name=""/>
        <dsp:cNvSpPr/>
      </dsp:nvSpPr>
      <dsp:spPr>
        <a:xfrm>
          <a:off x="0" y="1636674"/>
          <a:ext cx="10515600" cy="532441"/>
        </a:xfrm>
        <a:prstGeom prst="roundRect">
          <a:avLst/>
        </a:prstGeom>
        <a:solidFill>
          <a:srgbClr val="1D4971"/>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a:t>Volume is the only cost driver for variable cost.</a:t>
          </a:r>
          <a:endParaRPr lang="en-IN" sz="2400" kern="1200"/>
        </a:p>
      </dsp:txBody>
      <dsp:txXfrm>
        <a:off x="25992" y="1662666"/>
        <a:ext cx="10463616" cy="480457"/>
      </dsp:txXfrm>
    </dsp:sp>
    <dsp:sp modelId="{62884BB3-532A-452A-9C2C-9EBF48E8269E}">
      <dsp:nvSpPr>
        <dsp:cNvPr id="0" name=""/>
        <dsp:cNvSpPr/>
      </dsp:nvSpPr>
      <dsp:spPr>
        <a:xfrm>
          <a:off x="0" y="2182222"/>
          <a:ext cx="10515600" cy="532441"/>
        </a:xfrm>
        <a:prstGeom prst="roundRect">
          <a:avLst/>
        </a:prstGeom>
        <a:solidFill>
          <a:srgbClr val="1D4971"/>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a:t>Relevant range of volume is specified within which assumptions hold.</a:t>
          </a:r>
          <a:endParaRPr lang="en-IN" sz="2400" kern="1200"/>
        </a:p>
      </dsp:txBody>
      <dsp:txXfrm>
        <a:off x="25992" y="2208214"/>
        <a:ext cx="10463616" cy="480457"/>
      </dsp:txXfrm>
    </dsp:sp>
    <dsp:sp modelId="{B2405041-E3CC-4886-B0A4-1F08B05A9843}">
      <dsp:nvSpPr>
        <dsp:cNvPr id="0" name=""/>
        <dsp:cNvSpPr/>
      </dsp:nvSpPr>
      <dsp:spPr>
        <a:xfrm>
          <a:off x="0" y="2727769"/>
          <a:ext cx="10515600" cy="532441"/>
        </a:xfrm>
        <a:prstGeom prst="roundRect">
          <a:avLst/>
        </a:prstGeom>
        <a:solidFill>
          <a:srgbClr val="1D4971"/>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dirty="0"/>
            <a:t>Inventory level is assumed to remain constant.</a:t>
          </a:r>
          <a:endParaRPr lang="en-IN" sz="2400" kern="1200" dirty="0"/>
        </a:p>
      </dsp:txBody>
      <dsp:txXfrm>
        <a:off x="25992" y="2753761"/>
        <a:ext cx="10463616" cy="480457"/>
      </dsp:txXfrm>
    </dsp:sp>
    <dsp:sp modelId="{16E82FA3-D9C1-41C0-9305-49ADE9DCC6C2}">
      <dsp:nvSpPr>
        <dsp:cNvPr id="0" name=""/>
        <dsp:cNvSpPr/>
      </dsp:nvSpPr>
      <dsp:spPr>
        <a:xfrm>
          <a:off x="0" y="3273317"/>
          <a:ext cx="10515600" cy="532441"/>
        </a:xfrm>
        <a:prstGeom prst="roundRect">
          <a:avLst/>
        </a:prstGeom>
        <a:solidFill>
          <a:srgbClr val="1D4971"/>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b="1" kern="1200"/>
            <a:t>Sales mix is not changed for the estimation.</a:t>
          </a:r>
          <a:endParaRPr lang="en-IN" sz="2400" kern="1200"/>
        </a:p>
      </dsp:txBody>
      <dsp:txXfrm>
        <a:off x="25992" y="3299309"/>
        <a:ext cx="10463616" cy="480457"/>
      </dsp:txXfrm>
    </dsp:sp>
    <dsp:sp modelId="{2C9F32E8-9AF5-449F-9310-463D38263EC6}">
      <dsp:nvSpPr>
        <dsp:cNvPr id="0" name=""/>
        <dsp:cNvSpPr/>
      </dsp:nvSpPr>
      <dsp:spPr>
        <a:xfrm>
          <a:off x="0" y="3818865"/>
          <a:ext cx="10515600" cy="532441"/>
        </a:xfrm>
        <a:prstGeom prst="roundRect">
          <a:avLst/>
        </a:prstGeom>
        <a:solidFill>
          <a:srgbClr val="1D4971"/>
        </a:solidFill>
        <a:ln w="12700" cap="flat" cmpd="sng" algn="ctr">
          <a:noFill/>
          <a:prstDash val="solid"/>
          <a:miter lim="800000"/>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extrusionH="76200" contourW="12700" prstMaterial="matte">
          <a:bevelT w="57150" h="63500"/>
          <a:extrusionClr>
            <a:schemeClr val="accent1">
              <a:lumMod val="50000"/>
            </a:schemeClr>
          </a:extrusionClr>
          <a:contourClr>
            <a:srgbClr val="004063"/>
          </a:contourClr>
        </a:sp3d>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IN" sz="2400" b="1" kern="1200"/>
            <a:t>You sell all that you produce. No inventory build up.</a:t>
          </a:r>
          <a:endParaRPr lang="en-IN" sz="2400" kern="1200"/>
        </a:p>
      </dsp:txBody>
      <dsp:txXfrm>
        <a:off x="25992" y="3844857"/>
        <a:ext cx="10463616" cy="4804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FB3A5-B336-4A3E-9A61-8DD360C97451}">
      <dsp:nvSpPr>
        <dsp:cNvPr id="0" name=""/>
        <dsp:cNvSpPr/>
      </dsp:nvSpPr>
      <dsp:spPr>
        <a:xfrm>
          <a:off x="0" y="34821"/>
          <a:ext cx="10515600" cy="1032854"/>
        </a:xfrm>
        <a:prstGeom prst="roundRect">
          <a:avLst/>
        </a:prstGeom>
        <a:solidFill>
          <a:srgbClr val="1C476E"/>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1" kern="1200" dirty="0"/>
            <a:t>Change in volume of sales does not affect the price of the product.</a:t>
          </a:r>
          <a:endParaRPr lang="en-US" sz="2600" kern="1200" dirty="0"/>
        </a:p>
      </dsp:txBody>
      <dsp:txXfrm>
        <a:off x="50420" y="85241"/>
        <a:ext cx="10414760" cy="932014"/>
      </dsp:txXfrm>
    </dsp:sp>
    <dsp:sp modelId="{B1E1D461-9DFF-4984-9A45-C07B36A49F9E}">
      <dsp:nvSpPr>
        <dsp:cNvPr id="0" name=""/>
        <dsp:cNvSpPr/>
      </dsp:nvSpPr>
      <dsp:spPr>
        <a:xfrm>
          <a:off x="0" y="1142555"/>
          <a:ext cx="10515600" cy="1032854"/>
        </a:xfrm>
        <a:prstGeom prst="roundRect">
          <a:avLst/>
        </a:prstGeom>
        <a:solidFill>
          <a:srgbClr val="1C476E"/>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1" kern="1200"/>
            <a:t>Labour cost (wages) per unit of product remains constant.</a:t>
          </a:r>
          <a:endParaRPr lang="en-US" sz="2600" kern="1200"/>
        </a:p>
      </dsp:txBody>
      <dsp:txXfrm>
        <a:off x="50420" y="1192975"/>
        <a:ext cx="10414760" cy="932014"/>
      </dsp:txXfrm>
    </dsp:sp>
    <dsp:sp modelId="{7F962C9C-4F2C-46BD-B974-B055775A3669}">
      <dsp:nvSpPr>
        <dsp:cNvPr id="0" name=""/>
        <dsp:cNvSpPr/>
      </dsp:nvSpPr>
      <dsp:spPr>
        <a:xfrm>
          <a:off x="0" y="2250289"/>
          <a:ext cx="10515600" cy="1032854"/>
        </a:xfrm>
        <a:prstGeom prst="roundRect">
          <a:avLst/>
        </a:prstGeom>
        <a:solidFill>
          <a:srgbClr val="1C476E"/>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en-US" sz="2600" b="1" kern="1200" dirty="0"/>
            <a:t>Either estimate the BEP for one product or the sales mix does not change during the estimation horizon.</a:t>
          </a:r>
          <a:endParaRPr lang="en-US" sz="2600" kern="1200" dirty="0"/>
        </a:p>
      </dsp:txBody>
      <dsp:txXfrm>
        <a:off x="50420" y="2300709"/>
        <a:ext cx="10414760" cy="932014"/>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drawing1.xml><?xml version="1.0" encoding="utf-8"?>
<c:userShapes xmlns:c="http://schemas.openxmlformats.org/drawingml/2006/chart">
  <cdr:relSizeAnchor xmlns:cdr="http://schemas.openxmlformats.org/drawingml/2006/chartDrawing">
    <cdr:from>
      <cdr:x>0</cdr:x>
      <cdr:y>0.46847</cdr:y>
    </cdr:from>
    <cdr:to>
      <cdr:x>0.64124</cdr:x>
      <cdr:y>0.46847</cdr:y>
    </cdr:to>
    <cdr:cxnSp macro="">
      <cdr:nvCxnSpPr>
        <cdr:cNvPr id="3" name="Straight Connector 2"/>
        <cdr:cNvCxnSpPr/>
      </cdr:nvCxnSpPr>
      <cdr:spPr>
        <a:xfrm xmlns:a="http://schemas.openxmlformats.org/drawingml/2006/main" flipH="1">
          <a:off x="0" y="2158333"/>
          <a:ext cx="5570296" cy="0"/>
        </a:xfrm>
        <a:prstGeom xmlns:a="http://schemas.openxmlformats.org/drawingml/2006/main" prst="line">
          <a:avLst/>
        </a:prstGeom>
        <a:ln xmlns:a="http://schemas.openxmlformats.org/drawingml/2006/main" w="63500">
          <a:solidFill>
            <a:srgbClr val="00B05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9E590-3835-4587-A9B3-679E73039004}" type="datetimeFigureOut">
              <a:rPr lang="en-IN" smtClean="0"/>
              <a:t>14-03-2021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EB6E22-9D15-4452-85F3-00CB2F27F9D6}" type="slidenum">
              <a:rPr lang="en-IN" smtClean="0"/>
              <a:t>‹#›</a:t>
            </a:fld>
            <a:endParaRPr lang="en-IN"/>
          </a:p>
        </p:txBody>
      </p:sp>
    </p:spTree>
    <p:extLst>
      <p:ext uri="{BB962C8B-B14F-4D97-AF65-F5344CB8AC3E}">
        <p14:creationId xmlns:p14="http://schemas.microsoft.com/office/powerpoint/2010/main" val="885906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897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63</a:t>
            </a:fld>
            <a:endParaRPr lang="en-IN"/>
          </a:p>
        </p:txBody>
      </p:sp>
    </p:spTree>
    <p:extLst>
      <p:ext uri="{BB962C8B-B14F-4D97-AF65-F5344CB8AC3E}">
        <p14:creationId xmlns:p14="http://schemas.microsoft.com/office/powerpoint/2010/main" val="320289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64</a:t>
            </a:fld>
            <a:endParaRPr lang="en-IN"/>
          </a:p>
        </p:txBody>
      </p:sp>
    </p:spTree>
    <p:extLst>
      <p:ext uri="{BB962C8B-B14F-4D97-AF65-F5344CB8AC3E}">
        <p14:creationId xmlns:p14="http://schemas.microsoft.com/office/powerpoint/2010/main" val="414827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65</a:t>
            </a:fld>
            <a:endParaRPr lang="en-IN"/>
          </a:p>
        </p:txBody>
      </p:sp>
    </p:spTree>
    <p:extLst>
      <p:ext uri="{BB962C8B-B14F-4D97-AF65-F5344CB8AC3E}">
        <p14:creationId xmlns:p14="http://schemas.microsoft.com/office/powerpoint/2010/main" val="3215562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66</a:t>
            </a:fld>
            <a:endParaRPr lang="en-IN"/>
          </a:p>
        </p:txBody>
      </p:sp>
    </p:spTree>
    <p:extLst>
      <p:ext uri="{BB962C8B-B14F-4D97-AF65-F5344CB8AC3E}">
        <p14:creationId xmlns:p14="http://schemas.microsoft.com/office/powerpoint/2010/main" val="3978931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77</a:t>
            </a:fld>
            <a:endParaRPr lang="en-IN"/>
          </a:p>
        </p:txBody>
      </p:sp>
    </p:spTree>
    <p:extLst>
      <p:ext uri="{BB962C8B-B14F-4D97-AF65-F5344CB8AC3E}">
        <p14:creationId xmlns:p14="http://schemas.microsoft.com/office/powerpoint/2010/main" val="3136374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important to understand that if you see anything in</a:t>
            </a:r>
            <a:r>
              <a:rPr lang="en-US" baseline="0" dirty="0"/>
              <a:t> your shop – floor  and you can do business without it, you can increase your profit by doing without it. Because everything costs you money. </a:t>
            </a:r>
            <a:endParaRPr lang="en-IN"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84</a:t>
            </a:fld>
            <a:endParaRPr lang="en-IN"/>
          </a:p>
        </p:txBody>
      </p:sp>
    </p:spTree>
    <p:extLst>
      <p:ext uri="{BB962C8B-B14F-4D97-AF65-F5344CB8AC3E}">
        <p14:creationId xmlns:p14="http://schemas.microsoft.com/office/powerpoint/2010/main" val="2369401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6A8087AF-B070-4037-80D2-7D8604896F4C}" type="slidenum">
              <a:rPr lang="en-US" smtClean="0"/>
              <a:t>85</a:t>
            </a:fld>
            <a:endParaRPr lang="en-US"/>
          </a:p>
        </p:txBody>
      </p:sp>
    </p:spTree>
    <p:extLst>
      <p:ext uri="{BB962C8B-B14F-4D97-AF65-F5344CB8AC3E}">
        <p14:creationId xmlns:p14="http://schemas.microsoft.com/office/powerpoint/2010/main" val="3306428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9350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95</a:t>
            </a:fld>
            <a:endParaRPr lang="en-IN"/>
          </a:p>
        </p:txBody>
      </p:sp>
    </p:spTree>
    <p:extLst>
      <p:ext uri="{BB962C8B-B14F-4D97-AF65-F5344CB8AC3E}">
        <p14:creationId xmlns:p14="http://schemas.microsoft.com/office/powerpoint/2010/main" val="403050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13</a:t>
            </a:fld>
            <a:endParaRPr lang="en-IN"/>
          </a:p>
        </p:txBody>
      </p:sp>
    </p:spTree>
    <p:extLst>
      <p:ext uri="{BB962C8B-B14F-4D97-AF65-F5344CB8AC3E}">
        <p14:creationId xmlns:p14="http://schemas.microsoft.com/office/powerpoint/2010/main" val="1566424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17</a:t>
            </a:fld>
            <a:endParaRPr lang="en-IN"/>
          </a:p>
        </p:txBody>
      </p:sp>
    </p:spTree>
    <p:extLst>
      <p:ext uri="{BB962C8B-B14F-4D97-AF65-F5344CB8AC3E}">
        <p14:creationId xmlns:p14="http://schemas.microsoft.com/office/powerpoint/2010/main" val="8844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While in practice, all costs vary over time and no cost is a purely fixed cost, the concept of fixed costs is necessary in short term cost accounting. Organizations with high fixed costs are significantly different from those with high variable costs. The entire fixed cost is divided by the amount produced during a period and therefore the unit fixed cost reduces as production increases. </a:t>
            </a:r>
          </a:p>
          <a:p>
            <a:pPr>
              <a:buNone/>
            </a:pPr>
            <a:r>
              <a:rPr lang="en-US" sz="1200" dirty="0"/>
              <a:t>Variable cost is one that changes in direct proportion to the change in its cost driver activity level. A </a:t>
            </a:r>
            <a:r>
              <a:rPr lang="en-IN" sz="1200" dirty="0"/>
              <a:t>cost that varies in step with the output or the sales revenue of a company is called variable cost. Cost of raw material, energy usage, </a:t>
            </a:r>
            <a:r>
              <a:rPr lang="en-IN" sz="1200" dirty="0" err="1"/>
              <a:t>labor</a:t>
            </a:r>
            <a:r>
              <a:rPr lang="en-IN" sz="1200" dirty="0"/>
              <a:t>, distribution costs, etc. are examples of variable costs.</a:t>
            </a:r>
          </a:p>
          <a:p>
            <a:pPr>
              <a:buNone/>
            </a:pPr>
            <a:r>
              <a:rPr lang="en-US" sz="1200" dirty="0"/>
              <a:t>	As the production volume changes, the material cost changes, but the machine cost per hour does not change.</a:t>
            </a:r>
          </a:p>
          <a:p>
            <a:pPr>
              <a:buNone/>
            </a:pPr>
            <a:r>
              <a:rPr lang="en-US" sz="1200" dirty="0"/>
              <a:t>	Material Cost: </a:t>
            </a:r>
            <a:r>
              <a:rPr lang="en-US" sz="1200" i="1" dirty="0"/>
              <a:t>Variable</a:t>
            </a:r>
            <a:r>
              <a:rPr lang="en-US" sz="1200" dirty="0"/>
              <a:t> </a:t>
            </a:r>
            <a:r>
              <a:rPr lang="en-US" sz="1200" i="1" dirty="0"/>
              <a:t>cost</a:t>
            </a:r>
            <a:r>
              <a:rPr lang="en-US" sz="1200" dirty="0"/>
              <a:t>; Machine cost: </a:t>
            </a:r>
            <a:r>
              <a:rPr lang="en-US" sz="1200" i="1" dirty="0"/>
              <a:t>Fixed</a:t>
            </a:r>
            <a:r>
              <a:rPr lang="en-US" sz="1200" dirty="0"/>
              <a:t> </a:t>
            </a:r>
            <a:r>
              <a:rPr lang="en-US" sz="1200" i="1" dirty="0"/>
              <a:t>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endParaRPr lang="en-IN"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21</a:t>
            </a:fld>
            <a:endParaRPr lang="en-IN"/>
          </a:p>
        </p:txBody>
      </p:sp>
    </p:spTree>
    <p:extLst>
      <p:ext uri="{BB962C8B-B14F-4D97-AF65-F5344CB8AC3E}">
        <p14:creationId xmlns:p14="http://schemas.microsoft.com/office/powerpoint/2010/main" val="471765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32</a:t>
            </a:fld>
            <a:endParaRPr lang="en-IN"/>
          </a:p>
        </p:txBody>
      </p:sp>
    </p:spTree>
    <p:extLst>
      <p:ext uri="{BB962C8B-B14F-4D97-AF65-F5344CB8AC3E}">
        <p14:creationId xmlns:p14="http://schemas.microsoft.com/office/powerpoint/2010/main" val="4256970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53</a:t>
            </a:fld>
            <a:endParaRPr lang="en-IN"/>
          </a:p>
        </p:txBody>
      </p:sp>
    </p:spTree>
    <p:extLst>
      <p:ext uri="{BB962C8B-B14F-4D97-AF65-F5344CB8AC3E}">
        <p14:creationId xmlns:p14="http://schemas.microsoft.com/office/powerpoint/2010/main" val="90207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57</a:t>
            </a:fld>
            <a:endParaRPr lang="en-IN"/>
          </a:p>
        </p:txBody>
      </p:sp>
    </p:spTree>
    <p:extLst>
      <p:ext uri="{BB962C8B-B14F-4D97-AF65-F5344CB8AC3E}">
        <p14:creationId xmlns:p14="http://schemas.microsoft.com/office/powerpoint/2010/main" val="419201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61</a:t>
            </a:fld>
            <a:endParaRPr lang="en-IN"/>
          </a:p>
        </p:txBody>
      </p:sp>
    </p:spTree>
    <p:extLst>
      <p:ext uri="{BB962C8B-B14F-4D97-AF65-F5344CB8AC3E}">
        <p14:creationId xmlns:p14="http://schemas.microsoft.com/office/powerpoint/2010/main" val="3208628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39466" y="8842030"/>
            <a:ext cx="3013763" cy="467071"/>
          </a:xfrm>
          <a:prstGeom prst="rect">
            <a:avLst/>
          </a:prstGeom>
        </p:spPr>
        <p:txBody>
          <a:bodyPr/>
          <a:lstStyle/>
          <a:p>
            <a:fld id="{023C0EFE-9D10-4E87-8E87-92D212DF3AA2}" type="slidenum">
              <a:rPr lang="en-IN" smtClean="0"/>
              <a:t>62</a:t>
            </a:fld>
            <a:endParaRPr lang="en-IN"/>
          </a:p>
        </p:txBody>
      </p:sp>
    </p:spTree>
    <p:extLst>
      <p:ext uri="{BB962C8B-B14F-4D97-AF65-F5344CB8AC3E}">
        <p14:creationId xmlns:p14="http://schemas.microsoft.com/office/powerpoint/2010/main" val="3465953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4FB11C0-B876-4307-B0DE-D95DD9B57EC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464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normAutofit/>
          </a:bodyPr>
          <a:lstStyle>
            <a:lvl1pPr>
              <a:defRPr sz="2800" b="1">
                <a:solidFill>
                  <a:schemeClr val="accent5">
                    <a:lumMod val="50000"/>
                  </a:schemeClr>
                </a:solidFill>
              </a:defRPr>
            </a:lvl1pPr>
            <a:lvl2pPr>
              <a:defRPr sz="2800" b="1">
                <a:solidFill>
                  <a:schemeClr val="accent5">
                    <a:lumMod val="50000"/>
                  </a:schemeClr>
                </a:solidFill>
              </a:defRPr>
            </a:lvl2pPr>
            <a:lvl3pPr>
              <a:defRPr sz="2800" b="1">
                <a:solidFill>
                  <a:schemeClr val="accent5">
                    <a:lumMod val="50000"/>
                  </a:schemeClr>
                </a:solidFill>
              </a:defRPr>
            </a:lvl3pPr>
            <a:lvl4pPr>
              <a:defRPr sz="2800" b="1">
                <a:solidFill>
                  <a:schemeClr val="accent5">
                    <a:lumMod val="50000"/>
                  </a:schemeClr>
                </a:solidFill>
              </a:defRPr>
            </a:lvl4pPr>
            <a:lvl5pPr>
              <a:defRPr sz="2800" b="1">
                <a:solidFill>
                  <a:schemeClr val="accent5">
                    <a:lumMod val="50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D7FA43-92F3-40D3-871E-A7A00CBFB78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063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26A2D4E-FE7C-438B-9712-367190045D8D}"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579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879243-FA3C-4045-897F-79D41E5661D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2984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F924540-F043-46B1-B91C-17DB4E366DB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36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3524DA-2C84-4A69-A963-B1FC3121378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515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FE77BB-4363-41C7-9CCF-90B8E2C52BC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875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183942-22F9-48D1-8C96-EB77E7BC7D3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598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967245-B0EC-4506-A611-1F98D060CD7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959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CFCE78-A294-4EE3-ABCF-440746118B0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1160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7BE07C-AF1F-4396-8474-BA1C7079966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482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1371600"/>
          </a:xfrm>
        </p:spPr>
        <p:txBody>
          <a:bodyPr/>
          <a:lstStyle/>
          <a:p>
            <a:r>
              <a:rPr lang="en-US"/>
              <a:t>Click to edit Master title style</a:t>
            </a:r>
          </a:p>
        </p:txBody>
      </p:sp>
      <p:sp>
        <p:nvSpPr>
          <p:cNvPr id="10" name="Content Placeholder 9"/>
          <p:cNvSpPr>
            <a:spLocks noGrp="1"/>
          </p:cNvSpPr>
          <p:nvPr>
            <p:ph sz="quarter" idx="13"/>
          </p:nvPr>
        </p:nvSpPr>
        <p:spPr>
          <a:xfrm>
            <a:off x="609600" y="1905000"/>
            <a:ext cx="109728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4"/>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5"/>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439E6E2-5C11-479E-9BC0-3DC5AC1F9CDC}"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Date Placeholder 5"/>
          <p:cNvSpPr>
            <a:spLocks noGrp="1"/>
          </p:cNvSpPr>
          <p:nvPr>
            <p:ph type="dt" sz="half" idx="16"/>
          </p:nvPr>
        </p:nvSpPr>
        <p:spPr>
          <a:xfrm>
            <a:off x="609600" y="6245225"/>
            <a:ext cx="2844800" cy="476250"/>
          </a:xfr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19A4D13-35B8-404A-A284-7C3213E41D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906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3/14/2021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214B1C-8979-447F-804F-729F00EB3D65}" type="datetimeFigureOut">
              <a:rPr lang="en-US" smtClean="0"/>
              <a:pPr/>
              <a:t>3/14/2021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214B1C-8979-447F-804F-729F00EB3D65}" type="datetimeFigureOut">
              <a:rPr lang="en-US" smtClean="0"/>
              <a:pPr/>
              <a:t>3/14/2021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214B1C-8979-447F-804F-729F00EB3D65}" type="datetimeFigureOut">
              <a:rPr lang="en-US" smtClean="0"/>
              <a:pPr/>
              <a:t>3/14/2021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3/14/2021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3/14/2021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3/14/2021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3/14/2021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pic>
        <p:nvPicPr>
          <p:cNvPr id="7"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50098" y="-93364"/>
            <a:ext cx="12242098"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userDrawn="1"/>
        </p:nvCxnSpPr>
        <p:spPr>
          <a:xfrm>
            <a:off x="0" y="228600"/>
            <a:ext cx="12151384" cy="20985"/>
          </a:xfrm>
          <a:prstGeom prst="line">
            <a:avLst/>
          </a:prstGeom>
          <a:ln w="34925"/>
        </p:spPr>
        <p:style>
          <a:lnRef idx="1">
            <a:schemeClr val="accent6"/>
          </a:lnRef>
          <a:fillRef idx="0">
            <a:schemeClr val="accent6"/>
          </a:fillRef>
          <a:effectRef idx="0">
            <a:schemeClr val="accent6"/>
          </a:effectRef>
          <a:fontRef idx="minor">
            <a:schemeClr val="tx1"/>
          </a:fontRef>
        </p:style>
      </p:cxnSp>
      <p:pic>
        <p:nvPicPr>
          <p:cNvPr id="9" name="Picture 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713934"/>
            <a:ext cx="12185138"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b="1" kern="1200">
          <a:solidFill>
            <a:srgbClr val="002060"/>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C000">
            <a:alpha val="21961"/>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0B41D23-6DAA-4F9C-91ED-9D3054D1A1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p:cNvSpPr/>
          <p:nvPr userDrawn="1"/>
        </p:nvSpPr>
        <p:spPr>
          <a:xfrm>
            <a:off x="0" y="1"/>
            <a:ext cx="12192000" cy="23018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smtClean="0">
                <a:ln>
                  <a:noFill/>
                </a:ln>
                <a:solidFill>
                  <a:srgbClr val="FFC000"/>
                </a:solidFill>
                <a:effectLst/>
                <a:uLnTx/>
                <a:uFillTx/>
                <a:latin typeface="Georgia" panose="02040502050405020303" pitchFamily="18" charset="0"/>
                <a:ea typeface="+mn-ea"/>
                <a:cs typeface="+mn-cs"/>
              </a:rPr>
              <a:t>Foundations of Entrepreneurship</a:t>
            </a:r>
            <a:endParaRPr kumimoji="0" lang="en-US" sz="1600" b="0" i="0" u="none" strike="noStrike" kern="1200" cap="none" spc="0" normalizeH="0" baseline="0" noProof="0" dirty="0">
              <a:ln>
                <a:noFill/>
              </a:ln>
              <a:solidFill>
                <a:srgbClr val="FFC000"/>
              </a:solidFill>
              <a:effectLst/>
              <a:uLnTx/>
              <a:uFillTx/>
              <a:latin typeface="Lucida Sans" panose="020B0602030504020204" pitchFamily="34" charset="0"/>
              <a:ea typeface="+mn-ea"/>
              <a:cs typeface="Lucida Sans Unicode" panose="020B0602030504020204" pitchFamily="34" charset="0"/>
            </a:endParaRPr>
          </a:p>
        </p:txBody>
      </p:sp>
      <p:cxnSp>
        <p:nvCxnSpPr>
          <p:cNvPr id="9" name="Straight Connector 8"/>
          <p:cNvCxnSpPr/>
          <p:nvPr userDrawn="1"/>
        </p:nvCxnSpPr>
        <p:spPr>
          <a:xfrm>
            <a:off x="0" y="230189"/>
            <a:ext cx="12192000"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Rectangle 7"/>
          <p:cNvSpPr/>
          <p:nvPr userDrawn="1"/>
        </p:nvSpPr>
        <p:spPr>
          <a:xfrm>
            <a:off x="405442" y="-4571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userDrawn="1"/>
        </p:nvSpPr>
        <p:spPr>
          <a:xfrm>
            <a:off x="0" y="6640195"/>
            <a:ext cx="12192000" cy="276999"/>
          </a:xfrm>
          <a:prstGeom prst="rect">
            <a:avLst/>
          </a:prstGeom>
          <a:solidFill>
            <a:srgbClr val="333F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smtClean="0">
                <a:ln>
                  <a:noFill/>
                </a:ln>
                <a:solidFill>
                  <a:srgbClr val="FFC000"/>
                </a:solidFill>
                <a:effectLst/>
                <a:uLnTx/>
                <a:uFillTx/>
                <a:latin typeface="Calibri" panose="020F0502020204030204"/>
                <a:ea typeface="+mn-ea"/>
                <a:cs typeface="+mn-cs"/>
              </a:rPr>
              <a:t>© Manoj Kumar Mondal, </a:t>
            </a:r>
            <a:r>
              <a:rPr kumimoji="0" lang="en-US" sz="1200" b="0" i="1" u="none" strike="noStrike" kern="1200" cap="none" spc="0" normalizeH="0" baseline="0" noProof="0" dirty="0" err="1" smtClean="0">
                <a:ln>
                  <a:noFill/>
                </a:ln>
                <a:solidFill>
                  <a:srgbClr val="FFC000"/>
                </a:solidFill>
                <a:effectLst/>
                <a:uLnTx/>
                <a:uFillTx/>
                <a:latin typeface="Calibri" panose="020F0502020204030204"/>
                <a:ea typeface="+mn-ea"/>
                <a:cs typeface="+mn-cs"/>
              </a:rPr>
              <a:t>Rajendra</a:t>
            </a:r>
            <a:r>
              <a:rPr kumimoji="0" lang="en-US" sz="1200" b="0" i="1" u="none" strike="noStrike" kern="1200" cap="none" spc="0" normalizeH="0" baseline="0" noProof="0" dirty="0" smtClean="0">
                <a:ln>
                  <a:noFill/>
                </a:ln>
                <a:solidFill>
                  <a:srgbClr val="FFC000"/>
                </a:solidFill>
                <a:effectLst/>
                <a:uLnTx/>
                <a:uFillTx/>
                <a:latin typeface="Calibri" panose="020F0502020204030204"/>
                <a:ea typeface="+mn-ea"/>
                <a:cs typeface="+mn-cs"/>
              </a:rPr>
              <a:t> Mishra School of Engineering Entrepreneurship, IIT Kharagpur</a:t>
            </a:r>
            <a:endParaRPr kumimoji="0" lang="en-IN" sz="1200" b="0" i="1"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9039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3600" b="1" kern="1200">
          <a:solidFill>
            <a:srgbClr val="002060"/>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3" Type="http://schemas.openxmlformats.org/officeDocument/2006/relationships/image" Target="../media/image18.jpeg"/><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18.jpeg"/><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3.xml"/><Relationship Id="rId5" Type="http://schemas.openxmlformats.org/officeDocument/2006/relationships/image" Target="../media/image41.jpe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43.wmf"/><Relationship Id="rId5" Type="http://schemas.openxmlformats.org/officeDocument/2006/relationships/oleObject" Target="../embeddings/oleObject2.bin"/><Relationship Id="rId4" Type="http://schemas.openxmlformats.org/officeDocument/2006/relationships/image" Target="../media/image42.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46.pn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45.wmf"/><Relationship Id="rId5" Type="http://schemas.openxmlformats.org/officeDocument/2006/relationships/oleObject" Target="../embeddings/oleObject4.bin"/><Relationship Id="rId4" Type="http://schemas.openxmlformats.org/officeDocument/2006/relationships/image" Target="../media/image44.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8.xml"/><Relationship Id="rId1" Type="http://schemas.openxmlformats.org/officeDocument/2006/relationships/vmlDrawing" Target="../drawings/vmlDrawing3.vml"/><Relationship Id="rId4" Type="http://schemas.openxmlformats.org/officeDocument/2006/relationships/image" Target="../media/image49.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hyperlink" Target="https://atlas.dotdash.com/articles/pf/12/good-debt-bad-debt.asp" TargetMode="External"/><Relationship Id="rId2" Type="http://schemas.openxmlformats.org/officeDocument/2006/relationships/hyperlink" Target="https://www.investopedia.com/terms/c/capitalstructure.asp" TargetMode="Externa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a:xfrm rot="10800000">
            <a:off x="5476240" y="0"/>
            <a:ext cx="6715760" cy="314960"/>
          </a:xfrm>
          <a:prstGeom prst="homePlat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1524000" y="3881132"/>
            <a:ext cx="9144000" cy="911117"/>
          </a:xfrm>
        </p:spPr>
        <p:txBody>
          <a:bodyPr>
            <a:normAutofit/>
          </a:bodyPr>
          <a:lstStyle/>
          <a:p>
            <a:pPr algn="l"/>
            <a:r>
              <a:rPr lang="en-US" sz="2200" b="1" dirty="0" smtClean="0">
                <a:solidFill>
                  <a:srgbClr val="333F50"/>
                </a:solidFill>
              </a:rPr>
              <a:t>Manoj Kumar Mondal</a:t>
            </a:r>
          </a:p>
          <a:p>
            <a:pPr algn="l"/>
            <a:r>
              <a:rPr lang="en-US" sz="2200" b="1" dirty="0" err="1" smtClean="0">
                <a:solidFill>
                  <a:srgbClr val="333F50"/>
                </a:solidFill>
              </a:rPr>
              <a:t>Rejendra</a:t>
            </a:r>
            <a:r>
              <a:rPr lang="en-US" sz="2200" b="1" dirty="0" smtClean="0">
                <a:solidFill>
                  <a:srgbClr val="333F50"/>
                </a:solidFill>
              </a:rPr>
              <a:t> Mishra School of Engineering Entrepreneurship, IIT Kharagpur</a:t>
            </a:r>
            <a:endParaRPr lang="en-US" sz="2200" b="1" dirty="0">
              <a:solidFill>
                <a:srgbClr val="333F50"/>
              </a:solidFill>
            </a:endParaRPr>
          </a:p>
        </p:txBody>
      </p:sp>
      <p:sp>
        <p:nvSpPr>
          <p:cNvPr id="2" name="Title 1"/>
          <p:cNvSpPr>
            <a:spLocks noGrp="1"/>
          </p:cNvSpPr>
          <p:nvPr>
            <p:ph type="ctrTitle"/>
          </p:nvPr>
        </p:nvSpPr>
        <p:spPr>
          <a:xfrm>
            <a:off x="1524000" y="2484886"/>
            <a:ext cx="9144000" cy="1355750"/>
          </a:xfrm>
        </p:spPr>
        <p:txBody>
          <a:bodyPr>
            <a:noAutofit/>
          </a:bodyPr>
          <a:lstStyle/>
          <a:p>
            <a:pPr algn="l"/>
            <a:r>
              <a:rPr lang="en-IN" dirty="0"/>
              <a:t>Foundations of Entrepreneurship</a:t>
            </a:r>
            <a:endParaRPr lang="en-US" dirty="0"/>
          </a:p>
        </p:txBody>
      </p:sp>
      <p:pic>
        <p:nvPicPr>
          <p:cNvPr id="4" name="Picture 4">
            <a:extLst>
              <a:ext uri="{FF2B5EF4-FFF2-40B4-BE49-F238E27FC236}">
                <a16:creationId xmlns:a16="http://schemas.microsoft.com/office/drawing/2014/main" id="{A441988A-4B7A-4567-AE26-4C1153446DBE}"/>
              </a:ext>
            </a:extLst>
          </p:cNvPr>
          <p:cNvPicPr>
            <a:picLocks noChangeAspect="1"/>
          </p:cNvPicPr>
          <p:nvPr/>
        </p:nvPicPr>
        <p:blipFill rotWithShape="1">
          <a:blip r:embed="rId2"/>
          <a:srcRect l="7618" r="-1" b="-1"/>
          <a:stretch/>
        </p:blipFill>
        <p:spPr>
          <a:xfrm>
            <a:off x="20" y="10"/>
            <a:ext cx="5920598" cy="2130941"/>
          </a:xfrm>
          <a:custGeom>
            <a:avLst/>
            <a:gdLst>
              <a:gd name="connsiteX0" fmla="*/ 0 w 5920618"/>
              <a:gd name="connsiteY0" fmla="*/ 0 h 2130951"/>
              <a:gd name="connsiteX1" fmla="*/ 5920618 w 5920618"/>
              <a:gd name="connsiteY1" fmla="*/ 0 h 2130951"/>
              <a:gd name="connsiteX2" fmla="*/ 4933709 w 5920618"/>
              <a:gd name="connsiteY2" fmla="*/ 2130951 h 2130951"/>
              <a:gd name="connsiteX3" fmla="*/ 0 w 5920618"/>
              <a:gd name="connsiteY3" fmla="*/ 2130951 h 2130951"/>
            </a:gdLst>
            <a:ahLst/>
            <a:cxnLst>
              <a:cxn ang="0">
                <a:pos x="connsiteX0" y="connsiteY0"/>
              </a:cxn>
              <a:cxn ang="0">
                <a:pos x="connsiteX1" y="connsiteY1"/>
              </a:cxn>
              <a:cxn ang="0">
                <a:pos x="connsiteX2" y="connsiteY2"/>
              </a:cxn>
              <a:cxn ang="0">
                <a:pos x="connsiteX3" y="connsiteY3"/>
              </a:cxn>
            </a:cxnLst>
            <a:rect l="l" t="t" r="r" b="b"/>
            <a:pathLst>
              <a:path w="5920618" h="2130951">
                <a:moveTo>
                  <a:pt x="0" y="0"/>
                </a:moveTo>
                <a:lnTo>
                  <a:pt x="5920618" y="0"/>
                </a:lnTo>
                <a:lnTo>
                  <a:pt x="4933709" y="2130951"/>
                </a:lnTo>
                <a:lnTo>
                  <a:pt x="0" y="2130951"/>
                </a:lnTo>
                <a:close/>
              </a:path>
            </a:pathLst>
          </a:custGeom>
        </p:spPr>
      </p:pic>
      <p:sp>
        <p:nvSpPr>
          <p:cNvPr id="9" name="Freeform 16">
            <a:extLst>
              <a:ext uri="{FF2B5EF4-FFF2-40B4-BE49-F238E27FC236}">
                <a16:creationId xmlns:a16="http://schemas.microsoft.com/office/drawing/2014/main" id="{B0BDD275-E79C-4B6F-9875-E474D59DC55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7752" y="0"/>
            <a:ext cx="7084249" cy="2130552"/>
          </a:xfrm>
          <a:custGeom>
            <a:avLst/>
            <a:gdLst>
              <a:gd name="connsiteX0" fmla="*/ 986725 w 7084249"/>
              <a:gd name="connsiteY0" fmla="*/ 0 h 2130552"/>
              <a:gd name="connsiteX1" fmla="*/ 7084249 w 7084249"/>
              <a:gd name="connsiteY1" fmla="*/ 0 h 2130552"/>
              <a:gd name="connsiteX2" fmla="*/ 7084249 w 7084249"/>
              <a:gd name="connsiteY2" fmla="*/ 2130552 h 2130552"/>
              <a:gd name="connsiteX3" fmla="*/ 0 w 7084249"/>
              <a:gd name="connsiteY3" fmla="*/ 2130552 h 2130552"/>
            </a:gdLst>
            <a:ahLst/>
            <a:cxnLst>
              <a:cxn ang="0">
                <a:pos x="connsiteX0" y="connsiteY0"/>
              </a:cxn>
              <a:cxn ang="0">
                <a:pos x="connsiteX1" y="connsiteY1"/>
              </a:cxn>
              <a:cxn ang="0">
                <a:pos x="connsiteX2" y="connsiteY2"/>
              </a:cxn>
              <a:cxn ang="0">
                <a:pos x="connsiteX3" y="connsiteY3"/>
              </a:cxn>
            </a:cxnLst>
            <a:rect l="l" t="t" r="r" b="b"/>
            <a:pathLst>
              <a:path w="7084249" h="2130552">
                <a:moveTo>
                  <a:pt x="986725" y="0"/>
                </a:moveTo>
                <a:lnTo>
                  <a:pt x="7084249" y="0"/>
                </a:lnTo>
                <a:lnTo>
                  <a:pt x="7084249" y="2130552"/>
                </a:lnTo>
                <a:lnTo>
                  <a:pt x="0" y="213055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19">
            <a:extLst>
              <a:ext uri="{FF2B5EF4-FFF2-40B4-BE49-F238E27FC236}">
                <a16:creationId xmlns:a16="http://schemas.microsoft.com/office/drawing/2014/main" id="{FFE24BB0-6C00-4CD0-B19A-F4151302570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rgbClr val="001848">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2">
            <a:extLst>
              <a:ext uri="{FF2B5EF4-FFF2-40B4-BE49-F238E27FC236}">
                <a16:creationId xmlns:a16="http://schemas.microsoft.com/office/drawing/2014/main" id="{045D7A58-411F-4E92-A78E-A6FEB18900B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1728"/>
            <a:ext cx="7112212" cy="2176272"/>
          </a:xfrm>
          <a:custGeom>
            <a:avLst/>
            <a:gdLst>
              <a:gd name="connsiteX0" fmla="*/ 0 w 7112212"/>
              <a:gd name="connsiteY0" fmla="*/ 0 h 2176272"/>
              <a:gd name="connsiteX1" fmla="*/ 7112212 w 7112212"/>
              <a:gd name="connsiteY1" fmla="*/ 0 h 2176272"/>
              <a:gd name="connsiteX2" fmla="*/ 6104313 w 7112212"/>
              <a:gd name="connsiteY2" fmla="*/ 2176272 h 2176272"/>
              <a:gd name="connsiteX3" fmla="*/ 0 w 7112212"/>
              <a:gd name="connsiteY3" fmla="*/ 2176272 h 2176272"/>
            </a:gdLst>
            <a:ahLst/>
            <a:cxnLst>
              <a:cxn ang="0">
                <a:pos x="connsiteX0" y="connsiteY0"/>
              </a:cxn>
              <a:cxn ang="0">
                <a:pos x="connsiteX1" y="connsiteY1"/>
              </a:cxn>
              <a:cxn ang="0">
                <a:pos x="connsiteX2" y="connsiteY2"/>
              </a:cxn>
              <a:cxn ang="0">
                <a:pos x="connsiteX3" y="connsiteY3"/>
              </a:cxn>
            </a:cxnLst>
            <a:rect l="l" t="t" r="r" b="b"/>
            <a:pathLst>
              <a:path w="7112212" h="2176272">
                <a:moveTo>
                  <a:pt x="0" y="0"/>
                </a:moveTo>
                <a:lnTo>
                  <a:pt x="7112212" y="0"/>
                </a:lnTo>
                <a:lnTo>
                  <a:pt x="6104313" y="2176272"/>
                </a:lnTo>
                <a:lnTo>
                  <a:pt x="0" y="217627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p:cNvSpPr/>
          <p:nvPr/>
        </p:nvSpPr>
        <p:spPr>
          <a:xfrm>
            <a:off x="0" y="5369754"/>
            <a:ext cx="6096000" cy="1231106"/>
          </a:xfrm>
          <a:prstGeom prst="rect">
            <a:avLst/>
          </a:prstGeom>
        </p:spPr>
        <p:txBody>
          <a:bodyPr>
            <a:spAutoFit/>
          </a:bodyPr>
          <a:lstStyle/>
          <a:p>
            <a:pPr lvl="0" algn="ctr">
              <a:defRPr/>
            </a:pPr>
            <a:r>
              <a:rPr kumimoji="0" lang="en-US" sz="2800" b="1" i="0" u="none" strike="noStrike" kern="1200" cap="none" spc="0" normalizeH="0" baseline="0" noProof="0" dirty="0">
                <a:ln>
                  <a:noFill/>
                </a:ln>
                <a:solidFill>
                  <a:srgbClr val="320000"/>
                </a:solidFill>
                <a:effectLst/>
                <a:uLnTx/>
                <a:uFillTx/>
                <a:latin typeface="Calibri" panose="020F0502020204030204"/>
                <a:ea typeface="+mn-ea"/>
                <a:cs typeface="+mn-cs"/>
              </a:rPr>
              <a:t>Topic: </a:t>
            </a:r>
            <a:r>
              <a:rPr kumimoji="0" lang="en-US" sz="2800" b="1" i="0" u="none" strike="noStrike" kern="1200" cap="none" spc="0" normalizeH="0" baseline="0" noProof="0" dirty="0" smtClean="0">
                <a:ln>
                  <a:noFill/>
                </a:ln>
                <a:solidFill>
                  <a:srgbClr val="320000"/>
                </a:solidFill>
                <a:effectLst/>
                <a:uLnTx/>
                <a:uFillTx/>
                <a:latin typeface="Calibri" panose="020F0502020204030204"/>
                <a:ea typeface="+mn-ea"/>
                <a:cs typeface="+mn-cs"/>
              </a:rPr>
              <a:t>Cost, Volume, Profit Analysis</a:t>
            </a:r>
            <a:r>
              <a:rPr kumimoji="0" lang="en-US" sz="2800" b="1" i="0" u="none" strike="noStrike" kern="1200" cap="none" spc="0" normalizeH="0" noProof="0" dirty="0" smtClean="0">
                <a:ln>
                  <a:noFill/>
                </a:ln>
                <a:solidFill>
                  <a:srgbClr val="320000"/>
                </a:solidFill>
                <a:effectLst/>
                <a:uLnTx/>
                <a:uFillTx/>
                <a:latin typeface="Calibri" panose="020F0502020204030204"/>
                <a:ea typeface="+mn-ea"/>
                <a:cs typeface="+mn-cs"/>
              </a:rPr>
              <a:t> – Break-Even Point</a:t>
            </a:r>
            <a:r>
              <a:rPr kumimoji="0" lang="en-US" sz="2800" b="1" i="0" u="none" strike="noStrike" kern="1200" cap="none" spc="0" normalizeH="0" baseline="0" noProof="0" dirty="0" smtClean="0">
                <a:ln>
                  <a:noFill/>
                </a:ln>
                <a:solidFill>
                  <a:srgbClr val="320000"/>
                </a:solidFill>
                <a:effectLst/>
                <a:uLnTx/>
                <a:uFillTx/>
                <a:latin typeface="Calibri" panose="020F0502020204030204"/>
                <a:ea typeface="+mn-ea"/>
                <a:cs typeface="+mn-cs"/>
              </a:rPr>
              <a:t> </a:t>
            </a:r>
            <a:r>
              <a:rPr lang="en-US" sz="2800" b="1" dirty="0">
                <a:solidFill>
                  <a:srgbClr val="320000"/>
                </a:solidFill>
              </a:rPr>
              <a:t>Analysis </a:t>
            </a:r>
            <a:endParaRPr kumimoji="0" lang="en-US" sz="2800" b="1" i="0" u="none" strike="noStrike" kern="1200" cap="none" spc="0" normalizeH="0" baseline="0" noProof="0" dirty="0">
              <a:ln>
                <a:noFill/>
              </a:ln>
              <a:solidFill>
                <a:srgbClr val="32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rPr>
              <a:t>Lecture </a:t>
            </a:r>
            <a:r>
              <a:rPr kumimoji="0" lang="en-US" sz="1800" b="1" i="0" u="none" strike="noStrike" kern="1200" cap="none" spc="0" normalizeH="0" baseline="0" noProof="0" dirty="0" smtClean="0">
                <a:ln>
                  <a:noFill/>
                </a:ln>
                <a:solidFill>
                  <a:srgbClr val="C00000"/>
                </a:solidFill>
                <a:effectLst/>
                <a:uLnTx/>
                <a:uFillTx/>
                <a:latin typeface="Calibri" panose="020F0502020204030204"/>
                <a:ea typeface="+mn-ea"/>
                <a:cs typeface="+mn-cs"/>
              </a:rPr>
              <a:t>Note # 23                       05/10.03.2021</a:t>
            </a:r>
            <a:endParaRPr kumimoji="0" lang="en-US"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8" name="AutoShape 2" descr="data:image/png;base64,iVBORw0KGgoAAAANSUhEUgAAAMgAAABxCAYAAACQnewjAAAAAXNSR0IArs4c6QAAAARnQU1BAACxjwv8YQUAAAAJcEhZcwAAEnQAABJ0Ad5mH3gAAF2rSURBVHhe7V0FeBVH107lqzu0tECB4lDcpUWLu7u7u7u7O8E9ECNKSIgRdzckJIQkJCE4lNr7n3duNtyEG6D92r9NP+Z53md2Z87Y3vPOObOzd9dIAl7hFV4hTxghsXctBHauCv92FRHQoZICzxU6VYVvi1Iqj8cBHStn5/m1Lgu/VmWeyipUQ1C3mgjoVEXJa+k8D+ldHwHtv9WTzcrTq/OfCPZdoaMe5Nyf10qdV5ZzkeugG4d2rMk9lck6Zpy7LONcctltq/QsqHo1Ga3M02P2Sf1O+vnasV6b+uPLDf9O1eDbsSq8OlSBW7vKcGlXCXatKsKqRQXYtKyAc62/zYZDFhzbfAvntpXg1OYpzmfLVVQy1lLe4ocKqh7W695eILGr1G/doiLMm+vyfy/Mm5eHWZMyKtbO2R8n6Y+j9IN9YF/YhwAZH6+Huk5qvNXgInKEm8BD+uIj1+har1pPCUIhu+Zl4DVjCFwGNIf7qE6w+6Ec7OWi2DYrjWsXHeE5qQ/sW5SD67B2KqZ82O41iDq+B7aNS6hO2Em62/D2CFw9EyFbl8K2SUmVbt+iPFwGtoBz3yZwG9ZeldddOF2e69C2KtbS/kmwF4W40LUuHDvVhEvv7+DUtQ4udKuL8x2qwWtkezh2rgXXfo1xjhd3WGvYizKcb18NF4e0lHJ14NSltirv2qeRqsO5ZwMVewxvo/LcBzaHQ5vKcBvQTJ0rOanTuWdDdT1Ve93rqboYU96tXxM4tK8K176NsvPdBjRV/fIaJddX+sB0yjJ27Cx979VQ9U9r85woDn9fQ2MmGWxbVYClKPJZwbEmZXGgUWkc/L40DgiONi6Lo5J2vEk5OS4jcVmcalpOwaRZOZxsyjyREbnDkk/sl3L7vnuKvQIzUeQzIn9GYtZnrPLK/E6UwqEfKuPsiC442OxbOS+t2jKVOs+SQM3LKdKQpCSmnfyejl3q4OKIDur62rcS4rasKP0oC+tOtWHXvYGUKy8TRJWcBLFtWgoBK6fjioMlnHo0yFZYKohtk28QuGaWkmG6Io4ckwQek3orsihZSbcTQoXv26jIoBHBvmV5OPdpAud+TRVR9MnAMudFYfL6sf5ucPwuvb6D95iOSrF8xneF5/C2Sim9x3QWIrSC7/huSsa1b2OluFRCv0k94TG0FXzGdoHniLa4OLglvEd3VKQi0TyGtlbwHtcFzj3qqzyPYW3gO7GHtNEN3mM7C9GqSl4DuPVvCp9xXVW9XqM6SH3tpA9t4D64Bfyn9FYybJvlWT/JS0KoclIP62T77CtJwjHYc2x5XHMSxE6UhrM6CXKoURkcJEEUso5FCRkz75AQQJ8cVH4q+/7vhRhZCqtTXBJFB56TOCQJFfi0lD2Qla4v9yJQ/mDTijjeoS4ONCkP44alFaFpRSxbV8b5Ht/BShTeNmusHNs5mcAc2lVV4yc4EZyUMqZtq8O8fQ2YSl9oPXMQhIWp9DbfF3tmNmclVHz9NDKSFkIjhwbKklD6VkKlC0kUuXLVrfLY6VxpGuyal8XZ2p+/FJ7t458DkoQW1U76rmJ9yDgZU0aNkRddyZfNzlOxXlmVr9L0zjU5llPQWXBVb1bZbDlNVqWX1clI29n15Sqn60tWvp6MobESijwCWyEJCXJClD+bGETjp8Q41KisUshTolQkCC2HRo59uZRZH1Rs1kFycLanFeE507OtA+VylTMEVaZhKdUurdZpsRrss4UQw1KOaSE4FkV8jlvgJPpr0ZT9LyOkJrEFHIfgjJTx1CcIfTKaHttmZWAjSk+3iuf6YBrzFIRI6sJreUISptk0IYQ0ucs1/kaXL8hdN/OUjCr/tH5Nli7dvYcPkXnrFjLT05GZkYVbGU/P09Nw98EDeEzopSsrLp9tU127tkKw7DrZN71+a2lqYshqWylSrnzVF6lHS6eME10gqctGrhmvG9MoYytpqk2m652rWDuW66Wg0nRkYHp2/X8jFAkFtgKuGYhjQgQqPuPDJIaQhK4WrcghwWE5PyWWQwPdHmMq7HOwV0BrQxfLVBSSde9pUEopO60O62esI4zhOghNnlaK/aEs62GamdRLd4muFcfB9RPHZiru1NYGpXGkdwtsqlUUG6p9iU01i2BTjcLYXLsYttYvqUifgyD8kb1lnRG8chp8pg9UyqldNB77TB+EwBVTESQIWDJB3KVmWT9sGXiKYgYsnYiAReMRsm5O9o/Ncr6zhyN043z4zx8Nv7kj4TtnRHbdjMO3L4PXlH4IWDxe1Ru8eoaUGQZ/qYuKyTXNjwBumB9Gmp87Ul3tcdPdASnnzJDm46qOb3peUDKek/oqckQZr4f31P4IFxeQLh3b95k5WOIFuNCnsU6xpe7ApZMQtGqGygsS95JjcxQ/nsqu8pdNFpmJSu7i6M66cckMTPfRQ87txH/1n9YHflP6iJtTB56jOsNjSHNZX7SH//R+ysVy7d9crQvcB/4Al75NxQXqAJ8J3cTN6QIX6QtlnPs2Fzeti6wLnirq3wVFEFl/cMYlrOVaUMHostD1OC0zrUaEE6JEVHLOuqclpgUxFgWl0lJ5SYLcYL5OppQiG10rEuSIHJOErJPxEWWdnhKR8jzOJovE+vXuyQKPWa+yHgLG7L+VjINkIVFONJK6ejTDhdVzsan217i4bSUsJg2C3fwJONa3laQVU+1nE8SrURFYioti831xnZmVBZxlrYI4W6cQrOoWkvgLWNcvrPI0t4qyTCdsvvtamXiHtpVlwf4NrOp/pSsndTpIXbq1iyzgh7SGbaMSqoyWry3wtYW/vSgvTSDTLKt/igu9vsdjUf47YjFuJyXijliL20kJyEy4its3ruPOzVRkXrusZHgDgGVYlnWxbZtGxWEn7XMhzGP21Sqr31b1vlS+KNPoMtIVOSvj1sbMdLptts3EkojrqfWbbbiJwlvW+EyNx1bqtZYx2zQsqsbDa8NjeylnLbEDXS/W0aCI5Ms1/kHqlPpsGhaBnbijrMO+WUmck2vAvrGNvxocS96QMUqswUJgWutznM6CSc2COFVTYnWsOz+Tlc7zY9UL4HC1AjhkAEw/IqDMiRo6edap6pfjU1LHcUk/Xr0gjioUyMYRA8fHRPaElGNduvp0dbI+9sms9hcK5lmwEByp8jF2tayOva1qiMX4WmGrWJ2NYkFoUVaV+QB7Kn/2lCDISEZKRAhSwoNwMzIEyWGB6jw5IhjxAT644u+FK35euOzrIfBUuOInYLrKYxrzdPnZ6YKn6R645O2Oy/rlmJ+jbC5I3tVgf6SmZyAl9SZSbgpUnJaFp+eUiQ8NMliHrs+6Y44ju31tTHp90O+bblw65Biv4LKMRcWU0eplfVnn+umqDu2Y6bnP9aDfxl+BxGA/hVT5ndVvLkiLDkOK3nmy6IF2flPyksODkRYTrsroIz06FPeuxqryGtJFjnGGxOlZabdiI9QxcTNK6lR1B+vqyKr3ZlSoQlpWnBTijxuih88D9fS6jCU+wFvVmyHt6Pcju86sPhEcD2OOUZUPDUCSxEmhAlVvEG5I35CerEcQCQ8e/4gff/4FMXGX8eSXX3H/0WNk3r2HRz/9rPJfhX9HSEpJRcKNG+r3vvfoEZ78+iuiYy+pmGna786Y54lJyfD09MW1xCT8+MsvKv3ew0f46ecnOOkRj2279iDxRjIuXY1HQtINxFy+jJuyXoyOu6Ta4cTlGxiIxORklX/n/oPsNh4+eYLwiGg8/PGJykuWiY79S799Gz/9+ltWj58fWNfl+Gt4LHrqGyAKLhMm6wqLilZtp93KVH2Jk/5dTUhEUmoqYi9fEZkkJce1K+u4L9dCHww5CHI98TqcHJxgaW6JAL8APJCCGRkZuC9x7nBLLsCLwq8k2f37uJ0pg/3pp6zUvMOdO3eyjl4c7tx+Odm7d+5mHb04PJAf7mXCI1GOlw0Z8gO9THiU9YO8THiZfmZmZiJRlCFelCJ3uH79Oq5cuaJ+m3v37sHPxw9nzc7iguMFJInSMI2/7927dxUePX4Efx9/nDU/i6DAIFU30x8+uA/PiEQYHziCiPBw+Pj4wN3dHQEBASr29/eHm5sbLl26hKCgIFy4cAFOTk5IS0vLboN9iIuJU7p29epVREREIC4uTsn8+CNXlcBvv/2WJxjYF5ZlHRcvXsT58+fh5+cHb29vhctCWE9PT7i4uCA0NFTJ8NzLy0vla+PMDYYcBHn842O4XHCBlYUVUpJS1IVQg8hFkKTrSXC0d0RCfEJWiuHwq8xIbi5ucHZ0zh5sXuH+vfsI8hX36NLlrBTDgXWSvIF+geqCPC+kykwRGhCKaJlJXhSoAN4e3uqHe164J7NeiH/IC8fOEBQQBD9PP9yW2fB5gROIv7c/Av0Ds1LyDhwLr+mLJpP0tHTVPie83JPTtWvXchAkPT0dx48cx0W3i3j8+LFSDn2CUO7qlas4oogQgQcPH2TnkSRPnvyoCE6wvH5MsDx/K+2cbWptaMeMHz58qEBZlqH+cZy8fuwj5Q2BZEpMTFRyrJ+6xljrA+vMnU5o7bEObTz6YMhBEMViuRDsbFRYVHanchOEShIbHfvC2fnnn39GTFQMgoOC1fHzwo9iyq9fu64uyosClSTIPyjrLO/Ai8D2U8Vkvyhw3NGRLyYSle1l67wmZj8sNCzr7PkhJChEzewvCsniprxoEmGIDI9U1uOxuA65Q24LwglP++2ZRuXQVxrKJCQkqJhjYqzlpd9MR7K4YLQ8VFLKMWYbnKCovJpsbvC3vsk1ZEIKUpPF7YmNVeNjXbQIWn3aRM1gyIJQt56Iq0Y5koTjSLqRhJiYmOx+sR+0ZOwX6yZIPvbjpQnCAbExXoCffv5JKVheLtbfHbSL8yr8/qBvQahQKSkp6nfm781zKkdupeFkSYXSlEpDpvj3Wj6VPSwsDCEhIaoNzZXSl9cH2yCSE5ORlpqG+HhZI2Qprwb280UE4aRF66DJkWQcD8uSYCQe+8dz/TRDk4E+GLIJwoF7eHjg6NGjyoc7fvw4bGxs1AD1CcLzG7LwYmd4AXhRDQXK8YLxglOOnaA5MxRISpKTsuz88wIHysGzv9pFMxRYD/NZJy8EZ5G8AvvFOqkoHFdegf1kvZRj3TTXeQWOh+NnvRx/XmswztxUDE2esX5g3zQF5tg1RWR9mhJqPyavOc85ZsrwnMccE8E0Bs6ibJNtsz765VTq4OBg5f/zeukrDeWYFygLba4reK7lUfbefdERiZnOa0LwmFD50g/tWAPT2AaPOTbWobk8hL4829F0yBC0sTHWb0vrB+vjuXasnWtjYB3asT4YsgnCwIJkogbNgjyQdC1wDcA8NvY8Bfnll1+yZxzVUekQy+YVaCK1QTwvcNbQlDgvcjJQmXUX44Hqy/Pq1epkfXkpshbYR4J1azOYocC6KMN6GecVtOv5o6z/Hj16qK6DfvhN8nn9WJ/WLuXZttYXrQzHTDmC4+W4eczAH5zlGDhZcOFK8lA5dNfpoZJlW5ryqt9e6uG5fr1aGuPIiEh4e3qrWTsmNkbVy9mZbdDF4YzNCZUEo4vD/KioKEVStk/Fvxx9GVcviYsbHa3KEiQwr52mrOwPA8etDwZ9C8L6oiJ09ZP4nNBIevZBsxxsP3fd2rE+GHIQRMvgQHgBeMzCaTLLZKqZSCDx7duycBLFJ7LTc0PS78gahXgZ2Rx1GpLRkFWvVsagjEC/Pv4Qz603q06d7PPbz66T9Uk5QzKE1r5Wb56yWX3LRu72c+drMvrpWWW0cT5NZ5qebFaf6JdTYahEvONE0DWiEvPuD4nBslRu5vn6+iplYx4tCEFlo/WhoiVcTVBlNH+fZGG+ppRUWs7wPGYeZbSymbczkZGagVsZt1Q6LSjlSCR9JWb9DIYIwomBBGGfqbeMqbfaOFkf00g6jpntaPVqOq5/roEhB0E0k8SZgjMKZ6enhel7/rvBi6vNpoR2PR48oDk2XCY/guPUQAuvWQUN2u/OOHceQWXUdES7ToR2rFkiLWY9+m1qyK2Y+nkso59HBSfRNDeTYN+ZTuiTSYN+fYbONRgiCMfJkIMgdnZ2aibhvWGuR2hJ2HjuCv+N4A/CGYfj5j1yzpYODg4IDw9XsycvmKFy/zbwt+YsS4Uz9LuTBNzvcHV1VZaF6xKCewuRkZHZex+MmUZd4oydW+FZNxXz9+gWZTVQL7lWZjvsD/X2j/xGufvBmGOnHjDkIAgZShNIM8dB5WbsHwHrIgzlaaaX4PHvOWd5/bzc57nL6ufrH+ufczFM0Cxz/FwEkzS8Jlp9+vX+3vPcebn78aKyz6vr95znzsvdD7oz/M14TFl9ecryGpFEdFl4zFhzpfTdGs3lYl1aPfp1afUxzktH8gL7qOkqQYJQ0Q3Jvgjsk/655mIy5CAIB8ZGk2XQydLoDSpL8h9BsqqLF0hjKm/ZMU0D8zgwLrDIfHaMA9TO2Ul2nCaaJp3nBPO4KKXyMk+bNfhD0BfV6iJYF2c8/gD8IXlMGf64jDmrMWZfKMtzugW8BkynPC8U22ceZbQ+a+daOzxnv/Tz2Rf9MXE8Wl7ufjCd/dTyOTatbm2MhOa66LfLOK9+sSxnRa1unvOYdRjqB+un/6/Jar+D/jnLU443AXhdeY14rSjDfrA95tMF0q4ly7JP+teD5dg25e/o64jUoa8rBkEdJaivgpSXKUNk6aYhsB4tJhhyEEQ1eDMNGcnX8TAlHg+ux+FhoiBBEB+r8ECOMxOvIiMhL1xBStL17M7r33vWGibYEV4wBu0OFmcB7ZwXjRdMCyyv/cgMvBvBY4J3gnjHhIHnVCSWZ6Bysx1NCRg0WeYx8PEGBu1cK0t5tsu+aXeKOFsyaLK8I8KgnZOoDJSnEmh18VyblTRZ3l1h0M7ZbwbKMo2mnoFjorKxLm1hyjs+DFpZ7Vpp53QNGbS6qMzaOWVZJ48Zcl8P3vJlO9q11PqlnetfS15bjZwM2uKa+UzT6mZbhn5jTk6sj9dCWSTRv0R/D5mg05UuJqdJLG0kC0l154LUm0iKDMGNa6JTsrhn2o34q0/lCR4T0rfkdLE2WXk3rl4R/XtKLH2wffaHfdF+mxwESYqLRlpMBI72aIlm7aeg16QTaDPvFNquOYXW+8+h424rNF92BqvGz8LWWQuxZeaCZ7B22gKErl+E1Nu6uyW86AQb1++MxlpeHMoRmunWzinHc0Irw3TtXJPTl9VP0861WUFL05dlrN9u7li/HablLpv7PPeYtPTcx4xzl80tm1ddxIv6kfta8lg7p6x++ovKaumMc19LnhPaOfO0c0K/bsJQ3drEwUkvJSMTV07uRWKgLxL93HHtnCnibcxxzdUJ10N8cOXYLikjbp29Ka452yHe+jQSg31xzd4c14N8keAmafZWSPB0QYK3G67HRiLeykTOXQUXcM3JTkcy6Zc+OPlyXcW+cd3EdShDDoIkp6TitliPNWPG44M6fdF01XF83aYfSvQbi5o9B6PaiBlYuX4hMpJ8EX9JOm8A8Ve9cO3MXmF2php8XgQhtIv7Cv+7oI7QOjJw1ubfFxKDA5DoJQru6YREH8bukhaEaw4WouwnkZR4XYhwDgnOZ4Uw+5Hg444EFzskXHREgqsNrp61FIJ5SR2uuHbeXMqY4Xp4CK5dOItEb3exJjef0UWCJGFMi8hjhpwEkcy74jvO7jkQVRv1xhtNh+G9oStRuHNnlGraD0Ur1sbVKGckxLrhUoQL4sIuICLIMSfCXGQG2P1SBHmFV6BFobtIt46uuEoXFyr59l2lQ09dJUlT7pa4S1JGc5mUi6UdiyuW4Ho+q5zI66Vnl8+DHIbA8AxBkjNuI810PX56FAB/f2uYmh7BXuM9WLd+M4yNd+Hw4QPYe+QQ/FxNEBx0Thz1APx2xysbeOyHG2Z7cCP9FUFe4cUgQUgMWg+ujVT6rdu4dngrksRlUsqeq8xzQVIYSv8DYHiGIFTszLNbgd+CERNohUNHD8HC7BiOHDmI02eO4tSpw9i/bx9OmhzFsmXrcdz8hKzu/GSF6a3Dj/7PJQjNqtaBjAze1chQO/XpGRm4I77og9tpeHgn/SnupkvaTTlOxf3M1Ox0nZxO9sHt1CyZNN0x5ST/QeZNhYeSx/h+hqTfknpULOkKWWnpKXiYIZBY/9gQHgjupqXijuCe4EG61JGNLDm2YQhs77b0+V6mjDcDt/k34v9RpKfp7i7mIIjM9Fx/MGSY7sdVB0vdzJ+lM/+fYMiDIFvEMgTi5ww3ZF5zwINkJ8SFnhWJECEO/7PAR82DBVHAQyEH03+VtF+YF4ZUS+NnCMLB82IQJAnJYWJuCzsrK/i7u8LFxgor125G22VOGLP1AkZtcsSo9ecxaoUVJu7xwdBVYVh8Ihyj1p7DiHXnMXGnK0ZLPHKtPcZtC8Hk3b4YLueT9gZg+oEwjNjqgonGHpi63wPDd3lg4qGLWGATgcHHQ7HAKhzDDvli1HF/jDoZiBGngjHHPhLDLSIw3CoScy9EY5SltGUdiVE2UTrYSpp9DMbYyrF9FDa6h2GXVxiWOIVgol0IRluHiFyEwkgpN5qwitDhrMAiHKPNiUiMM3bDhAX7sW63OQ6ctMO+47b/c9h9xArWTt7ISE97xoLcoBUQ65EYFa5zqfSU9v8TDM8QhC5WwsmNSE/2QXzUeQR4WMDP0wKhftYI9LSEt7sZ/NzN4eFsgiGjp2HyjPkYMU4W7+vWYe2GDViydh3C9m9GauZtRRDe7uMtRt7+025R8k7Bvbt3MHvxBmm8KNauWY/d27fjvU9LwqjqGBh1PAmj9ofwWutd+HSQPYw6BKH0eC+81moXjJrvxie9jsGokxe+GGgl59vx0dBwFJoQgPe77MPHY4Pw5cwgGHU7haKzPVBocRTemWgLo7H2eHv2eZTdHQKjxaEotScYRgsvwmilD4zW+uOdLUH49EQ03jwZi88PRcBol8A4Ckb7iWgYHYiE0cEovHcoFAUOBeHDQyF4fX+oyITBaG84jPYIdsr5zhB8slvSVvvBaJUvjJZ5w2iRYJ4HjGZJe4uk/eIjYPR+F/QcuRJdhy1Hl6H/e2jXfxGWbjHBvTu3nnWxBGovhGuNrPO/AwzPECRF/L/LR9fB5cIZ+LhZwF8I4u8uxHAzh7fLGQR62+DmNW8sWr4GtX4Yiu/ajVSo32YE6rcejgqNB8Fzy1qk37mjrAUXX3xUg/sDtBzc4GN8794dLFi+CUYfVIBRoVooUrExXv+iOr6o2BxlWo3Aey1XoaCQ4o3+0UIOaxi12Y0Cg6zwWc/jeL3dbhQcFY73h0SgyERnGA0IhNHwULw7OhCvjQ7F2zND0GSLB96eE4KSm/xhNOkcSm7wQpGNorALXFHtmCjypmBUFmtitMEP/9kahNdEsYudjESpszGi9BF4Xcjw+uFo/OdYDF4/IsQ5HqvwhqS9flTSDkXhjUORePNgOP4jFuutfaF40zgY7wrxvtwXgtc2+uMtqfut1b54Z7k33lvhjXcXe+H1EWYw+rAzyjaegoET1qPX6NX/kyBJVu4wNUgQ7j1RT+iWU294/v8NTuIMBgkSsX81/AMdcdH6GGyP78J5pzOwNTsIH9vjCAh0gp+vHb6s1kPIMBAVmwzKxreCwnX7wH3jqmyCcOAEB6w97s7G796+ha1HLGH0Tin8p+C3eKdoPbxVsCJee/8bVOo+GyXqd0eBTotRYImrKL+FzL4OotzBeH1GBN5cJGmzA2A0MxSNdoei5FqxBosFKwXLRelXheCjtb54bXUQXt8SjgK7gvHalih8bCxWgCRZ543PD4uF2BuKr8RtMzIWiOIzLng6Fl+Yx+FT01h8ahaLL+0v4eOTkndUykr85lEhz4kovH00HO8dCcdbh8Pw1fEIFObxnkBUPxWJD3cFoMA2P3yxIwAFN/ji05Ve+GqjHz5Y5ouCzebj3fLDMWzaJoUhU/830X/8WmwwtpB12LMEod5wszFF3KuU23eVTjL9/xsMzxJEXKPIHavhu3Mj/PdsRsDeLQg13iSkITYifN8G+G5bBe9ta+G7XQePrevgmQW3jatx2fQwUjJuqYFy80cjCHeWuR4hQe5kZmCPqSPeL/uDEKQK3itSG28XqobXPymD4t8PRNkOk1D8u/74uk43VFl9EV/MskTZVW74YOklFFgdjc8EjY1jECt+6rjTYXh9TRTe3RiBKrtC8enuCJnRo1BgXzi+OHUFH55JxNunL6GEiSjxgSCUs4zEa/uDUcY2FgU901BlnTlKnBTX7FQYitpdQ/GLSShwIQFfOCXgI7frqHkhHl+ax6K49SV8bRGDb6ziUNI8GmVMI1FPjiuaR6GedSzqn41FS6tYNDaNQm9Jr3woGFX2BaDKbn9UNg5CS2NvWbPZ4kmqo6zp7HHpfxhxITa4Gu2LVFlv6BOEexDUlaWrViP1vCXiVk7DZeN1SL71O+9m/QlgeIYgBNcPNw0gNfOOws3bd8RC3M1GRi6QHKwnN0H0LcidW+nYfdoBZTtNxRuflMcHxb/Dh6Wa4K1CVYUstVCt/xKUaDYcxcRlqzjoDFqIHz9wuQNmbwlEkfmRKLEkAgtF8c5ZB+KUqQ9Kz/HBJ8vCUHmNzNQrQ/HxSj+UtkhCoUajULhxf3GdLsvs7o0yNmIhbK/IeSTKXLiGCrO3oEDHcXjnzbIoWLu7kNAE37rF4x2PJHzsnojq3tfR0CUOxWShXtIuClWto1BZFuxVZLFeVRbiDeyi0dLxEuqYh0n9QWhtGYHq+73Q6HgAau26iOZHA9BwjxdKrXKGnacNHl23QrCPNYK8rVX8v4ogL0tEhXk9QxBNB2+JBeHjIzfiryApLibHc1f/X2DIQRB2NF46ef1GCq4lpSHhxlNcEyTduCl5T5GYlZ5DTsol3dA1oE8Q+pIEj5lHC7LjpB1qDlmBj0o1xntf18cH3zTGu0Vr47WPSqPGgCUo1Xo8SjQfgWrDt6DKthjUWuiMfmus0Xi3H+ptDcTgbc6YdNQVIw5dQNOt1ii9xkLWHBdRdLs/Kmz1wCe1BqPod0NQtFpnvG30AYotO4witpfxwz5zfLNkFwrP3IfP+s9F45XGqLt4N4q3GoYvq7TBD2cuov6+k2h1yhVNhVRf7nJDGWNXlD7qhcY2QWhg7osmVgFoae2LjnZB6HE+DB3P+qKvfTB62gSii6kX+lj6Y4xTJEbL8XibAAww8QRunEVStBUCPA0rzf8SXkQQBdEfvhSQz1NRl/TBnW7GOeT/ZDDkIAgf2gsNC0dEkDvOn1oDJ9ONuCBg7Gi6AZcdVyLaYTViz69ScbDNWjiekXw9OJxchauXItVjKxxAnhYk8xY27DuN6oNWoEzrUXinSD0hSjMhSj1ZuJdClZ6zUarVeBRvMRb1hi3HmIPB6L3dHS3XOWPgZle0XueCLhuOoPN+J9TaegFNNp9Hw3X2qCezdqUtF1CzSx9UGDwHtcXfrSzlS7QZh0LFGqL89nNoueskSqw1Q8P97ijfqRfqduyKshNXotr4lShUoz06ODlj0KpNqD59A3puO45qC41RVNp4f5E5iq45i/KbrPDNajPU3m6LDsed0dvCHdO9ozHFxBpLnDwxw+4i1nj7YcKW3ShTsy6+qdcMtvYH8eiGLcL8XlkP4mUIwrugvPvJiZUPPfLBUMoy5vNSPP4rScKQgyC8a3A1PgEPbsUBT/yAHwMkDgR+DgZ+DZE4VCDxEzl/LOk/EiKjjye+SEvl3y11TNcnCB+J1tYgXKRvMD6NMuJiNZ6wCW9/VQcflWmB90t8h9c/LYcKsgYhQYq2GIceo6dh5bbdmCWuy7StXui/NQDzzH0w8sQF9D3mjw4nfND6kDc6mASi+0EH9HEMQ73+Y1Fj2GxUGrIAJfstQJXJ6/Fx084oZ+6JYtNW4a35ezFk6w58Wbs6KvWbgBoDx8HojQ9Ru/swDFm/BuNXrEStvqNQqHZr9Fi0Fu2mT0eDFdvx7Q5LVNp8BjW2CsH2mKPlQWv0Pm6PLhNn4/Mi3+CLui0xcc4MjB7WCyWq1cfIeYvxQ59B+CnFHilx1vB/ZT0UXsqCCPiiORJl37596sVz586dU3+Qsra2VhP6/ytBmHgjORV3bkYD9zzxy62LCPc+Ah+nffByMoav8z74OO7F5TAzJMuPnRh1FgkRlsB936c76fc8cDMl3iBB+LgzgyKIuFibDluiUMOBaD5tB76u3wvvfdMEH5ZsgjcLVEalrtNQqu1EfP3DGDQfuQaTFy/A8Nkz0W/6PIxavRztpsxEm3Wn0GKPK5psOY+W283RaMxSfP51CVRuNQA/TF2sBlez7xDUGjxfjr9B+Ybt0NncAkaFG6Js53Go0nUQanbriMrN2+CLFn1QZdRSTNi2EfU6NcHH5WujXt+JqNikn5R9DaVLVkLNmYfwyaRdeHvganScOwsl+k5BsQmb0Wr8PBT67DP80KY1GnbsC6P/FEKzLgPxeeHiqNmoLY4c2YgfU84hIsAaga+sh8LLEkRzpXhXS/tPEP+fov0vhYt6Ine5PwMMzxAkSRRbI8hvtz1xL8lJzXx3b1xAcpQlMhIckBAppHjkryOGPjmeQxDeW9b+08AZQRHkoLgszUejRt/5qN5nDt4p2gAflP4Bbxasgqq956J0x2ko0XIcvum8AOWbNUeRhl1Q8odOKNl7DL7qMhVfNumIQgNXoNT8A6g0dSve/aoGGnXphkLFy+P99z9Bp1nT8cEHH+DdT75C6UELUaOXWIk330GhpkPQffZCFP+2Jqp274XmK/eg+KrDaDJkKkpXb4wadUpixMYD+Kbad6hQpxkGr92Dt98uiKKlq6BCi14wqtIX3UYNQpUBs/B1hynoO2oyPiv2Leq06YreQ0dj5OAeaN6wDnZvmoOalb/F7XgrpF+xUdbjlXulw8sQhK4V/2DFCVV7JSldLcrz7+A8519u+bKJv4IkDM8lyK9iQYLcDsDP7SAuntuLtMv2uBFnhVsJjpLvk5MYLyAILYj2px3dGiQDW4/boFyvuSj1wwj8MGMX3v26Id4v2QxvfFoRtQYtF/drhiycx6N0h2mo1XMEyrfsi6+adED1Jafx3lRblOkzG9UGj5I1gSUqD5qBcjUboHCHkajQuBs++vgr1Ju9BHXnrUadsYvwbY8heN3ofRTpMAhffdcBRWvXxGDjnSgsLlTJeh3Qdt8edDjtinpt+6J6rQqo1aUv2s3egU5TlqHP5Pn4zzufoduY6ZiyYS0GTZiHSrUboufAwWg9aDJaduiJGiW+wqhRvVG33ncY3aYmGlYuix8GjMSoaYvwW8Z5RAe9sh76eBmCcFKlS05SHDt2TL0zwczMDLa2tsr14n/e+Q5gZ2fn7EfV/0wwPJ8gYkFuXXPA9UgLpF6xRxItx0OxHHmRg3gOQbgG4T/JNIJsOnwWZXvORdm2E1Bv+HJ8XrWjEKSJIkidEWtRuc8iWVxPEksxGr0njUWt/lNRe8R8lJ93GiVW26PKwiMo1qk3Cs+UhXibHnjng09Qp0VrfDt9Gz764gu8U7EmjMbNgFGnESg7eibe++gzfNNvND4sVw0VVm1H8Xrt8MknhaSNfqiwcA06zJqJUsXfxoefvI1uU5ejboN66NygMCauXKsuVNuCH6Be7croUbeCduHQuMUPqFW1LEa2q4GmZQvhs7feQquKX2NQz/YY0qsRUmIscCv+lfXIjZd1sagrtA78UxXdKloUxvwnoz6oaxpYTnO/ctf3e8CQ9TsbIMhdT53C3xcyPMhypXK7U4bwHBdLM5d81ISL9PX7zVC87WSU7zQFFcVlKtVihLhZDfFukVpCkDWoPngViraaiALfj8aEOUPQpl93fNu+K75aaobP1zqgiSyaa3drjwoNGqFcvSaoXq8R3vrPR/iqbE1U6yiz+ZQVqLL3NDraOKL3xq2o1Xs4PmzcCjVGThArI2uKnr3xxmuvCZk+xZdiORqMmoEBS5aoi1KsdEkMXzgP4+cNxXuffY5a39dCu6EjMWJgW7z21gcY0KsnNi/sgu/q1EWJbxuiaYtWaCjkrPFdc7hs6YjJvepi9/px+CntAuJCxHp4GVaU/1X8HheLusN/+FGGoDzzeIeL1oU6xmP9PL65nX/v/W9IwmCQIA8yYoAnQgw+xk48FqvxPGhyhJRLT+XzVs9aEP5HmW4WSXL3dgY2HrDAV81Go5wQ5KvaPRVB3v6qLj4t1wz1x21Gqd7LUKFeF3TsNgaNhw/H0AHfo06XTqgxeRMKd1mAT4pXRfHSFVGubgtUadEZleo3RemVR9FiwXKUH7MITVYeQ/Mjtmi/aDsKTxIC1muFMqOm4MtazVGySV0Uq14ahSrVQEvJrzfvhBBqE5r0HIgipSqiXou2eP/DYvisRD380KU3SpX7Ft2HDcanBb9A47Z9UPLbahg6bgxaD+cNgLfRaPxevNt/F97qsA5GLcXi1F2LyAg73E2wVvser6xHTrysi8WXSzDPxMRErTcsLCyUq8X/3POYBDE3N1d3uKysrNTdLb5+iK8EIqn+G9eL4RmCpKbehJ+vO06f2g2z0/tgKrA/uxcXrPfA1XaPip1tdLGTwEWOKWN2hrLGMDmxE3Gx0dnmTp8gfNREc7HUbV5ZpBdoOAiFG/TDJxXa4rOKrWD0fkkUrNEVZXsvRq++Y7Bj+jSEWZrAavt2bF21BuV7j8KXtXvhsxXn8PFyB5QdvAxlGg5G1XaTUKL1OBRYYI33Rx5AiT7LUXnqWlTcYY3uu0zwxnwrFBy1Cp9s9UD9Ef0xdstudBjTE90mtkWPuYPwxvej0HbuarQcPwvVug7Ad937oWGn/qjTdgCqtR6F7wYuRccBQ/HGG++iTrPWKFe5KurVr4HRM+fibbl+RUo3hFG5MTD6oDOM3u2EKkJ83HPElbBX1sMQfq+LxbtYdKU0F4uKzzTtlT36MeUZ/7frEoZnCEKQJGnpfOWoDjfTdEjVg36avmwaHzDL8gNzEyTHw4p3MrFqx3G8W749Pq/eRZS+J4p9PxBGH5ZB7WY9sXzyJGydMwfGS5bC+eQJOJ46iR4tesBy/Xrs23cKRsduwcg4Hm9uDEbxobtRvM8mvDPNBkaTbGE0ygKf996IkgPm4+sdpig3dgHebjYEn3UbgQKDV4j8HHRYtBK1xi1C1UGD8W3fOfi640xU7zsRb1VqjI8b9kHjQb1QsMFwFG89C2W67UCVvmvRvN8IdB0xVV20UpVroVvnNuq4b49WOLBjPOYv6oNZUztj+5qpuBFhgruJtoocr6zHs3hZF4skoO5w74OWgZZDk9VeXPffrjXyAsMzBGFjZF4GmZoLN9MzcyAt41kZwhBBOFim6a9B1u45iU9rdEedIYtRpesU1Og7F19UbokTa5Zj7+Il2DBNCDJvIbxNTsHt1Cm0/KErjD6vitZtBuCTkdvx2eD1+GTQBrw/cCPe6bMG73VfgQ/azkOBtnNRqNl41OgxEW2OOqHUXGOUnLEHJRYfRjGxKh8NWo6CveegwaR1KNBmPCoMmIoKw7bg3Xod8XmjTvisQR2U7TkPfVYeECKdRKcVFqg13xLVBi9G36lLscjED++99xHKlK+G+RuWo3f/Dujesz66DPwe7btWhq+9MR4kn0N8hLhXr6yHQbwsQfh+Labb29vjzJkzaqOQbx+h+8S3H/L4v7UUeYEhB0HYETLUy9sf+/YcUF8UOqxwFIcOHIa35R64mRnjorm4Vmf2wubEfuw3PoKD+55i7659iImOUeR4rgURgqwTgpTpMQfl2o1D9T6zUGf4MnxUpSN2z12AtdPnYPPcxfi++veY3m8YNi1YJh39EAW/rICyZWqi0EdFsGbIUFT8uhwalqmGg2MmYMB3LdB7/mIYdZ+JSoMWoFhPUfw+vVFLXKPCgyahSMd+KDRC2pkpC/bpG1BnymqU7jEMdcfOQ/+F0/BFhx4o3nMiKnXvhRHbbHHceBG2rByFZu1b4aNK9dG+SzsUrNgAPft3wZCluzBozjbU7bcIXzYdg0KVG6PQJ5+iRq3aSA43VdYjWCzHK+thGC/rYnHPjHpE90m7e6W5TwSPc5f5s8CQgyB8xiUgMBg/3okD7nsiI9EdD1I9cOeGO+6lXBTIoueaHKd5yWI8a3H+xDcnfvJC+k3Di3T9x91JkFU7T+Dz+oNQqctUlGw5Vj3i/mmltihVpg6+q90Cn1cVF+azSviwIG+rfobX3ykCo3cK443XP8N/moo7NmoaSi9ejcIrN6CSEOizQcNRbckyfD16Gj7r3BdGtZuizMipKLxgID4bshxfT9mNr8esQ7Gm5WFU8i28W9UIFbpUwweN30C5NsXx/lev492vC6Bwi4ko28ca3cbORKP2XVGtaRdUqt8e1Sp+hbq1K6J9q3ro3r0rCjeeCaMfNuKN+gtRsPkSVOg8H0Xq9AfuXEBilG5xbkg5XuHlLQgJQd2hDAlB74OLd5KFIIG4LqEcod310tIYU4aeEc/1638RGHIQhAqdnJKWdZvXQ8jhibQEdzxK88TjDC88vOmp0jKTLgKPhBwPhRAaeCv4Obd5OUj9jUISZPMRS3z5/TBZpA9GgcodUfS7wfi4ZEO8V/oHvFeqBV5rNhalpu3CG31W4osuE/FF/Y749PM6eLdUI7yz+Dhe77dcrMVCwQIY9VqkO247A6+1mgajJhNh1GIqvhk8F2UXT8bnfTeg6qx9+HbSfpQavRqV+xVFgYYFUOj7yqjbu664du+jYrP6+KzsJ6j0fTm8VbYL3m12HN0XmuOH4UtQusscNOk+CmW+m41yDdqiZsNyWD2jJhbM6YOBY6ag0uBlKNh2NI6b7cWPyXYI8X1lPZ6HFxGERCAYmHfy5El1t2r79u3qQUWenz59Gvv3ixcj4B2ts2fP4sCBA2oTkRuLlpaW6hmuI0eOqLLcZPw9JGHIQRAmZu+DiAXxczsFf4/TiA2yQrCnKcJ8zMRtMENMgDlCvC3g42KCcD8LeEscHXRWt4H4nH0QMp73q9nOPVmkL9mwH0bFmuPTKl3xbvFGYj264r2idfBhhQ7i0nRFkT7zYdRqCsrP3oW3ei9CsWnbYLTwEIzm7IHRAim70BhGE9fDqK+Qo8MMGLWekgVZSDNuNBZGdQej7uZ9eLvTIFQbswrlZeHecPI+vPttSXzbqTE+adAJlTo0xVfV34TRl0b4osJ7KFW/Coze+gjvFysIo6+3okafY/i46gB8VHcc3i/REkUr1sfY3k3RqXV51GpXDb17iBWq1R9vfF5BWY8bsbqHEkmQVzCMQCFIZOjzLQgnUqaRKIxpDQi1Rs6yIFR4Tbd4rMWsk7LUQc2a/B5yEAx5E+SBF1LiHHDzqiPS4x2Red0ZNy+fx+0kl2etxx+wIHduZ2L9VmN8/k0NFCtbC6WqNEL5Bl1Rs8No1Ow4BlVaDUelMUtRZcIKfN5rJr7gGmXeJny+aBsabD6AQgs3o8jCrSgyfysKz9yIIuNWoMjg+SjcazoKd5qMwu0monCbifi88Tj022eJCkM7o+2CQ6jQfZK4VRPRdZ4xirUohhZDv0eJeqLobVqj/Pft0XbgAnQcMAjtejVBtToNUaFSVbRp9x2KlG+BopV7oV6rYeg1cRVK16qKenUbYPzQ9ujVrT0+KlYFa5cOB247q8dKQsWC8NH2vwLh/taIDbFVDz8ays8PCPW1RHT48wmiWREi97k+DOU9T14D9ZByjAm6YjzXwJA3QbiTzl10DbQOKtbbNTeEl3zUJDn5JjJTQmXGdZJyrhIL8W5fAG7J+S1HHdLO6ZDuoEOqvfiBdtJRW11MpEnaIyn3s5S/L/EjZ1kHSX23zmfjlxsin+aEX1NFPl3SMs7j15tS7y13/JYuspluAikv+JV56RcklvR7brgWZSM/qCUy4qWd+1J3phN+SZO+3HbFb4JfM0XugbtuDLdd4HzuKB6Li3Ur3vovwd0EG+nfObXvlBpniTsJhuX+6ciMt8SNqzIJpz5/ka7dVeXszwU5dSq3zB8B26Iu8q2OPz/RvZqKD9JSTzUZhucTxBABXoTnEISLdO6M6ph6E0lX/ZF+2QLpV6z/EG5dtUZ8uDma95yFEg3GYf3mLZg0ZxVqiotFJWb+nQRbZEhM+cxrNnJugww5vi3HmfFyLHk8Vj+aim2y6+edqKth5jD6T3dMnLMST1LPKXnWybpZPibIFLv37hSldYCj/RG5mE3g5XJC106u9ln303RdP7S2eK76o5dGMI15PGb5hzfsYFRkADoMnIeKTSfiF2lXXz7f4LIlkq48nyAkB/c6CK4vuEtOF/3PIAn/+8Rw5VIc7H0v4XriNUVCumuaDMP/G0HYMF+dz4fO/iyCEFTazdu2yiC6AL+5K4VZvnajzObnldKbm+7Hjyn2MqvbI9TnNIK9TJB22UodRwea4nq0JcJ8TyMl9qxKS407q5T6sZRJljTKFKgyEjMXrRHrcR6PpJ6z5gdw77otfhYrtHGbrIuMOipFToyyhJvjMUW4R6LIVGa2T6L9KNaPdbH9B0l2uHjhuOoXiUYrZ3P2IGIkPyXOKpskJN2VUHOVh9uOqs7FqzbAqFA/lcdyua9HvsFLEIT6w8faSRDqDx8r0c//b6ARRD/wvW3aG0AJBoMEeXiLz2KJsv8o6woNj58DfbknXnk+i6W/BvmzCEJFXrdpiyyqu6vZvGrLyeJuueLAwd0w+qq/kjF6oxsi/c9gwFj+iaqDuEQX8EGF4ajaYjLuX5cZ+e0esgaZir6jZbEv+VTskyf2wuidHkIaExh92geLVq5HoKccG7VGfISFxG0VEXqOWAijD3ph776dOGtxQNLbwMP5OJwdjsLovZ5q1jf6uDfsrQ/hyJE9kt8Ok+euQuHaY/BVrdHyq7jB6N2eCPE2wbBJy2BteVDcKFv8JOQbMWUZKoiV8HU7qfp4XQjYrv9cNa6du3coouW+HvkGL0EQglZEc614nDv/RaB7xpg6R+WnHjIm8bgzz62NKInpavFYvyzDMwRhhZ7evth/+AQOHzfBoWOncebMKZw1OwlrixMye57MhiXTJD4oMjpZE+w7dBwxsXFqQLkJknsN8mcTJCrAFNVIECpdsYHoP2axjModZRpNQINO02FndUjI0lXSPJRbVq/DNDm+iI++HYGFK9arNQytwZVQM7xXfpgiDGU/rDgcsxevlXwnLF29AWs3bha5LvB2PYHTJvukzu5CSjdZtzio8tGBZ1Dqu/Fo2HmGar9l79n4vNoo5fYxnwTYvns7jD7po9o3+qi3IuFIIYTmav0m1sHIqD32GO/UyQjZ5i9fj/0HdimC4ImLweuRb/CSFkR7SldT9NxE4WKb51q6PnhHi/8ZYdkkkXtw765yo+7c0/2zVT9w/cElwAvXIAQr1G6j6W6b6cDnrPShpenLEuws69EnCE0kn6vR/lH4l7hYv7ohSVwm3HFEgaoj1WwLeKrjHsMXqocqjYw6S5qvIoyOIB54t9wwzFu6TrlnVMokmamL1x+Hhp2o4D54q8wQrFi3Uc3atCosQ7lLIWY4cEgsFdsWIvymCNIecZLO+jn7s/1abaeiilgr9pX56ZetsXGrkLpAX0WIILFMSvHf7q6ISneQLpXRa13VukrXXmfs3LNDCCN9+KKfWG5ng9cj3+AlCcJZno+ZcH+D+xoHDx5U+xl8upfgh1b5JC8tAvdHtDULwad/WZa6R53j5Bx/9QpCQnRfudIP/Lcr/xL+XIKQdSRHqiA9I/MZpKbfzoGbAkNyKSk6husThA1zgc5na/7sRXqLXrNFiYdi+67tskawU64PlbeEKDmVqmzjCXggbtPNS1Yy+w5A8x6z0EJmdbpjHrIWKCize4cB8+DERXaxQVi5bhOuSr1Ghfqj06D5qnzbfnNx6qSxmu25HnlHSDVy6nJdnQX74vsuM2B2Zj+MSgzGLLE2dNNIMlqAkg3Hqz7t2ivKLfWznqGTluJ9cfPoUhWpMwbmUpYkSoyyUBbkvqxxztkcVmnzl61TVgg/Okt/5inrxnUQ1zaGrku+wEu6WNQhuli6iVr3wU/9yZg6SxlC33po0Nwz7sqzLOvQJnF9MI+xzrvJgyD8aLyzswsC/DxhcmAjLI5th+Xx7So2O7YNEXZrEWS9HqE26+BvuQ6upzfC5NA2nDn8FCf2rUdsTKQ09uxrf/4KF4sk+Zm3gmXG1ffJqZCc0amojLW7TrQutBRc5DKdSsbFN+vgwpv5XIhzoc5jVbfk0z1iXbjrpBbcbI8x28FdqVPyuZ5hGbp9yk3KOJ/dPs/ZP+Yz5hqDdZAIzGeaJqeNgf1hP2lRWD/TtHL5mhzESxLkz0TufRBD0JdnyEEQzuyxcZfx+HacOGVeiA13QVSYM67FuuH6FXckxLojKtQFl2LcxZ0JlhmNr/nxz4mffJB+0/Brf/6KRTpvmdKn1weV1pDsvwV0yzRS6aeTUPnmtu/fQJDfC4YcBGHiDVFcdZv3nidSL51DxrULuH39AjKvOeJW4gXcu+GMzAQnXI+2x693ct3ifcFtXpo3+nl/lotFcsRHmOO87WH4XTyp3BUi2NskT5LQOnBWNpSXH0ByONodQcVmk7BDXEqNJCTH8WN7UfmHScrq5S73j0N+JUj2PogQJO2qIzLiBQkXFJLjziHl0nlcjz2HBylu+C03OZ5DkL/KgtwTV6PbsAUyiI6IDTZTZFG3T8WVIRFICM6qdIe4SOYeSW1ZNPNWryKLzMRKJsuF4TH3GyhLd4fKRreG4DFJ+aJylNHKcK+D/dBcJ7pclGMe0xizDAnNflLhNddKtZNVlvUwj7J4eAFvlByMGQvXqGPWQVfN2uIgmnSfqfrGPRqtD1q/tWv2j0B+JsjdNG4UeiDM0xThAZYI9THD5TCZqYQsTzI8Rbme88jJC3bStcfd/yyCUHE28S7Wm91kBB7YJYtyrh9srQ6phfOWHdvQoON0tbDmxiEXzEbFB2HNxs1YIYvxxl1nqrtgjSTmYyok0LI1GzF62nK1s847YWNnrFA7112HzlfE4y1flmO7TbpJucfOWLl+kyo3fMoypdRdhy5Q+xpT561G3fbTcC3CQq0dtkp/KDdg3BKl1F2GzFeLfe6DsL9Hj+2Byal9aCz1rt+yBXXaTVPjJBl4p0vdmfvRBR9UHK762KrPHAwav0QRhf1s22+OIlL7AfMwSvJZf0dZ2JOY/yiS5H8L4qGsBa1I+jUn3LxyHqlXHHUPJhoihobnEET/D1N/FkHUPsjmLer2K+9YGX3RX1kHKq3R+70wbcFqtUPODTzOqhPnrEKhGmJhfnVDkOcpSe+g2x/5oh92G++E0Ye9FAm4IUhl5ubil7RIcFf7FlR67nhnlyvUHwcO7lJt6cq1wdpNm9V+idrn+M1NZvshSlkdbPkoSqcsuU5C2rXqEZaPK42Q+j3VHa7JQii1jyMW8ejRPTD6sr/qB9ujG2klVoL7Ndyb4SYlycBNS25oOtgcVsfcN+k3ejE+rsx6pd8yNlrZf5Trle8tyJ2LCPMxR1ywFYI8zuCarDl0T/c65W09iDwIwttsXHs83cr/8wjCvQKdBbmoNu4SIi10exoF+sF4/06o56myNuhGT1+hI4jMwoEeJEhHVQcVqaNYide/GazkL4eaKevE/ZNqrSarfM7m3H2/HKqrjwoHuMksLS5e8cHqljPLUWnnLl2rbsfSqhWtMxaThAgkKzcEaU24V8JZfdjkpWpXHfDC22WGYtaSterBS+6tcD3FftJl4q1stqn2QIRgtCALVqxTj5swneRxsBHCyjGvQ/8xS1CuyQTVb1oj3vL+Rz2akp8Jcp+v/XksbtRPAVnQe0k1X/PDD3cS6rH3rFjDY2+k5fGoyV9hQehjz126TgbRXncb9vZ5tSfCJ3yNXu+GDeKmxAZxxm+t9iz4MKPRJ72VS+PvflKXftlK+ftUSM7Ahw7tVnsVFqb70V8syOfVR0mvPdTjHrRS/hdJrNZqbcB9F7pzLEcXyOSUsdqQnDpf2qEyS7n3yg9HL5nt+SgMHzWh68T1wkFphxuUtDRBXibKevXh7v0TEqQtjh/fq5SaRFCWgzvqYqH4RK9R0YEYN3MFfuNEIH3hs13cG+ExH7UZPH6pIpHqt9RLF5C3iw1dw78F+ZUgKSk3ER3uCc8L++Htchhezofh73ZIIcBdwDjrXKUJKENZzwuH4OlkjPirsVLXX78G4d5GbLCpsiBUaro2XFtww5BP1HJjjs9k2Z49iL3iPp0R68LZfY7M0kw/KSTYt38Xdosc1wNcAPsJacaIlTGWdLppfUYtUo+NrBIFY3ncc1IuFcvx+SsuqFmOpBkjawCm0Xpt2LpVrYfcnY4pUm2Uc7bNZ8LGz1yp3CaSm2kkiYn0hS4bSUFFZ/0cz33JZ90btmxVrqSP2wlEBZzBjt3bFfjMF9vks2Mck7Eckyyjp67A13XHqutx8oTxP+/BxvxKEIKfQIiOvYqYuHiJ42UAV5EYfwXXr11BgsQ8JnjMNMpQloiSconXeRv32Z30v+IuFklCy0FQ2Qge864QYyoYN9V4zJgLVbpU3NSjcisZibX66IYxn/XQQhSvP1bN1gniFmkzsFaOce5yWl1aP3hbljHBp3R5rtVPOdUfqZd1ESyv9VeT4Vh4TDCP/dLytfp1Ze2UJeR52UYT1FO/fCKA7Wn9/McgPxKECs2M1FRu7/ONEVm4qXuDBAejDz6SwvQcsoKUFF0D+gT5K/ZB/mrwcXeuF/h81xVZl/zjbpXmAT66z/XQjRhLtSb6R/Y7PxKEz9tzdo++dA0eQbHwCo7LwiV4hsQhPi4CcTGRuBQTIYhEWEQ0PCXvqVwcLgbGIj6BFuL/x4LcTeRMao8nN8+r27sE0xjfFlA5HibzMRLd4yMEj29f08kRlGH5x6kOOWQYP7xBN4gzfM5d6386+Jg98Y8ldX4kCL9p7u3jh8QYH8S67sAVz7245m2Myx57EeO2B6kBe5DkuwfJfnuQ6L0bCV57EOu+F3F6iHXdjuvx/GPLs2uQP/tZLCq32aktOGC8Br0GDoOPyyF4OB6A+amtcD+/H3aWO2XddARLls7BqaOb4O18EC72xji0fx0CLh7BubO7lCyJ1G/oSEyaNlnV4XLOGEcOrkeE7wlMnDpJpW3YsBjJcWef+cffK/xB5EeC8OlHdvh+RixwxwvRYa4IC3bG1Vh39TzWpShBpBtuJXtDfZqNn2BjrI4DoD6q89jH4F0sulj8N+Gf+bg7CWJjugPTZk7F/j2rsXDRbIwcOw7Gu1dj08alWLZ8Htwc9mPL5mXYsW0Feg4YhqMH1sNEyLJAZLv3G4KjQoQHYiUmTpmE2XNnYNuWZYLl2L93NYaPGYt1axdh3oKZGDp6rMzGz/4l9hX+IPLrIl3/UZPEKFtcj7XHzcsOuB6ji2/EnUNClB0So+0lthff3AZXIkQuUha7qReB+3lvFPJRd97J+jPXICTJ4xQHpeSPkvlIyXnlEjEtzOeELK7NJF3cJMmnG3VfuUv2SpbnPKbSU16r58ENWWyLHOti2UeSzuNX5PgTke8J8tAbMQEWuB59DlfCbWWxaovoYCs8yfDA/WRXPEm/iMeC+8kueJTqjkc33aFe/fOcnfS/5HF38bNJEh6rGV7P5+bdnjtZeRooyzJcX1CWj5Po5xN0uSijjmWtop+nL08ZrQ1NXsnoHeeGvhyhX/aPrhe0PuYey50E3RqLY2WfMkUu93j+NuR7gtz3RLCXKcL8LBDlb4GIAEvEBp2VWdlCvSSOL5KLDrCCv+sp9VqcQI8zuHHZUUji+f/2qAkVK8r/lFpfINMZ18LNkBxjmT3j/5TmKC7WPvx0k//dEMsi1sHCZCuSoi3gaLNHvbwhyOOoUiLNUnBRft56Ny4Fn1ZWxNf1sLI0mgUKlLVLiqxFeHw1zFTGfRQ25jsQJ/JMY5uhXseVPOviOa0VbxRQYSP9T6q+/JiqS7My3Y7YQBP8LHKJkeaqD7RkLMObBqyDaZp1ZBmC/WUe27wo665fMpzgJ339Od1JkYGbok4yRtbPtVa4WFOuu7ydD0kZR13dUodqKwusnzGtKvMMXfM/DfmeII+8ESxK7+8hRAg8K9bEEkFe5rgkLlVmohNSrjhKfEE9Ds/H4GlZdO/NMmxBuAbhLWG6V7o/pvw5a5AzJ7dgwvQpmDV/JtZvXIKZ82dgo6w5ho0bj0XL5mLpyvlYtWYRBo0ag6vibk2QtcasOTMwf+EsLF4yBwsXz8bseTOwds1CzJg9Dc52e3HmxBa1fiGJuvQejHXrFsmaZglWr16AgcNHKeLMlfb6DB6BuCATqWcuTI5tkjXMdMwSzJH6KE906DkQS6Ufa2Uts379YrXWWSF9mjB5EvzdD2Pp0rnqRsP0WdOkX9OxQWQmy3hWigxvGnANxLUR6xgm6yCmL5e+LV02D2vWLlR9mjl7Olatmq/WXkNGjhZrbyYktkS/ISNgJ+QN9jqG3TtXYuf2FWqM7Mt4aX/VKl1Z1r1M6pss7U2XfLOTW0Vu+l9LknxPEL72J/fbEwn1OTbtJXJ68QuexTJ4mzfeH7euWijX4o/gdqK4fRcOIEQUzPPgOlhuWAxX4zUIPLEZwZLGY6fdq3BVFP20KFCy51GE+52Al5S5eH6fEGA3HMVaBHkcEUt0Epant8psfgoOVrtkpj2gYl+Xg3C13wvXc8Yq310sEjcfTx3dAB/J48adrSihk9QVE3BSlHI4jh/mHbDjCPM+htPHN4kVOqTaZN12FjtwOeQ0uvUdjAAhCNu4YLtHWSY3B2NESv/YN5bbvnWZKsOyvCvnI7M/+8q0E4c3KHKG+xxXfYoPP6PqW7FiHs6e2YZf0sV6Sp+vR5qJQlply8aL1WM7DmJVEiXPRca2Yf0ibNm0BAtk0rgUbKIsKPv4k1gnZVn/AjxOtkVaom/+JMgD9dofUXrts2qPXwBNTr3t3TvP1/7keNQk5SauxPrjUogFLoVa/2FcjbRFfLQdEmLskcgbCLH2uCbHBI+Jq5LPPN5MiI+wwTUpkxBFSDkBz5meKHJXJWaeTkbylJwOzGd8OcxaHVOGx/r1pF05jyRpO55tyTlvbjBda4NyTE+7ej67jaftaTK6cjdi+Y0RG+mTrbJa3PhbvXYlNm9Zg+3b16t4y5a12Lp1LTZvXqPi3bs2YNu2ddiwcZU63yTpGzetVvmU1+Qow2PGu6QMsWf3Rl1923T1rd+w6i/DqtVLYW1jqd6bm68Iwq9L+fh44MTxfTA5dRCnTh2Ctfl+mXH2w9Fqn4o1nLNk2n6cPHlIyRLHju0VUhj+Poi+BUmRdqLC/RHgaaG+wvQKhsFPKET48yVy5zF7wUJUbNgXNZoNzPeoUL8nVmwwxr27t/MXQQiSJD2db8TWIftTbHrH+tCXJUgM1qNPEK5B+DYJ7e3uJEh0hL8ogYXB1+O/gjWCBHxL/M3LvFNni/L1++C7tkPxfbth+R41m/XD2i378xdB1EahKDUX0898Wi3jFlKf+QRb5rNyAkMEMWRBXhHk+eBnAvgm95/THLB23Uo18xpStvyIfEkQfigxVjrq7e2Do/v24sShAwrHBccO7UeA1XZ4mO+Ej+UOeFnshKPJHhw7qJMhju7fjwO7dyEmOu+v3GprkFcEeTFoPfitkZ9uOqBKo/5o2ObfYT2IfEkQvsUuJDQCP927hORLF5B02Q03r7rj1vWL6nNsSVfckXnDE8nxF5F67SJuJ3kgWWTSEy+qL1EBgcDPfO3Pi/8w9YogzwetB79S9STVHvv2bkS1JgMMKlp+Rb4kCN9jGh4RhQe34vAkzRmJUfbqjkxS3DkkxzjgWqQdrsecU4+b8LU/SZLG/6rHR/CthY6ICjyLn28JqVKeJUjur9y+Isjzwa/j8juH/B5JnRaD0aDNEIOKll+RLwkSFhYmLtYVPBSCJEVZKYVPi3dC6mVHpFw+rzYFb8Q5IO2qk+72ZTRfA+QoP6QdroTbQf399iVf2vCKIHlD+0wZ/0hlZrITlRv1M6hk+Rn5kiBUaL447sGtWFyPPIvTx4xhZXoQRw7thoPlYViYHURMkJUotSki/Czhd9EUkRK7nD+JhFgH4JHvcwnCNYj2LJYhgsSEX0BUqCOCxbVQaRKH+tkizN8uW4aIDDmvoJ8WFmCPED8bdRwRdE7cExtEBjtIHTYID7SX/Jx1GALbZh+y0/gZNak3OsxJ6nTI7gflQnP1SUvXP2c/9M9fFrQe/MY67l5As04jUL/1v8t6EPmSIEzkRuG9tBj8nOGGoIun4S8kiPC1QKCnKQI8zeB9wQS+ziaIDbFR3yxMjjuv3KzsN54851ksLtC1p3lzE4SKObFDCywb3R9RopA8p3JedDiBc2f2KAUP9DqrlHD9tFFYOX4w4qJcERXiqBTY6sgWXDx/QhFn+4LJSpm3zZ+EmAhnmO5fD9sTO1Ue6wwXxaXyxkW5IEJIRGVnveumjMD07u1wOcZdpVPWQdqe278rjm9bDvvTu1WZxcP6wMXmsCqjK2+LS9GuWD5mIK5e8hBCnlN5+1bNRqy0HyIkZ9vsZ24y5IbuA5e6v+w6nzug9j0MKVh+R74mCN9qknrFFr4uZ+DjchJXIu3Vxzsz+X4scbnSBXzT4q0EZ6ReouvlhARxt/hqoLwIov0fhG/bNrQGoaLtXz0Pm2aOxeROrTC2VROMa9MUE9v/gBFNG2DFmEE4Y7wWV2Ld5bwh7t6PxcD6NZVCdyhVQskf3bwYl2Lc4G5/DKNbNML4ts0wrVtbVd+Q72pjx8IpmNq1LfpUr4R+tapiVu9OqCZjJ/FYjnVM6tgSE6TNWb06Ykrn1hjepAGWjeyPERIvHdkPCdd80KdGZSwc0guDpP3JIsN+kkRsb0K75qrtKV3aqD43eO9dRbSV4wZjRo8OOquWixT6IDkuh4r1uOOErv3Ho17LwQYVLL8j3xMk7ZItHG2Ow9PJBO4yi7vbHYer4yl4OZ6Ei8QXbI/BU6xJ4MUzcLI9AfXi6vt8LuvlnsXKTZAwcYNO71kDs/0bRInbYNfS6RhQtzqObFqMnYunKYU8vnUZ4mSmXjV+CDbOGINlo/pjz/KZWDy8Dw6um48N00dh99IZuHbVG0O/rwMP6SsV/vDGRTiwdp5S3l1S18kdK3By+wqRnY4VYwdh+egB2ZYp+UYgti2YBEfzfaL8rZTsmb1rVR0bpo+Go8U+HN6wCOumjsQBaZP1zunXFXuWzVBWpkPJYnCzO6qsyf418zC9R3t4yPWLDnd6oQWh9eCtXW4KhnidQLl/0cZgbuRrgqhPsP0iyo4A4Dc9/KoH7fyXrGPtE2w/5f0JNv5h6nlrEJKE7klspAv83MzgK6Diau4J8yinn6ZiUT66ZEFeVmq2pkxspLNyy2IiZF0jcixDd4tlmEeLxbJM83Y+rdYvPGdZulFsS5UVF47plGcddMe0Y1oDgm1r/XAw3auOo8J05ZhHF0sb4/NA6xEbzDtXjhg6drq6e2VIuf4NyLcEuXkzFRe9/LHn0BnsP2qOfUfMccrEFGamZ2BpdkbF5gLGpmfOyML9jJKhLLH7gAliYi4pcuR2sbhTr73VxBBB9MFFNmEoLzeogB6y/jDZvTqHsnKdQbJxvRDgYaEI4+N6RlmbyGBZ6FPRNUUWMlDx2eahDQvVopzW6qLDcbUOImko/6KFt6HF+8tAsx78L8e1CHOUrdf7X2s9iHxLEIKPmtzKyMgGn6FKJ7I+u6agpQn0ZQkSg/XktiA///yzaufPvs3L2Xzt5BFoVeRLcYlWYsucCVgyoq9y1xYN7Y3Ns8dhdt/OylrsWz1X1hX1FUnoNq2dPByndq1SNwjownmJ28j1Cdc+c6TMEZHZPGscZsqaZE6/LsrNIqEM9eO/QaAQJCrQWn10Z/qc+aj1wyCDivVvQb4kCDtKRVZvJEnle6/SFVKy4hspGbienJ6NpJR0JItcbty4oWsgN0H+qkdNSJBV44diZPPvFBxM96DOW/9R6wAukmfIOqBTmW9wQtYIS2XdQrIskjUN1zDff/QBVk8cimUj+mNqt3bKwoxo1gDHtixVC3yuW3hTgOsSLvB3LpqqrI+hfvxRaNYj7TL/Fmvzr7ceRL4kCJ+0DQ0NQ3CAJ84cXA/To1thcnALLI5tw6lDmxF8djWiz29ArON6xJzfiACbzbAx2QG70ztgL7A6uQ0WR9bjclyUkOPZT7D9VxuF2t5IXhDXiMpNN0lzczjT84nYIMkLkzVFiKRzjeJqe0TJaHssjIN8rERRrZSLxXOuVXxcTivysY5gWaOEi9vlK66aWlPQ/WPMvRce60Pr00uCBOEj7Xxl6YpVy0V5/j0PJeaFfEkQdpCW4+GtWOCRD5ztTeDubA4/j7OiONawtzXF9bjzuBblgPAAK3Vr90asg9pJvxRmJwt2vgLI8Gt/+KgJwWM2/rsIIm0HuZsjmK6NKG6wkEBBlFeBx5JPxQ2RNQjPQ2XtESxkCBGlD3Y5g2Cvs7o6RIFJAK3u7HUOCZhLuVUeCeBmpsoHC5kCz+xR9QbJwj5Q1jZBTqcQJPUHuZlKvhBN0n8vSWg9kmOt8WPqOVT6rh8a/sutB5Fv1yC8i6X9J/3mJXsEeJ4B/x2n9jsSLiD1su6bIdwk5PdCbgqSYs/hargtdB/W+QseNRGXxmfmWPgunwnvkf3g1a8r/DYsgo+4UD7jBsN/m6wd+nRWed5jB8F7WB94dmyJgJM74CnrjUBZaPvOGqvqUCQz1EZeEHmfScNV3b5LpsF/71p4yvrEZ9wg+K2dD29Z4/hMGQEfWQN51K0O39njf1cbtB6hQk6+yHrXzvX/iocSX4bg+gSh58K3euYbgvD7IL/duYjrYhmuxzgg+bIDEoQk1+ScRODDi+rvoPy7aKQt7qe645fbngKvFz5qknMNEoAgL0uDipMDMmMHHNqEgH3rESBuX+DRLQg4sAH+sk4ItNiHIHGZgoQElPHfsgSBZsbw370aQY4nlfUI2LcuOy0kUHcb+GUREnQO/psWI/D0bvgtmCyWygwBxmsRsGeN6ov/hoUIOLgR/jtXIvDULgQe3y79ffk7Wby1mxRjox5KrNV8UL5/pJ1rpzY9xrxwDaUR5O6dTNGFVPXX23xnQfzdTiHQwwwhPuaIDRBF9jZHslgSPtXL3d6EaDvEBlshXkgT7muBuzfc8LwXx+lbEP5rMTYqEGF+VogIsH0xQhwQEXo+J8IcJf2crDuykJ2WJRtkrwPPtbRc9YZnIXd6DoRJOZZXt46lPq19IlzaY8x2Q3Xt5K4vr3PGMdJ/kuP0iR2o3nQAGncYnq/RqP0wdOg9TsWG8jXU/qE/1m89gDu3b6mJkyThVkBuJf07wZA3Qe57IlTcKx938amFGCFepoj0t5TYDIliPe5ed1ZP99Ldui3H6fzgp7hgLGeIIFx/8BETEoUxbx2fNrPC4NEzMHrS/L8FowRjJs/D2CnzMGz8AoXhE3QYMfHpce5zyo2cOB/D5Hj0pHk50hkzT0vTP9fq0M5HT1mK79sORIkqTWFUsBneLNIK/ykqYJzr+C399Fx52rkmo2LB21+3fHquL0uo/L8GbxVtaTBdH0affo+Jczfjwf07asLkl8eoG7mV9O8EQ94EuSeKfuW8eu7qVoKTesSdn4O+neiCW4n8DPQ5/JSpfdBTcJ/x81/789tvv6l2eEFIkLNWdpg0YyFmzl/+t2Da3JU4uHM6Vq9aCJN9U2B2cBJ2bp6Nw7umY/umOTgkeTu3zMaRXdOwfs18SZ+GE3un4sCOGVJuhiozZ+EymB+egL3bJU3K7dgyC/ul3OaNc3Bk9zScNJ4i8XQYb5uJ9bJmObZnmiq/Z+ssyZuKPj3qYdTA6vikVDMU/bYxilZsolBMjguVa4ZilRrjq/JN8aWgiKQXrtAExbPSvlbyjVU680tUaqTSPi7ZQtVVoExzkW2EEpUboYiUo1wxOS8sMcu/9XVrvFPs74HRZ40VQR7ev6t04/jx488o6N8NBoMEecCXV//og8wEZzxIccW9ZFfcTXITF0riZImTXCR2FyvigttJrsCTAKhPsxFSLq+XV3MnnZuQtCCZ4nPuOXAcNRt3wvete/1tqN+yDxq27I16Lfoo1Bc0bdtDxUQDydOPNRntuGnbnujRpj96d+grcT90b6tD73b9UDeXPNvRjhtIu9Ubd0PZWm0FrVG8aht8U601StdopY5LENXaqOOytVrqzrNQqkbrHOcKWbKlqrdW0NIYZ9cnqFC7he5c8kqK3N+FQuWaYNHKbbIGua30hC81zxcuFtcGQQFuOGu6HXaWe2BjsQeudrvg6bALPud3wsvhKTzO7YK3xFZmu2FtTuxSL1e7fOnZ/6Rr/ygkObQOkCQ/Pn74j8PjR4bTDYGyD/OAIXl9PHn8CD89eYyfBb/8pMPPWbE+DKX9UfyZdf23IDmoB7QgxsbGSl803fgngOEZguiQkr2LrnbSUzOQbABa+lNZ3bGhnXSNIK/wCrlBPeHXx/7xFkSb9fkJtvT0tJxIe/roiQb+t+MZOYE2E7wiyCv8HvzjCRIdHa2U2T8sBiet3XHGzgOnBYxN7C4ixOc8/Dyd4O/lKHCCi4sLTtmKjB5OWLkh7nJ8Ntn0CaIR5xVeITeoGyQIYz7t/SJorjpv+PwR6Lv6eYEhB0E8PDzg7uGFO0kheBR7Eo8vm+Knq2a4H3smKzbFPcGPV81xO/I07sfp8p9cNc3Gz1dOITXpEm7k+gQbB09oHeQxScOYPqgGphHaee78V/h3Qvuduav++PFj/PTTT9ng5jL/R8R0xgS9F+oR8/lHPO6xETzWP88L+iTLCww5CMI7TCmp6bibHgPc9VL/h0iIdUF8nCuuC5JjLuLuJS/cvuSDpGg33E/zhu5t73p44IW8XvvD+kNDQxW4c8qLwYvCY+bxL7mUZRn6pEznhWPMc0ODeIV/BzQLQp1gMDMzg6urK+zs7NRjKN7e3irfxsYG586dUyShTjHQ86HCU5cyMzNVHdo5SUA51k9wv4VEY/rvJggT9fdBcF8IoOFRADbG7EcTnyUo7zoBl9K5KSiE0D57kMfnDzg4QiMI3bLTp0/j/Pnz6t4338V1+PBhREREYO/evTh27BgsLS3h5eWFkydPKpw4cUKVeUWSfzdIgEuXLildZKCVuHPnjgIDScHA/TR+rYw6pe2t8b9G2l+6ecuY6QSPGTSrosn8IQvCxGyC8PsgORTfF37JVlgWtg1LwrfgdubFnPnZck8Jwvo0pnLwPCdJqOgcPDcLtZh7JLQU6s9Zkk85Hmt4RY5/PzQdoQXgE76c7fl8FsFzQssjKKu57FT4Fx3r40XkIBhyEISFSJC7NyNF0d1E4UmCLNxzR0ZSKPDYF0/SJf8OCaSXny3nipvJV6UeIZt0TpsBOFg2qhHmFfIvnvc7cqIjDOXpg3VQjhMkJ0OCLpHmCmlKmvtcS2NsqF4NL8p/EVieIQdBuAYgbmWk4fYtsSSZN3Hndhru3klHRpoMXgYRfyUaV+IikHIzDbfSk3FP8pjP+N6dDGRmpEgdmYoU9Ac5cG0H/RXyP2jJqaC09tn6krWGpKUPDAxUb+jU0hlTDwgeU4akoLXw8/NT6wyuL/z9/ZWMZjEoQ3C2J3E0IrFtTrZaf1gfY02eYB9ZRmsrL2j9prw2Fq1ebS2UTRD6Z2fOnIG1tTUio6JksXwJ3l7e8PDwxNmzVrKw0b30Lf5aAkxNzdSdhdt37sLKyhqOjk6wtbWDhYUFrifdUAur0yYmcHJyUkzkixroC75C/gZ/f64nqczBQUGwt7eH1dmzcHd3V2+soX+/bNkytZYMDw+Hjyg+dYF6QBlTU1NVnrJUdBLk4MGDoju26ph3pEgwgmsMyvn6+uLAgQNq/UE94ux+VtpkHmUoq03EGu7evYvVq1dnk8cQMjNvqbbZJsnKOnljgPXyPDIyAo+k/myC/DeBjbwKr8LvCVxbcx3BLwpwYU6r8GcG7QUhfzTcEZIxZBPkFV7hFQzBCP8HypfXwske+q0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1799955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6" name="Elbow Connector 5"/>
          <p:cNvCxnSpPr/>
          <p:nvPr/>
        </p:nvCxnSpPr>
        <p:spPr>
          <a:xfrm>
            <a:off x="986118" y="896471"/>
            <a:ext cx="10183906" cy="5082988"/>
          </a:xfrm>
          <a:prstGeom prst="bentConnector3">
            <a:avLst>
              <a:gd name="adj1" fmla="val 88"/>
            </a:avLst>
          </a:prstGeom>
          <a:ln w="53975"/>
        </p:spPr>
        <p:style>
          <a:lnRef idx="3">
            <a:schemeClr val="accent5"/>
          </a:lnRef>
          <a:fillRef idx="0">
            <a:schemeClr val="accent5"/>
          </a:fillRef>
          <a:effectRef idx="2">
            <a:schemeClr val="accent5"/>
          </a:effectRef>
          <a:fontRef idx="minor">
            <a:schemeClr val="tx1"/>
          </a:fontRef>
        </p:style>
      </p:cxnSp>
      <p:cxnSp>
        <p:nvCxnSpPr>
          <p:cNvPr id="9" name="Straight Connector 8"/>
          <p:cNvCxnSpPr/>
          <p:nvPr/>
        </p:nvCxnSpPr>
        <p:spPr>
          <a:xfrm flipV="1">
            <a:off x="1260987" y="1042219"/>
            <a:ext cx="8721213" cy="457200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86348" y="1130710"/>
            <a:ext cx="8870721" cy="43556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97625" y="896471"/>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Demand</a:t>
            </a:r>
            <a:endParaRPr lang="en-IN" sz="2400" dirty="0"/>
          </a:p>
        </p:txBody>
      </p:sp>
      <p:sp>
        <p:nvSpPr>
          <p:cNvPr id="14" name="TextBox 13"/>
          <p:cNvSpPr txBox="1"/>
          <p:nvPr/>
        </p:nvSpPr>
        <p:spPr>
          <a:xfrm>
            <a:off x="9971933" y="1042219"/>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Supply - 1</a:t>
            </a:r>
            <a:endParaRPr lang="en-IN" sz="2400" dirty="0"/>
          </a:p>
        </p:txBody>
      </p:sp>
      <p:sp>
        <p:nvSpPr>
          <p:cNvPr id="15" name="TextBox 14"/>
          <p:cNvSpPr txBox="1"/>
          <p:nvPr/>
        </p:nvSpPr>
        <p:spPr>
          <a:xfrm rot="16200000">
            <a:off x="-154760" y="2532444"/>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Price</a:t>
            </a:r>
            <a:endParaRPr lang="en-IN" sz="2400" dirty="0"/>
          </a:p>
        </p:txBody>
      </p:sp>
      <p:sp>
        <p:nvSpPr>
          <p:cNvPr id="16" name="TextBox 15"/>
          <p:cNvSpPr txBox="1"/>
          <p:nvPr/>
        </p:nvSpPr>
        <p:spPr>
          <a:xfrm>
            <a:off x="5801889" y="6077697"/>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Quantity</a:t>
            </a:r>
            <a:endParaRPr lang="en-IN" sz="2400" dirty="0"/>
          </a:p>
        </p:txBody>
      </p:sp>
      <p:sp>
        <p:nvSpPr>
          <p:cNvPr id="17" name="Up Arrow 16"/>
          <p:cNvSpPr/>
          <p:nvPr/>
        </p:nvSpPr>
        <p:spPr>
          <a:xfrm>
            <a:off x="311153" y="1042219"/>
            <a:ext cx="619442" cy="1071716"/>
          </a:xfrm>
          <a:prstGeom prst="upArrow">
            <a:avLst>
              <a:gd name="adj1" fmla="val 85820"/>
              <a:gd name="adj2" fmla="val 50000"/>
            </a:avLst>
          </a:prstGeom>
          <a:pattFill prst="lgChe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Up Arrow 17"/>
          <p:cNvSpPr/>
          <p:nvPr/>
        </p:nvSpPr>
        <p:spPr>
          <a:xfrm rot="5400000">
            <a:off x="7564900" y="5772221"/>
            <a:ext cx="619442" cy="1071716"/>
          </a:xfrm>
          <a:prstGeom prst="upArrow">
            <a:avLst>
              <a:gd name="adj1" fmla="val 85820"/>
              <a:gd name="adj2" fmla="val 50000"/>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p:cNvCxnSpPr/>
          <p:nvPr/>
        </p:nvCxnSpPr>
        <p:spPr>
          <a:xfrm>
            <a:off x="1015615" y="3259393"/>
            <a:ext cx="4668659" cy="0"/>
          </a:xfrm>
          <a:prstGeom prst="straightConnector1">
            <a:avLst/>
          </a:prstGeom>
          <a:ln w="28575">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Right Arrow 22"/>
          <p:cNvSpPr/>
          <p:nvPr/>
        </p:nvSpPr>
        <p:spPr>
          <a:xfrm rot="10800000">
            <a:off x="2996587" y="3708398"/>
            <a:ext cx="811606"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ight Arrow 23"/>
          <p:cNvSpPr/>
          <p:nvPr/>
        </p:nvSpPr>
        <p:spPr>
          <a:xfrm rot="10800000">
            <a:off x="7599835" y="1366883"/>
            <a:ext cx="718984"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p:nvCxnSpPr>
        <p:spPr>
          <a:xfrm flipV="1">
            <a:off x="1094496" y="272411"/>
            <a:ext cx="8721213" cy="4572000"/>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591449" y="353879"/>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Supply - 2</a:t>
            </a:r>
            <a:endParaRPr lang="en-IN" sz="2400" dirty="0"/>
          </a:p>
        </p:txBody>
      </p:sp>
      <p:sp>
        <p:nvSpPr>
          <p:cNvPr id="3" name="TextBox 2"/>
          <p:cNvSpPr txBox="1"/>
          <p:nvPr/>
        </p:nvSpPr>
        <p:spPr>
          <a:xfrm>
            <a:off x="8658972" y="2807563"/>
            <a:ext cx="2674953" cy="400110"/>
          </a:xfrm>
          <a:prstGeom prst="rect">
            <a:avLst/>
          </a:prstGeom>
          <a:pattFill prst="pct5">
            <a:fgClr>
              <a:schemeClr val="tx2">
                <a:lumMod val="75000"/>
              </a:schemeClr>
            </a:fgClr>
            <a:bgClr>
              <a:schemeClr val="bg1"/>
            </a:bgClr>
          </a:pattFill>
        </p:spPr>
        <p:txBody>
          <a:bodyPr wrap="square" rtlCol="0">
            <a:spAutoFit/>
          </a:bodyPr>
          <a:lstStyle/>
          <a:p>
            <a:r>
              <a:rPr lang="en-US" sz="2000" dirty="0" smtClean="0"/>
              <a:t>Shift in supply</a:t>
            </a:r>
            <a:endParaRPr lang="en-IN" sz="2000" dirty="0"/>
          </a:p>
        </p:txBody>
      </p:sp>
      <p:cxnSp>
        <p:nvCxnSpPr>
          <p:cNvPr id="26" name="Straight Connector 25"/>
          <p:cNvCxnSpPr/>
          <p:nvPr/>
        </p:nvCxnSpPr>
        <p:spPr>
          <a:xfrm flipV="1">
            <a:off x="2319978" y="1456352"/>
            <a:ext cx="8721213" cy="4572000"/>
          </a:xfrm>
          <a:prstGeom prst="line">
            <a:avLst/>
          </a:prstGeom>
          <a:ln w="254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7" name="Right Arrow 26"/>
          <p:cNvSpPr/>
          <p:nvPr/>
        </p:nvSpPr>
        <p:spPr>
          <a:xfrm>
            <a:off x="3925421" y="4187058"/>
            <a:ext cx="718984"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Arrow 27"/>
          <p:cNvSpPr/>
          <p:nvPr/>
        </p:nvSpPr>
        <p:spPr>
          <a:xfrm>
            <a:off x="8890292" y="1915740"/>
            <a:ext cx="718984"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p:cNvCxnSpPr/>
          <p:nvPr/>
        </p:nvCxnSpPr>
        <p:spPr>
          <a:xfrm>
            <a:off x="1982645" y="523940"/>
            <a:ext cx="8870721" cy="4355690"/>
          </a:xfrm>
          <a:prstGeom prst="line">
            <a:avLst/>
          </a:prstGeom>
          <a:ln w="2540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064775" y="3274142"/>
            <a:ext cx="6512125" cy="0"/>
          </a:xfrm>
          <a:prstGeom prst="straightConnector1">
            <a:avLst/>
          </a:prstGeom>
          <a:ln w="28575">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7576900" y="3223759"/>
            <a:ext cx="29986" cy="2765150"/>
          </a:xfrm>
          <a:prstGeom prst="straightConnector1">
            <a:avLst/>
          </a:prstGeom>
          <a:ln w="254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52771" y="364271"/>
            <a:ext cx="3221733" cy="1477328"/>
          </a:xfrm>
          <a:prstGeom prst="rect">
            <a:avLst/>
          </a:prstGeom>
          <a:gradFill>
            <a:gsLst>
              <a:gs pos="0">
                <a:srgbClr val="00B050">
                  <a:alpha val="29000"/>
                </a:srgbClr>
              </a:gs>
              <a:gs pos="55000">
                <a:schemeClr val="accent3">
                  <a:lumMod val="75000"/>
                  <a:alpha val="12000"/>
                </a:schemeClr>
              </a:gs>
              <a:gs pos="79000">
                <a:schemeClr val="accent5">
                  <a:lumMod val="40000"/>
                  <a:lumOff val="60000"/>
                  <a:alpha val="24000"/>
                </a:schemeClr>
              </a:gs>
              <a:gs pos="100000">
                <a:schemeClr val="accent1">
                  <a:lumMod val="20000"/>
                  <a:lumOff val="80000"/>
                </a:schemeClr>
              </a:gs>
            </a:gsLst>
            <a:lin ang="5400000" scaled="1"/>
          </a:gradFill>
        </p:spPr>
        <p:txBody>
          <a:bodyPr wrap="square" rtlCol="0">
            <a:spAutoFit/>
          </a:bodyPr>
          <a:lstStyle/>
          <a:p>
            <a:r>
              <a:rPr lang="en-US" dirty="0" smtClean="0">
                <a:solidFill>
                  <a:schemeClr val="accent5">
                    <a:lumMod val="50000"/>
                  </a:schemeClr>
                </a:solidFill>
              </a:rPr>
              <a:t>When supply goes down and demand goes up, price tends to go up. The equilibrium moves up in price and though quantity may remain inelastic.</a:t>
            </a:r>
            <a:endParaRPr lang="en-IN" dirty="0">
              <a:solidFill>
                <a:schemeClr val="accent5">
                  <a:lumMod val="50000"/>
                </a:schemeClr>
              </a:solidFill>
            </a:endParaRPr>
          </a:p>
        </p:txBody>
      </p:sp>
      <p:sp>
        <p:nvSpPr>
          <p:cNvPr id="34" name="Up Arrow 33"/>
          <p:cNvSpPr/>
          <p:nvPr/>
        </p:nvSpPr>
        <p:spPr>
          <a:xfrm rot="10800000">
            <a:off x="5523414" y="1838618"/>
            <a:ext cx="569855" cy="506476"/>
          </a:xfrm>
          <a:prstGeom prst="upArrow">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Connector 34"/>
          <p:cNvCxnSpPr/>
          <p:nvPr/>
        </p:nvCxnSpPr>
        <p:spPr>
          <a:xfrm>
            <a:off x="858523" y="1691561"/>
            <a:ext cx="8870721" cy="4355690"/>
          </a:xfrm>
          <a:prstGeom prst="line">
            <a:avLst/>
          </a:prstGeom>
          <a:ln w="2540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784881" y="2426021"/>
            <a:ext cx="34016" cy="3529742"/>
          </a:xfrm>
          <a:prstGeom prst="straightConnector1">
            <a:avLst/>
          </a:prstGeom>
          <a:ln w="28575">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064775" y="2426021"/>
            <a:ext cx="4720106" cy="0"/>
          </a:xfrm>
          <a:prstGeom prst="straightConnector1">
            <a:avLst/>
          </a:prstGeom>
          <a:ln w="28575">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228044" y="4308901"/>
            <a:ext cx="3221733" cy="1200329"/>
          </a:xfrm>
          <a:prstGeom prst="rect">
            <a:avLst/>
          </a:prstGeom>
          <a:gradFill>
            <a:gsLst>
              <a:gs pos="0">
                <a:srgbClr val="00B050">
                  <a:alpha val="29000"/>
                </a:srgbClr>
              </a:gs>
              <a:gs pos="55000">
                <a:schemeClr val="accent3">
                  <a:lumMod val="75000"/>
                  <a:alpha val="12000"/>
                </a:schemeClr>
              </a:gs>
              <a:gs pos="79000">
                <a:schemeClr val="accent5">
                  <a:lumMod val="40000"/>
                  <a:lumOff val="60000"/>
                  <a:alpha val="24000"/>
                </a:schemeClr>
              </a:gs>
              <a:gs pos="100000">
                <a:schemeClr val="accent1">
                  <a:lumMod val="20000"/>
                  <a:lumOff val="80000"/>
                </a:schemeClr>
              </a:gs>
            </a:gsLst>
            <a:lin ang="5400000" scaled="1"/>
          </a:gradFill>
        </p:spPr>
        <p:txBody>
          <a:bodyPr wrap="square" rtlCol="0">
            <a:spAutoFit/>
          </a:bodyPr>
          <a:lstStyle/>
          <a:p>
            <a:r>
              <a:rPr lang="en-US" dirty="0" smtClean="0">
                <a:solidFill>
                  <a:schemeClr val="accent5">
                    <a:lumMod val="50000"/>
                  </a:schemeClr>
                </a:solidFill>
              </a:rPr>
              <a:t>When supply and demand both go up, price tends to remain inelastic. The equilibrium moves up in quantity.</a:t>
            </a:r>
            <a:endParaRPr lang="en-IN" dirty="0">
              <a:solidFill>
                <a:schemeClr val="accent5">
                  <a:lumMod val="50000"/>
                </a:schemeClr>
              </a:solidFill>
            </a:endParaRPr>
          </a:p>
        </p:txBody>
      </p:sp>
      <p:sp>
        <p:nvSpPr>
          <p:cNvPr id="42" name="Down Arrow 41"/>
          <p:cNvSpPr/>
          <p:nvPr/>
        </p:nvSpPr>
        <p:spPr>
          <a:xfrm rot="10970816">
            <a:off x="7204816" y="3362878"/>
            <a:ext cx="790038" cy="962581"/>
          </a:xfrm>
          <a:prstGeom prst="downArrow">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p:cNvSpPr/>
          <p:nvPr/>
        </p:nvSpPr>
        <p:spPr>
          <a:xfrm>
            <a:off x="5635994" y="3154850"/>
            <a:ext cx="238583" cy="238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p:cNvSpPr/>
          <p:nvPr/>
        </p:nvSpPr>
        <p:spPr>
          <a:xfrm>
            <a:off x="5635994" y="2272222"/>
            <a:ext cx="238583" cy="238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7435921" y="3127471"/>
            <a:ext cx="238583" cy="238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7" name="Straight Arrow Connector 36"/>
          <p:cNvCxnSpPr/>
          <p:nvPr/>
        </p:nvCxnSpPr>
        <p:spPr>
          <a:xfrm>
            <a:off x="963737" y="2807563"/>
            <a:ext cx="5634565" cy="0"/>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572423" y="2852097"/>
            <a:ext cx="33543" cy="3093148"/>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453131" y="2708324"/>
            <a:ext cx="238583" cy="238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73846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4918"/>
          </a:xfrm>
        </p:spPr>
        <p:txBody>
          <a:bodyPr/>
          <a:lstStyle/>
          <a:p>
            <a:r>
              <a:rPr lang="en-IN" dirty="0" smtClean="0"/>
              <a:t>Break Even Point</a:t>
            </a:r>
            <a:endParaRPr lang="en-IN" dirty="0"/>
          </a:p>
        </p:txBody>
      </p:sp>
      <p:sp>
        <p:nvSpPr>
          <p:cNvPr id="3" name="Text Placeholder 2"/>
          <p:cNvSpPr>
            <a:spLocks noGrp="1"/>
          </p:cNvSpPr>
          <p:nvPr>
            <p:ph type="body" idx="1"/>
          </p:nvPr>
        </p:nvSpPr>
        <p:spPr>
          <a:xfrm>
            <a:off x="838200" y="904672"/>
            <a:ext cx="10515600" cy="5272291"/>
          </a:xfrm>
        </p:spPr>
        <p:txBody>
          <a:bodyPr>
            <a:normAutofit lnSpcReduction="10000"/>
          </a:bodyPr>
          <a:lstStyle/>
          <a:p>
            <a:r>
              <a:rPr lang="en-US" dirty="0" smtClean="0"/>
              <a:t>Selecting a business model out of multiple choices or analyzing suitability of a particular business model based on market size.</a:t>
            </a:r>
          </a:p>
          <a:p>
            <a:pPr lvl="1"/>
            <a:r>
              <a:rPr lang="en-US" dirty="0" smtClean="0"/>
              <a:t>How much minimum sales to be made to reach to profitable operation.</a:t>
            </a:r>
          </a:p>
          <a:p>
            <a:r>
              <a:rPr lang="en-US" dirty="0" smtClean="0"/>
              <a:t>To estimate profitability at different scale of operation</a:t>
            </a:r>
          </a:p>
          <a:p>
            <a:r>
              <a:rPr lang="en-US" dirty="0" smtClean="0"/>
              <a:t>Scenario analysis or sensitivity analysis with respect to change in selling price or cost structure – how it impact bottom-line (marginal cost &amp; marginal revenue).</a:t>
            </a:r>
          </a:p>
          <a:p>
            <a:r>
              <a:rPr lang="en-US" dirty="0" smtClean="0"/>
              <a:t>Comparing two different technologies based on their cost structure or substituting one over another.</a:t>
            </a:r>
          </a:p>
          <a:p>
            <a:r>
              <a:rPr lang="en-US" dirty="0" smtClean="0"/>
              <a:t>Assessing the comfort under market distress</a:t>
            </a:r>
          </a:p>
          <a:p>
            <a:r>
              <a:rPr lang="en-US" dirty="0" smtClean="0"/>
              <a:t>Estimate how low value you can quote for a project </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1451150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want to maximize profit</a:t>
            </a:r>
            <a:endParaRPr lang="en-IN" dirty="0"/>
          </a:p>
        </p:txBody>
      </p:sp>
      <p:graphicFrame>
        <p:nvGraphicFramePr>
          <p:cNvPr id="5" name="Diagram 4"/>
          <p:cNvGraphicFramePr/>
          <p:nvPr>
            <p:extLst/>
          </p:nvPr>
        </p:nvGraphicFramePr>
        <p:xfrm>
          <a:off x="2071990" y="1819072"/>
          <a:ext cx="7137045" cy="4203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28319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996410" y="1340374"/>
            <a:ext cx="4194206" cy="4124302"/>
          </a:xfrm>
          <a:prstGeom prst="ellipse">
            <a:avLst/>
          </a:prstGeom>
          <a:noFill/>
          <a:ln w="104775" cmpd="thickThi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ircular Arrow 12"/>
          <p:cNvSpPr/>
          <p:nvPr/>
        </p:nvSpPr>
        <p:spPr>
          <a:xfrm>
            <a:off x="3585304" y="768433"/>
            <a:ext cx="5115221" cy="5115221"/>
          </a:xfrm>
          <a:prstGeom prst="circularArrow">
            <a:avLst>
              <a:gd name="adj1" fmla="val 5085"/>
              <a:gd name="adj2" fmla="val 327528"/>
              <a:gd name="adj3" fmla="val 18957827"/>
              <a:gd name="adj4" fmla="val 16200343"/>
              <a:gd name="adj5" fmla="val 5932"/>
            </a:avLst>
          </a:prstGeom>
          <a:solidFill>
            <a:srgbClr val="00A67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Circular Arrow 13"/>
          <p:cNvSpPr/>
          <p:nvPr/>
        </p:nvSpPr>
        <p:spPr>
          <a:xfrm>
            <a:off x="3644194" y="841909"/>
            <a:ext cx="5115221" cy="5115221"/>
          </a:xfrm>
          <a:prstGeom prst="circularArrow">
            <a:avLst>
              <a:gd name="adj1" fmla="val 5085"/>
              <a:gd name="adj2" fmla="val 327528"/>
              <a:gd name="adj3" fmla="val 443744"/>
              <a:gd name="adj4" fmla="val 19285776"/>
              <a:gd name="adj5" fmla="val 5932"/>
            </a:avLst>
          </a:prstGeom>
          <a:solidFill>
            <a:srgbClr val="008C7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Circular Arrow 14"/>
          <p:cNvSpPr/>
          <p:nvPr/>
        </p:nvSpPr>
        <p:spPr>
          <a:xfrm>
            <a:off x="3622986" y="933813"/>
            <a:ext cx="5115221" cy="5115221"/>
          </a:xfrm>
          <a:prstGeom prst="circularArrow">
            <a:avLst>
              <a:gd name="adj1" fmla="val 5085"/>
              <a:gd name="adj2" fmla="val 327528"/>
              <a:gd name="adj3" fmla="val 3529100"/>
              <a:gd name="adj4" fmla="val 770764"/>
              <a:gd name="adj5" fmla="val 5932"/>
            </a:avLst>
          </a:prstGeom>
          <a:solidFill>
            <a:srgbClr val="007369"/>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6" name="Circular Arrow 15"/>
          <p:cNvSpPr/>
          <p:nvPr/>
        </p:nvSpPr>
        <p:spPr>
          <a:xfrm>
            <a:off x="3538389" y="974224"/>
            <a:ext cx="5115221" cy="5115221"/>
          </a:xfrm>
          <a:prstGeom prst="circularArrow">
            <a:avLst>
              <a:gd name="adj1" fmla="val 5085"/>
              <a:gd name="adj2" fmla="val 327528"/>
              <a:gd name="adj3" fmla="val 6615046"/>
              <a:gd name="adj4" fmla="val 3857426"/>
              <a:gd name="adj5" fmla="val 5932"/>
            </a:avLst>
          </a:prstGeom>
          <a:solidFill>
            <a:srgbClr val="005A5B"/>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Circular Arrow 16"/>
          <p:cNvSpPr/>
          <p:nvPr/>
        </p:nvSpPr>
        <p:spPr>
          <a:xfrm>
            <a:off x="3453791" y="933813"/>
            <a:ext cx="5115221" cy="5115221"/>
          </a:xfrm>
          <a:prstGeom prst="circularArrow">
            <a:avLst>
              <a:gd name="adj1" fmla="val 5085"/>
              <a:gd name="adj2" fmla="val 327528"/>
              <a:gd name="adj3" fmla="val 9701707"/>
              <a:gd name="adj4" fmla="val 6943371"/>
              <a:gd name="adj5" fmla="val 5932"/>
            </a:avLst>
          </a:prstGeom>
          <a:solidFill>
            <a:srgbClr val="01374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Circular Arrow 17"/>
          <p:cNvSpPr/>
          <p:nvPr/>
        </p:nvSpPr>
        <p:spPr>
          <a:xfrm>
            <a:off x="3432584" y="841909"/>
            <a:ext cx="5115221" cy="5115221"/>
          </a:xfrm>
          <a:prstGeom prst="circularArrow">
            <a:avLst>
              <a:gd name="adj1" fmla="val 5085"/>
              <a:gd name="adj2" fmla="val 327528"/>
              <a:gd name="adj3" fmla="val 12786695"/>
              <a:gd name="adj4" fmla="val 10028727"/>
              <a:gd name="adj5" fmla="val 5932"/>
            </a:avLst>
          </a:prstGeom>
          <a:solidFill>
            <a:srgbClr val="01272D"/>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Circular Arrow 18"/>
          <p:cNvSpPr/>
          <p:nvPr/>
        </p:nvSpPr>
        <p:spPr>
          <a:xfrm>
            <a:off x="3491473" y="768433"/>
            <a:ext cx="5115221" cy="5115221"/>
          </a:xfrm>
          <a:prstGeom prst="circularArrow">
            <a:avLst>
              <a:gd name="adj1" fmla="val 5085"/>
              <a:gd name="adj2" fmla="val 327528"/>
              <a:gd name="adj3" fmla="val 15872129"/>
              <a:gd name="adj4" fmla="val 13114645"/>
              <a:gd name="adj5" fmla="val 5932"/>
            </a:avLst>
          </a:prstGeom>
          <a:solidFill>
            <a:srgbClr val="011417"/>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27" name="Group 26"/>
          <p:cNvGrpSpPr/>
          <p:nvPr/>
        </p:nvGrpSpPr>
        <p:grpSpPr>
          <a:xfrm>
            <a:off x="7048982" y="839965"/>
            <a:ext cx="5062407" cy="421677"/>
            <a:chOff x="7048982" y="839965"/>
            <a:chExt cx="5062407" cy="421677"/>
          </a:xfrm>
        </p:grpSpPr>
        <p:cxnSp>
          <p:nvCxnSpPr>
            <p:cNvPr id="23" name="Straight Connector 22"/>
            <p:cNvCxnSpPr/>
            <p:nvPr/>
          </p:nvCxnSpPr>
          <p:spPr>
            <a:xfrm flipV="1">
              <a:off x="7048982" y="1230654"/>
              <a:ext cx="4540451" cy="30988"/>
            </a:xfrm>
            <a:prstGeom prst="line">
              <a:avLst/>
            </a:prstGeom>
            <a:ln w="25400">
              <a:solidFill>
                <a:srgbClr val="013740"/>
              </a:solidFill>
              <a:headEnd type="oval"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933561" y="839965"/>
              <a:ext cx="4177828" cy="400110"/>
            </a:xfrm>
            <a:prstGeom prst="rect">
              <a:avLst/>
            </a:prstGeom>
            <a:noFill/>
          </p:spPr>
          <p:txBody>
            <a:bodyPr wrap="square" rtlCol="0">
              <a:spAutoFit/>
            </a:bodyPr>
            <a:lstStyle/>
            <a:p>
              <a:r>
                <a:rPr lang="en-US" sz="2000" b="1" dirty="0">
                  <a:solidFill>
                    <a:srgbClr val="005A5A"/>
                  </a:solidFill>
                </a:rPr>
                <a:t>Your objective is to increase profit.</a:t>
              </a:r>
            </a:p>
          </p:txBody>
        </p:sp>
      </p:grpSp>
      <p:grpSp>
        <p:nvGrpSpPr>
          <p:cNvPr id="28" name="Group 27"/>
          <p:cNvGrpSpPr/>
          <p:nvPr/>
        </p:nvGrpSpPr>
        <p:grpSpPr>
          <a:xfrm>
            <a:off x="8427666" y="2353439"/>
            <a:ext cx="3249681" cy="707886"/>
            <a:chOff x="7048982" y="621214"/>
            <a:chExt cx="4068611" cy="707886"/>
          </a:xfrm>
        </p:grpSpPr>
        <p:cxnSp>
          <p:nvCxnSpPr>
            <p:cNvPr id="29" name="Straight Connector 28"/>
            <p:cNvCxnSpPr/>
            <p:nvPr/>
          </p:nvCxnSpPr>
          <p:spPr>
            <a:xfrm flipV="1">
              <a:off x="7048982" y="1250066"/>
              <a:ext cx="3958542" cy="11575"/>
            </a:xfrm>
            <a:prstGeom prst="line">
              <a:avLst/>
            </a:prstGeom>
            <a:ln w="25400">
              <a:solidFill>
                <a:srgbClr val="005A5B"/>
              </a:solidFill>
              <a:headEnd type="oval"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189126" y="621214"/>
              <a:ext cx="3928467" cy="707886"/>
            </a:xfrm>
            <a:prstGeom prst="rect">
              <a:avLst/>
            </a:prstGeom>
            <a:noFill/>
          </p:spPr>
          <p:txBody>
            <a:bodyPr wrap="square" rtlCol="0">
              <a:spAutoFit/>
            </a:bodyPr>
            <a:lstStyle/>
            <a:p>
              <a:r>
                <a:rPr lang="en-US" sz="2000" dirty="0"/>
                <a:t>Profit is a percentage of sales (revenue).​</a:t>
              </a:r>
            </a:p>
          </p:txBody>
        </p:sp>
      </p:grpSp>
      <p:cxnSp>
        <p:nvCxnSpPr>
          <p:cNvPr id="33" name="Straight Connector 32"/>
          <p:cNvCxnSpPr/>
          <p:nvPr/>
        </p:nvCxnSpPr>
        <p:spPr>
          <a:xfrm flipV="1">
            <a:off x="8050468" y="4861009"/>
            <a:ext cx="3465257" cy="14692"/>
          </a:xfrm>
          <a:prstGeom prst="line">
            <a:avLst/>
          </a:prstGeom>
          <a:ln w="25400">
            <a:solidFill>
              <a:srgbClr val="005A5B"/>
            </a:solidFill>
            <a:headEnd type="oval"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38200" y="3913444"/>
            <a:ext cx="3752036" cy="1015663"/>
          </a:xfrm>
          <a:prstGeom prst="rect">
            <a:avLst/>
          </a:prstGeom>
          <a:noFill/>
        </p:spPr>
        <p:txBody>
          <a:bodyPr wrap="square" rtlCol="0">
            <a:spAutoFit/>
          </a:bodyPr>
          <a:lstStyle/>
          <a:p>
            <a:r>
              <a:rPr lang="en-US" sz="2000" b="1" dirty="0">
                <a:solidFill>
                  <a:srgbClr val="005A5A"/>
                </a:solidFill>
              </a:rPr>
              <a:t>Or reduce the cost!! How to achieve that? Use automation! But the capital cost may be huge!​</a:t>
            </a:r>
          </a:p>
        </p:txBody>
      </p:sp>
      <p:grpSp>
        <p:nvGrpSpPr>
          <p:cNvPr id="36" name="Group 35"/>
          <p:cNvGrpSpPr/>
          <p:nvPr/>
        </p:nvGrpSpPr>
        <p:grpSpPr>
          <a:xfrm flipH="1">
            <a:off x="222798" y="1139775"/>
            <a:ext cx="4140196" cy="707886"/>
            <a:chOff x="7052002" y="692301"/>
            <a:chExt cx="4140196" cy="707886"/>
          </a:xfrm>
        </p:grpSpPr>
        <p:cxnSp>
          <p:nvCxnSpPr>
            <p:cNvPr id="37" name="Straight Connector 36"/>
            <p:cNvCxnSpPr/>
            <p:nvPr/>
          </p:nvCxnSpPr>
          <p:spPr>
            <a:xfrm>
              <a:off x="7052002" y="1307594"/>
              <a:ext cx="4140195" cy="8111"/>
            </a:xfrm>
            <a:prstGeom prst="line">
              <a:avLst/>
            </a:prstGeom>
            <a:ln w="25400">
              <a:headEnd type="oval"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052002" y="692301"/>
              <a:ext cx="4140196" cy="707886"/>
            </a:xfrm>
            <a:prstGeom prst="rect">
              <a:avLst/>
            </a:prstGeom>
            <a:noFill/>
          </p:spPr>
          <p:txBody>
            <a:bodyPr wrap="square" rtlCol="0">
              <a:spAutoFit/>
            </a:bodyPr>
            <a:lstStyle/>
            <a:p>
              <a:r>
                <a:rPr lang="en-US" sz="2000" dirty="0"/>
                <a:t>You advertise, but you incur cost in the process.​</a:t>
              </a:r>
            </a:p>
          </p:txBody>
        </p:sp>
      </p:grpSp>
      <p:grpSp>
        <p:nvGrpSpPr>
          <p:cNvPr id="39" name="Group 38"/>
          <p:cNvGrpSpPr/>
          <p:nvPr/>
        </p:nvGrpSpPr>
        <p:grpSpPr>
          <a:xfrm flipH="1">
            <a:off x="114656" y="2617228"/>
            <a:ext cx="3608635" cy="720579"/>
            <a:chOff x="8035798" y="501828"/>
            <a:chExt cx="5540590" cy="720579"/>
          </a:xfrm>
        </p:grpSpPr>
        <p:cxnSp>
          <p:nvCxnSpPr>
            <p:cNvPr id="40" name="Straight Connector 39"/>
            <p:cNvCxnSpPr/>
            <p:nvPr/>
          </p:nvCxnSpPr>
          <p:spPr>
            <a:xfrm flipV="1">
              <a:off x="8035798" y="1209714"/>
              <a:ext cx="5436079" cy="12693"/>
            </a:xfrm>
            <a:prstGeom prst="line">
              <a:avLst/>
            </a:prstGeom>
            <a:ln w="25400">
              <a:headEnd type="oval"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338077" y="501828"/>
              <a:ext cx="5238311" cy="707886"/>
            </a:xfrm>
            <a:prstGeom prst="rect">
              <a:avLst/>
            </a:prstGeom>
            <a:noFill/>
          </p:spPr>
          <p:txBody>
            <a:bodyPr wrap="square" rtlCol="0">
              <a:spAutoFit/>
            </a:bodyPr>
            <a:lstStyle/>
            <a:p>
              <a:r>
                <a:rPr lang="en-US" sz="2000" dirty="0"/>
                <a:t>You try to sell more, but how do you achieve that? </a:t>
              </a:r>
            </a:p>
          </p:txBody>
        </p:sp>
      </p:grpSp>
      <p:sp>
        <p:nvSpPr>
          <p:cNvPr id="42" name="TextBox 41"/>
          <p:cNvSpPr txBox="1"/>
          <p:nvPr/>
        </p:nvSpPr>
        <p:spPr>
          <a:xfrm flipH="1">
            <a:off x="8409518" y="3860038"/>
            <a:ext cx="2948763" cy="707886"/>
          </a:xfrm>
          <a:prstGeom prst="rect">
            <a:avLst/>
          </a:prstGeom>
          <a:noFill/>
        </p:spPr>
        <p:txBody>
          <a:bodyPr wrap="square" rtlCol="0">
            <a:spAutoFit/>
          </a:bodyPr>
          <a:lstStyle/>
          <a:p>
            <a:r>
              <a:rPr lang="en-US" sz="2000" dirty="0"/>
              <a:t>To increase profit, </a:t>
            </a:r>
            <a:r>
              <a:rPr lang="en-US" sz="2000" dirty="0" smtClean="0"/>
              <a:t>needs higher sales.</a:t>
            </a:r>
            <a:endParaRPr lang="en-US" sz="2000" dirty="0"/>
          </a:p>
        </p:txBody>
      </p:sp>
      <p:cxnSp>
        <p:nvCxnSpPr>
          <p:cNvPr id="43" name="Straight Connector 42"/>
          <p:cNvCxnSpPr/>
          <p:nvPr/>
        </p:nvCxnSpPr>
        <p:spPr>
          <a:xfrm flipH="1" flipV="1">
            <a:off x="222798" y="4861009"/>
            <a:ext cx="3989558" cy="23240"/>
          </a:xfrm>
          <a:prstGeom prst="line">
            <a:avLst/>
          </a:prstGeom>
          <a:ln w="25400">
            <a:headEnd type="oval" w="lg" len="lg"/>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161516" y="5761682"/>
            <a:ext cx="5340080" cy="19993"/>
          </a:xfrm>
          <a:prstGeom prst="line">
            <a:avLst/>
          </a:prstGeom>
          <a:ln w="25400">
            <a:headEnd type="oval" w="lg" len="lg"/>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7685" y="5112195"/>
            <a:ext cx="4397842" cy="1015663"/>
          </a:xfrm>
          <a:prstGeom prst="rect">
            <a:avLst/>
          </a:prstGeom>
          <a:noFill/>
        </p:spPr>
        <p:txBody>
          <a:bodyPr wrap="square" rtlCol="0">
            <a:spAutoFit/>
          </a:bodyPr>
          <a:lstStyle/>
          <a:p>
            <a:r>
              <a:rPr lang="en-US" sz="2000" dirty="0"/>
              <a:t>Alternately increase price, which may be unsustainable.​</a:t>
            </a:r>
          </a:p>
          <a:p>
            <a:endParaRPr lang="en-IN" sz="2000" dirty="0"/>
          </a:p>
        </p:txBody>
      </p:sp>
      <p:sp>
        <p:nvSpPr>
          <p:cNvPr id="22" name="Oval 21"/>
          <p:cNvSpPr/>
          <p:nvPr/>
        </p:nvSpPr>
        <p:spPr>
          <a:xfrm>
            <a:off x="4233563" y="1575589"/>
            <a:ext cx="3816905" cy="3701262"/>
          </a:xfrm>
          <a:prstGeom prst="ellipse">
            <a:avLst/>
          </a:prstGeom>
          <a:solidFill>
            <a:srgbClr val="1C757E"/>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4722697" y="2009699"/>
            <a:ext cx="2924175" cy="2369880"/>
          </a:xfrm>
          <a:prstGeom prst="rect">
            <a:avLst/>
          </a:prstGeom>
          <a:noFill/>
        </p:spPr>
        <p:txBody>
          <a:bodyPr wrap="square" rtlCol="0">
            <a:spAutoFit/>
          </a:bodyPr>
          <a:lstStyle/>
          <a:p>
            <a:pPr algn="ctr"/>
            <a:r>
              <a:rPr lang="en-US" sz="4400" b="1" dirty="0" smtClean="0">
                <a:solidFill>
                  <a:schemeClr val="bg1"/>
                </a:solidFill>
                <a:latin typeface="Georgia" panose="02040502050405020303" pitchFamily="18" charset="0"/>
              </a:rPr>
              <a:t>Objective is </a:t>
            </a:r>
            <a:r>
              <a:rPr lang="en-US" sz="6000" b="1" dirty="0" smtClean="0">
                <a:solidFill>
                  <a:schemeClr val="bg1"/>
                </a:solidFill>
                <a:latin typeface="Georgia" panose="02040502050405020303" pitchFamily="18" charset="0"/>
              </a:rPr>
              <a:t>Profit</a:t>
            </a:r>
            <a:endParaRPr lang="en-IN" sz="6000" b="1" dirty="0">
              <a:solidFill>
                <a:schemeClr val="bg1"/>
              </a:solidFill>
              <a:latin typeface="Georgia" panose="02040502050405020303" pitchFamily="18" charset="0"/>
            </a:endParaRPr>
          </a:p>
        </p:txBody>
      </p:sp>
      <p:sp>
        <p:nvSpPr>
          <p:cNvPr id="32" name="TextBox 31"/>
          <p:cNvSpPr txBox="1"/>
          <p:nvPr/>
        </p:nvSpPr>
        <p:spPr>
          <a:xfrm>
            <a:off x="244245" y="425637"/>
            <a:ext cx="6635203" cy="400110"/>
          </a:xfrm>
          <a:prstGeom prst="rect">
            <a:avLst/>
          </a:prstGeom>
          <a:noFill/>
        </p:spPr>
        <p:txBody>
          <a:bodyPr wrap="square" rtlCol="0">
            <a:spAutoFit/>
          </a:bodyPr>
          <a:lstStyle/>
          <a:p>
            <a:r>
              <a:rPr lang="en-US" sz="2000" dirty="0"/>
              <a:t>How much to spend on advertisement and what is the gain?​</a:t>
            </a:r>
            <a:endParaRPr lang="en-IN" sz="2000" dirty="0"/>
          </a:p>
        </p:txBody>
      </p:sp>
      <p:cxnSp>
        <p:nvCxnSpPr>
          <p:cNvPr id="44" name="Straight Connector 43"/>
          <p:cNvCxnSpPr/>
          <p:nvPr/>
        </p:nvCxnSpPr>
        <p:spPr>
          <a:xfrm flipH="1" flipV="1">
            <a:off x="276225" y="1085850"/>
            <a:ext cx="4995769" cy="13518"/>
          </a:xfrm>
          <a:prstGeom prst="line">
            <a:avLst/>
          </a:prstGeom>
          <a:ln w="25400">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535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10" name="Freeform 9"/>
          <p:cNvSpPr/>
          <p:nvPr/>
        </p:nvSpPr>
        <p:spPr>
          <a:xfrm rot="16200000">
            <a:off x="-971774" y="3191116"/>
            <a:ext cx="4198937"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70C0">
              <a:alpha val="59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11" name="Freeform 10"/>
          <p:cNvSpPr/>
          <p:nvPr/>
        </p:nvSpPr>
        <p:spPr>
          <a:xfrm>
            <a:off x="2032000" y="2369159"/>
            <a:ext cx="8128000" cy="1059840"/>
          </a:xfrm>
          <a:custGeom>
            <a:avLst/>
            <a:gdLst>
              <a:gd name="connsiteX0" fmla="*/ 0 w 8128000"/>
              <a:gd name="connsiteY0" fmla="*/ 0 h 1059840"/>
              <a:gd name="connsiteX1" fmla="*/ 8128000 w 8128000"/>
              <a:gd name="connsiteY1" fmla="*/ 0 h 1059840"/>
              <a:gd name="connsiteX2" fmla="*/ 8128000 w 8128000"/>
              <a:gd name="connsiteY2" fmla="*/ 1059840 h 1059840"/>
              <a:gd name="connsiteX3" fmla="*/ 0 w 8128000"/>
              <a:gd name="connsiteY3" fmla="*/ 1059840 h 1059840"/>
              <a:gd name="connsiteX4" fmla="*/ 0 w 8128000"/>
              <a:gd name="connsiteY4" fmla="*/ 0 h 105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059840">
                <a:moveTo>
                  <a:pt x="0" y="0"/>
                </a:moveTo>
                <a:lnTo>
                  <a:pt x="8128000" y="0"/>
                </a:lnTo>
                <a:lnTo>
                  <a:pt x="8128000" y="1059840"/>
                </a:lnTo>
                <a:lnTo>
                  <a:pt x="0" y="10598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8064" tIns="66040" rIns="369824" bIns="66040" numCol="1" spcCol="1270" anchor="t" anchorCtr="0">
            <a:noAutofit/>
          </a:bodyPr>
          <a:lstStyle/>
          <a:p>
            <a:pPr marL="285750" lvl="1" indent="-285750" algn="l" defTabSz="1822450">
              <a:lnSpc>
                <a:spcPct val="90000"/>
              </a:lnSpc>
              <a:spcBef>
                <a:spcPct val="0"/>
              </a:spcBef>
              <a:spcAft>
                <a:spcPct val="20000"/>
              </a:spcAft>
              <a:buChar char="••"/>
            </a:pPr>
            <a:endParaRPr lang="en-IN" sz="4100" kern="1200"/>
          </a:p>
        </p:txBody>
      </p:sp>
      <p:sp>
        <p:nvSpPr>
          <p:cNvPr id="12" name="Freeform 11"/>
          <p:cNvSpPr/>
          <p:nvPr/>
        </p:nvSpPr>
        <p:spPr>
          <a:xfrm rot="16200000">
            <a:off x="1799913" y="4743270"/>
            <a:ext cx="1106695"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B050">
              <a:alpha val="54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13" name="Freeform 12"/>
          <p:cNvSpPr/>
          <p:nvPr/>
        </p:nvSpPr>
        <p:spPr>
          <a:xfrm>
            <a:off x="2032000" y="4627079"/>
            <a:ext cx="8128000" cy="1059840"/>
          </a:xfrm>
          <a:custGeom>
            <a:avLst/>
            <a:gdLst>
              <a:gd name="connsiteX0" fmla="*/ 0 w 8128000"/>
              <a:gd name="connsiteY0" fmla="*/ 0 h 1059840"/>
              <a:gd name="connsiteX1" fmla="*/ 8128000 w 8128000"/>
              <a:gd name="connsiteY1" fmla="*/ 0 h 1059840"/>
              <a:gd name="connsiteX2" fmla="*/ 8128000 w 8128000"/>
              <a:gd name="connsiteY2" fmla="*/ 1059840 h 1059840"/>
              <a:gd name="connsiteX3" fmla="*/ 0 w 8128000"/>
              <a:gd name="connsiteY3" fmla="*/ 1059840 h 1059840"/>
              <a:gd name="connsiteX4" fmla="*/ 0 w 8128000"/>
              <a:gd name="connsiteY4" fmla="*/ 0 h 105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059840">
                <a:moveTo>
                  <a:pt x="0" y="0"/>
                </a:moveTo>
                <a:lnTo>
                  <a:pt x="8128000" y="0"/>
                </a:lnTo>
                <a:lnTo>
                  <a:pt x="8128000" y="1059840"/>
                </a:lnTo>
                <a:lnTo>
                  <a:pt x="0" y="10598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8064" tIns="66040" rIns="369824" bIns="66040" numCol="1" spcCol="1270" anchor="t" anchorCtr="0">
            <a:noAutofit/>
          </a:bodyPr>
          <a:lstStyle/>
          <a:p>
            <a:pPr marL="285750" lvl="1" indent="-285750" algn="l" defTabSz="1822450">
              <a:lnSpc>
                <a:spcPct val="90000"/>
              </a:lnSpc>
              <a:spcBef>
                <a:spcPct val="0"/>
              </a:spcBef>
              <a:spcAft>
                <a:spcPct val="20000"/>
              </a:spcAft>
              <a:buChar char="••"/>
            </a:pPr>
            <a:endParaRPr lang="en-IN" sz="4100" kern="1200"/>
          </a:p>
        </p:txBody>
      </p:sp>
      <p:sp>
        <p:nvSpPr>
          <p:cNvPr id="14" name="Freeform 13"/>
          <p:cNvSpPr/>
          <p:nvPr/>
        </p:nvSpPr>
        <p:spPr>
          <a:xfrm rot="16200000">
            <a:off x="808065" y="2647157"/>
            <a:ext cx="3098954"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2060">
              <a:alpha val="61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18" name="Freeform 17"/>
          <p:cNvSpPr/>
          <p:nvPr/>
        </p:nvSpPr>
        <p:spPr>
          <a:xfrm rot="16200000">
            <a:off x="980321" y="2625716"/>
            <a:ext cx="5368648"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70C0">
              <a:alpha val="59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19" name="Freeform 18"/>
          <p:cNvSpPr/>
          <p:nvPr/>
        </p:nvSpPr>
        <p:spPr>
          <a:xfrm rot="16200000">
            <a:off x="4184889" y="4564400"/>
            <a:ext cx="1464433"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B050">
              <a:alpha val="54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20" name="Freeform 19"/>
          <p:cNvSpPr/>
          <p:nvPr/>
        </p:nvSpPr>
        <p:spPr>
          <a:xfrm rot="16200000">
            <a:off x="2974369" y="1880076"/>
            <a:ext cx="3904215"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2060">
              <a:alpha val="61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21" name="Freeform 20"/>
          <p:cNvSpPr/>
          <p:nvPr/>
        </p:nvSpPr>
        <p:spPr>
          <a:xfrm rot="16200000">
            <a:off x="3517270" y="2606258"/>
            <a:ext cx="5368647"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70C0">
              <a:alpha val="59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22" name="Freeform 21"/>
          <p:cNvSpPr/>
          <p:nvPr/>
        </p:nvSpPr>
        <p:spPr>
          <a:xfrm rot="16200000">
            <a:off x="6958142" y="4827597"/>
            <a:ext cx="938035"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B050">
              <a:alpha val="54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23" name="Freeform 22"/>
          <p:cNvSpPr/>
          <p:nvPr/>
        </p:nvSpPr>
        <p:spPr>
          <a:xfrm rot="16200000">
            <a:off x="5216135" y="2143273"/>
            <a:ext cx="4430612"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2060">
              <a:alpha val="61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24" name="Freeform 23"/>
          <p:cNvSpPr/>
          <p:nvPr/>
        </p:nvSpPr>
        <p:spPr>
          <a:xfrm rot="16200000">
            <a:off x="6684674" y="3269382"/>
            <a:ext cx="4043767"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70C0">
              <a:alpha val="59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26" name="Freeform 25"/>
          <p:cNvSpPr/>
          <p:nvPr/>
        </p:nvSpPr>
        <p:spPr>
          <a:xfrm rot="16200000">
            <a:off x="7275849" y="2589207"/>
            <a:ext cx="5321112" cy="1198080"/>
          </a:xfrm>
          <a:custGeom>
            <a:avLst/>
            <a:gdLst>
              <a:gd name="connsiteX0" fmla="*/ 0 w 8128000"/>
              <a:gd name="connsiteY0" fmla="*/ 199684 h 1198080"/>
              <a:gd name="connsiteX1" fmla="*/ 199684 w 8128000"/>
              <a:gd name="connsiteY1" fmla="*/ 0 h 1198080"/>
              <a:gd name="connsiteX2" fmla="*/ 7928316 w 8128000"/>
              <a:gd name="connsiteY2" fmla="*/ 0 h 1198080"/>
              <a:gd name="connsiteX3" fmla="*/ 8128000 w 8128000"/>
              <a:gd name="connsiteY3" fmla="*/ 199684 h 1198080"/>
              <a:gd name="connsiteX4" fmla="*/ 8128000 w 8128000"/>
              <a:gd name="connsiteY4" fmla="*/ 998396 h 1198080"/>
              <a:gd name="connsiteX5" fmla="*/ 7928316 w 8128000"/>
              <a:gd name="connsiteY5" fmla="*/ 1198080 h 1198080"/>
              <a:gd name="connsiteX6" fmla="*/ 199684 w 8128000"/>
              <a:gd name="connsiteY6" fmla="*/ 1198080 h 1198080"/>
              <a:gd name="connsiteX7" fmla="*/ 0 w 8128000"/>
              <a:gd name="connsiteY7" fmla="*/ 998396 h 1198080"/>
              <a:gd name="connsiteX8" fmla="*/ 0 w 8128000"/>
              <a:gd name="connsiteY8" fmla="*/ 199684 h 11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28000" h="1198080">
                <a:moveTo>
                  <a:pt x="0" y="199684"/>
                </a:moveTo>
                <a:cubicBezTo>
                  <a:pt x="0" y="89402"/>
                  <a:pt x="89402" y="0"/>
                  <a:pt x="199684" y="0"/>
                </a:cubicBezTo>
                <a:lnTo>
                  <a:pt x="7928316" y="0"/>
                </a:lnTo>
                <a:cubicBezTo>
                  <a:pt x="8038598" y="0"/>
                  <a:pt x="8128000" y="89402"/>
                  <a:pt x="8128000" y="199684"/>
                </a:cubicBezTo>
                <a:lnTo>
                  <a:pt x="8128000" y="998396"/>
                </a:lnTo>
                <a:cubicBezTo>
                  <a:pt x="8128000" y="1108678"/>
                  <a:pt x="8038598" y="1198080"/>
                  <a:pt x="7928316" y="1198080"/>
                </a:cubicBezTo>
                <a:lnTo>
                  <a:pt x="199684" y="1198080"/>
                </a:lnTo>
                <a:cubicBezTo>
                  <a:pt x="89402" y="1198080"/>
                  <a:pt x="0" y="1108678"/>
                  <a:pt x="0" y="998396"/>
                </a:cubicBezTo>
                <a:lnTo>
                  <a:pt x="0" y="199684"/>
                </a:lnTo>
                <a:close/>
              </a:path>
            </a:pathLst>
          </a:custGeom>
          <a:solidFill>
            <a:srgbClr val="002060">
              <a:alpha val="61000"/>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605" tIns="256605" rIns="256605" bIns="256605" numCol="1" spcCol="1270" anchor="ctr" anchorCtr="0">
            <a:noAutofit/>
          </a:bodyPr>
          <a:lstStyle/>
          <a:p>
            <a:pPr lvl="0" algn="l" defTabSz="2311400">
              <a:lnSpc>
                <a:spcPct val="90000"/>
              </a:lnSpc>
              <a:spcBef>
                <a:spcPct val="0"/>
              </a:spcBef>
              <a:spcAft>
                <a:spcPct val="35000"/>
              </a:spcAft>
            </a:pPr>
            <a:endParaRPr lang="en-IN" sz="5200" kern="1200"/>
          </a:p>
        </p:txBody>
      </p:sp>
      <p:sp>
        <p:nvSpPr>
          <p:cNvPr id="5" name="TextBox 4"/>
          <p:cNvSpPr txBox="1"/>
          <p:nvPr/>
        </p:nvSpPr>
        <p:spPr>
          <a:xfrm>
            <a:off x="1771117" y="5080700"/>
            <a:ext cx="1429966" cy="523220"/>
          </a:xfrm>
          <a:prstGeom prst="rect">
            <a:avLst/>
          </a:prstGeom>
          <a:noFill/>
        </p:spPr>
        <p:txBody>
          <a:bodyPr wrap="square" rtlCol="0">
            <a:spAutoFit/>
          </a:bodyPr>
          <a:lstStyle/>
          <a:p>
            <a:r>
              <a:rPr lang="en-US" sz="2800" b="1" dirty="0" smtClean="0"/>
              <a:t>Profit</a:t>
            </a:r>
            <a:endParaRPr lang="en-IN" sz="2800" b="1" dirty="0"/>
          </a:p>
        </p:txBody>
      </p:sp>
      <p:sp>
        <p:nvSpPr>
          <p:cNvPr id="27" name="TextBox 26"/>
          <p:cNvSpPr txBox="1"/>
          <p:nvPr/>
        </p:nvSpPr>
        <p:spPr>
          <a:xfrm>
            <a:off x="4420192" y="3089174"/>
            <a:ext cx="1112569" cy="523220"/>
          </a:xfrm>
          <a:prstGeom prst="rect">
            <a:avLst/>
          </a:prstGeom>
          <a:noFill/>
        </p:spPr>
        <p:txBody>
          <a:bodyPr wrap="square" rtlCol="0">
            <a:spAutoFit/>
          </a:bodyPr>
          <a:lstStyle/>
          <a:p>
            <a:r>
              <a:rPr lang="en-US" sz="2800" b="1" dirty="0" smtClean="0"/>
              <a:t>Cost</a:t>
            </a:r>
            <a:endParaRPr lang="en-IN" sz="2800" b="1" dirty="0"/>
          </a:p>
        </p:txBody>
      </p:sp>
      <p:sp>
        <p:nvSpPr>
          <p:cNvPr id="29" name="TextBox 28"/>
          <p:cNvSpPr txBox="1"/>
          <p:nvPr/>
        </p:nvSpPr>
        <p:spPr>
          <a:xfrm>
            <a:off x="4436587" y="4961417"/>
            <a:ext cx="1303675" cy="523220"/>
          </a:xfrm>
          <a:prstGeom prst="rect">
            <a:avLst/>
          </a:prstGeom>
          <a:noFill/>
        </p:spPr>
        <p:txBody>
          <a:bodyPr wrap="square" rtlCol="0">
            <a:spAutoFit/>
          </a:bodyPr>
          <a:lstStyle/>
          <a:p>
            <a:r>
              <a:rPr lang="en-US" sz="2800" b="1" dirty="0" smtClean="0"/>
              <a:t>Profit</a:t>
            </a:r>
            <a:endParaRPr lang="en-IN" sz="2800" b="1" dirty="0"/>
          </a:p>
        </p:txBody>
      </p:sp>
      <p:sp>
        <p:nvSpPr>
          <p:cNvPr id="30" name="TextBox 29"/>
          <p:cNvSpPr txBox="1"/>
          <p:nvPr/>
        </p:nvSpPr>
        <p:spPr>
          <a:xfrm>
            <a:off x="6833106" y="5206144"/>
            <a:ext cx="1429966" cy="523220"/>
          </a:xfrm>
          <a:prstGeom prst="rect">
            <a:avLst/>
          </a:prstGeom>
          <a:noFill/>
        </p:spPr>
        <p:txBody>
          <a:bodyPr wrap="square" rtlCol="0">
            <a:spAutoFit/>
          </a:bodyPr>
          <a:lstStyle/>
          <a:p>
            <a:r>
              <a:rPr lang="en-US" sz="2800" b="1" dirty="0" smtClean="0"/>
              <a:t>Profit</a:t>
            </a:r>
            <a:endParaRPr lang="en-IN" sz="2800" b="1" dirty="0"/>
          </a:p>
        </p:txBody>
      </p:sp>
      <p:sp>
        <p:nvSpPr>
          <p:cNvPr id="31" name="TextBox 30"/>
          <p:cNvSpPr txBox="1"/>
          <p:nvPr/>
        </p:nvSpPr>
        <p:spPr>
          <a:xfrm>
            <a:off x="1803770" y="3341403"/>
            <a:ext cx="1112569" cy="523220"/>
          </a:xfrm>
          <a:prstGeom prst="rect">
            <a:avLst/>
          </a:prstGeom>
          <a:noFill/>
        </p:spPr>
        <p:txBody>
          <a:bodyPr wrap="square" rtlCol="0">
            <a:spAutoFit/>
          </a:bodyPr>
          <a:lstStyle/>
          <a:p>
            <a:r>
              <a:rPr lang="en-US" sz="2800" b="1" dirty="0" smtClean="0"/>
              <a:t>Cost</a:t>
            </a:r>
            <a:endParaRPr lang="en-IN" sz="2800" b="1" dirty="0"/>
          </a:p>
        </p:txBody>
      </p:sp>
      <p:sp>
        <p:nvSpPr>
          <p:cNvPr id="32" name="TextBox 31"/>
          <p:cNvSpPr txBox="1"/>
          <p:nvPr/>
        </p:nvSpPr>
        <p:spPr>
          <a:xfrm>
            <a:off x="6864841" y="2907155"/>
            <a:ext cx="1112569" cy="523220"/>
          </a:xfrm>
          <a:prstGeom prst="rect">
            <a:avLst/>
          </a:prstGeom>
          <a:noFill/>
        </p:spPr>
        <p:txBody>
          <a:bodyPr wrap="square" rtlCol="0">
            <a:spAutoFit/>
          </a:bodyPr>
          <a:lstStyle/>
          <a:p>
            <a:r>
              <a:rPr lang="en-US" sz="2800" b="1" dirty="0" smtClean="0"/>
              <a:t>Cost</a:t>
            </a:r>
            <a:endParaRPr lang="en-IN" sz="2800" b="1" dirty="0"/>
          </a:p>
        </p:txBody>
      </p:sp>
      <p:sp>
        <p:nvSpPr>
          <p:cNvPr id="33" name="TextBox 32"/>
          <p:cNvSpPr txBox="1"/>
          <p:nvPr/>
        </p:nvSpPr>
        <p:spPr>
          <a:xfrm>
            <a:off x="9380120" y="2920369"/>
            <a:ext cx="1112569" cy="523220"/>
          </a:xfrm>
          <a:prstGeom prst="rect">
            <a:avLst/>
          </a:prstGeom>
          <a:noFill/>
        </p:spPr>
        <p:txBody>
          <a:bodyPr wrap="square" rtlCol="0">
            <a:spAutoFit/>
          </a:bodyPr>
          <a:lstStyle/>
          <a:p>
            <a:r>
              <a:rPr lang="en-US" sz="2800" b="1" dirty="0" smtClean="0"/>
              <a:t>Cost</a:t>
            </a:r>
            <a:endParaRPr lang="en-IN" sz="2800" b="1" dirty="0"/>
          </a:p>
        </p:txBody>
      </p:sp>
      <p:sp>
        <p:nvSpPr>
          <p:cNvPr id="34" name="TextBox 33"/>
          <p:cNvSpPr txBox="1"/>
          <p:nvPr/>
        </p:nvSpPr>
        <p:spPr>
          <a:xfrm>
            <a:off x="550780" y="1846538"/>
            <a:ext cx="1229753" cy="523220"/>
          </a:xfrm>
          <a:prstGeom prst="rect">
            <a:avLst/>
          </a:prstGeom>
          <a:noFill/>
        </p:spPr>
        <p:txBody>
          <a:bodyPr wrap="square" rtlCol="0">
            <a:spAutoFit/>
          </a:bodyPr>
          <a:lstStyle/>
          <a:p>
            <a:pPr algn="ctr"/>
            <a:r>
              <a:rPr lang="en-US" sz="2800" b="1" dirty="0" smtClean="0"/>
              <a:t>Sales</a:t>
            </a:r>
            <a:endParaRPr lang="en-IN" sz="2800" b="1" dirty="0"/>
          </a:p>
        </p:txBody>
      </p:sp>
      <p:sp>
        <p:nvSpPr>
          <p:cNvPr id="35" name="TextBox 34"/>
          <p:cNvSpPr txBox="1"/>
          <p:nvPr/>
        </p:nvSpPr>
        <p:spPr>
          <a:xfrm>
            <a:off x="3070198" y="1308901"/>
            <a:ext cx="1229753" cy="523220"/>
          </a:xfrm>
          <a:prstGeom prst="rect">
            <a:avLst/>
          </a:prstGeom>
          <a:noFill/>
        </p:spPr>
        <p:txBody>
          <a:bodyPr wrap="square" rtlCol="0">
            <a:spAutoFit/>
          </a:bodyPr>
          <a:lstStyle/>
          <a:p>
            <a:pPr algn="ctr"/>
            <a:r>
              <a:rPr lang="en-US" sz="2800" b="1" dirty="0" smtClean="0"/>
              <a:t>Sales</a:t>
            </a:r>
            <a:endParaRPr lang="en-IN" sz="2800" b="1" dirty="0"/>
          </a:p>
        </p:txBody>
      </p:sp>
      <p:sp>
        <p:nvSpPr>
          <p:cNvPr id="36" name="TextBox 35"/>
          <p:cNvSpPr txBox="1"/>
          <p:nvPr/>
        </p:nvSpPr>
        <p:spPr>
          <a:xfrm>
            <a:off x="5589268" y="1240573"/>
            <a:ext cx="1229753" cy="523220"/>
          </a:xfrm>
          <a:prstGeom prst="rect">
            <a:avLst/>
          </a:prstGeom>
          <a:noFill/>
        </p:spPr>
        <p:txBody>
          <a:bodyPr wrap="square" rtlCol="0">
            <a:spAutoFit/>
          </a:bodyPr>
          <a:lstStyle/>
          <a:p>
            <a:pPr algn="ctr"/>
            <a:r>
              <a:rPr lang="en-US" sz="2800" b="1" dirty="0" smtClean="0"/>
              <a:t>Sales</a:t>
            </a:r>
            <a:endParaRPr lang="en-IN" sz="2800" b="1" dirty="0"/>
          </a:p>
        </p:txBody>
      </p:sp>
      <p:sp>
        <p:nvSpPr>
          <p:cNvPr id="37" name="TextBox 36"/>
          <p:cNvSpPr txBox="1"/>
          <p:nvPr/>
        </p:nvSpPr>
        <p:spPr>
          <a:xfrm>
            <a:off x="8115853" y="2029353"/>
            <a:ext cx="1229753" cy="523220"/>
          </a:xfrm>
          <a:prstGeom prst="rect">
            <a:avLst/>
          </a:prstGeom>
          <a:noFill/>
        </p:spPr>
        <p:txBody>
          <a:bodyPr wrap="square" rtlCol="0">
            <a:spAutoFit/>
          </a:bodyPr>
          <a:lstStyle/>
          <a:p>
            <a:pPr algn="ctr"/>
            <a:r>
              <a:rPr lang="en-US" sz="2800" b="1" dirty="0" smtClean="0"/>
              <a:t>Sales</a:t>
            </a:r>
            <a:endParaRPr lang="en-IN" sz="2800" b="1" dirty="0"/>
          </a:p>
        </p:txBody>
      </p:sp>
      <p:cxnSp>
        <p:nvCxnSpPr>
          <p:cNvPr id="3" name="Straight Connector 2"/>
          <p:cNvCxnSpPr/>
          <p:nvPr/>
        </p:nvCxnSpPr>
        <p:spPr>
          <a:xfrm flipV="1">
            <a:off x="88490" y="520974"/>
            <a:ext cx="11031794" cy="496366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21193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1000"/>
                                        <p:tgtEl>
                                          <p:spTgt spid="35"/>
                                        </p:tgtEl>
                                      </p:cBhvr>
                                    </p:animEffect>
                                    <p:anim calcmode="lin" valueType="num">
                                      <p:cBhvr>
                                        <p:cTn id="40" dur="1000" fill="hold"/>
                                        <p:tgtEl>
                                          <p:spTgt spid="35"/>
                                        </p:tgtEl>
                                        <p:attrNameLst>
                                          <p:attrName>ppt_x</p:attrName>
                                        </p:attrNameLst>
                                      </p:cBhvr>
                                      <p:tavLst>
                                        <p:tav tm="0">
                                          <p:val>
                                            <p:strVal val="#ppt_x"/>
                                          </p:val>
                                        </p:tav>
                                        <p:tav tm="100000">
                                          <p:val>
                                            <p:strVal val="#ppt_x"/>
                                          </p:val>
                                        </p:tav>
                                      </p:tavLst>
                                    </p:anim>
                                    <p:anim calcmode="lin" valueType="num">
                                      <p:cBhvr>
                                        <p:cTn id="41" dur="1000" fill="hold"/>
                                        <p:tgtEl>
                                          <p:spTgt spid="3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1000"/>
                                        <p:tgtEl>
                                          <p:spTgt spid="27"/>
                                        </p:tgtEl>
                                      </p:cBhvr>
                                    </p:animEffect>
                                    <p:anim calcmode="lin" valueType="num">
                                      <p:cBhvr>
                                        <p:cTn id="52" dur="1000" fill="hold"/>
                                        <p:tgtEl>
                                          <p:spTgt spid="27"/>
                                        </p:tgtEl>
                                        <p:attrNameLst>
                                          <p:attrName>ppt_x</p:attrName>
                                        </p:attrNameLst>
                                      </p:cBhvr>
                                      <p:tavLst>
                                        <p:tav tm="0">
                                          <p:val>
                                            <p:strVal val="#ppt_x"/>
                                          </p:val>
                                        </p:tav>
                                        <p:tav tm="100000">
                                          <p:val>
                                            <p:strVal val="#ppt_x"/>
                                          </p:val>
                                        </p:tav>
                                      </p:tavLst>
                                    </p:anim>
                                    <p:anim calcmode="lin" valueType="num">
                                      <p:cBhvr>
                                        <p:cTn id="53" dur="1000" fill="hold"/>
                                        <p:tgtEl>
                                          <p:spTgt spid="2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anim calcmode="lin" valueType="num">
                                      <p:cBhvr>
                                        <p:cTn id="64" dur="1000" fill="hold"/>
                                        <p:tgtEl>
                                          <p:spTgt spid="29"/>
                                        </p:tgtEl>
                                        <p:attrNameLst>
                                          <p:attrName>ppt_x</p:attrName>
                                        </p:attrNameLst>
                                      </p:cBhvr>
                                      <p:tavLst>
                                        <p:tav tm="0">
                                          <p:val>
                                            <p:strVal val="#ppt_x"/>
                                          </p:val>
                                        </p:tav>
                                        <p:tav tm="100000">
                                          <p:val>
                                            <p:strVal val="#ppt_x"/>
                                          </p:val>
                                        </p:tav>
                                      </p:tavLst>
                                    </p:anim>
                                    <p:anim calcmode="lin" valueType="num">
                                      <p:cBhvr>
                                        <p:cTn id="65" dur="1000" fill="hold"/>
                                        <p:tgtEl>
                                          <p:spTgt spid="29"/>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1000"/>
                                        <p:tgtEl>
                                          <p:spTgt spid="36"/>
                                        </p:tgtEl>
                                      </p:cBhvr>
                                    </p:animEffect>
                                    <p:anim calcmode="lin" valueType="num">
                                      <p:cBhvr>
                                        <p:cTn id="81" dur="1000" fill="hold"/>
                                        <p:tgtEl>
                                          <p:spTgt spid="36"/>
                                        </p:tgtEl>
                                        <p:attrNameLst>
                                          <p:attrName>ppt_x</p:attrName>
                                        </p:attrNameLst>
                                      </p:cBhvr>
                                      <p:tavLst>
                                        <p:tav tm="0">
                                          <p:val>
                                            <p:strVal val="#ppt_x"/>
                                          </p:val>
                                        </p:tav>
                                        <p:tav tm="100000">
                                          <p:val>
                                            <p:strVal val="#ppt_x"/>
                                          </p:val>
                                        </p:tav>
                                      </p:tavLst>
                                    </p:anim>
                                    <p:anim calcmode="lin" valueType="num">
                                      <p:cBhvr>
                                        <p:cTn id="82"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fill="hold"/>
                                        <p:tgtEl>
                                          <p:spTgt spid="32"/>
                                        </p:tgtEl>
                                        <p:attrNameLst>
                                          <p:attrName>ppt_x</p:attrName>
                                        </p:attrNameLst>
                                      </p:cBhvr>
                                      <p:tavLst>
                                        <p:tav tm="0">
                                          <p:val>
                                            <p:strVal val="#ppt_x"/>
                                          </p:val>
                                        </p:tav>
                                        <p:tav tm="100000">
                                          <p:val>
                                            <p:strVal val="#ppt_x"/>
                                          </p:val>
                                        </p:tav>
                                      </p:tavLst>
                                    </p:anim>
                                    <p:anim calcmode="lin" valueType="num">
                                      <p:cBhvr additive="base">
                                        <p:cTn id="88" dur="500" fill="hold"/>
                                        <p:tgtEl>
                                          <p:spTgt spid="3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1000"/>
                                        <p:tgtEl>
                                          <p:spTgt spid="30"/>
                                        </p:tgtEl>
                                      </p:cBhvr>
                                    </p:animEffect>
                                    <p:anim calcmode="lin" valueType="num">
                                      <p:cBhvr>
                                        <p:cTn id="98" dur="1000" fill="hold"/>
                                        <p:tgtEl>
                                          <p:spTgt spid="30"/>
                                        </p:tgtEl>
                                        <p:attrNameLst>
                                          <p:attrName>ppt_x</p:attrName>
                                        </p:attrNameLst>
                                      </p:cBhvr>
                                      <p:tavLst>
                                        <p:tav tm="0">
                                          <p:val>
                                            <p:strVal val="#ppt_x"/>
                                          </p:val>
                                        </p:tav>
                                        <p:tav tm="100000">
                                          <p:val>
                                            <p:strVal val="#ppt_x"/>
                                          </p:val>
                                        </p:tav>
                                      </p:tavLst>
                                    </p:anim>
                                    <p:anim calcmode="lin" valueType="num">
                                      <p:cBhvr>
                                        <p:cTn id="99" dur="1000" fill="hold"/>
                                        <p:tgtEl>
                                          <p:spTgt spid="3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1000"/>
                                        <p:tgtEl>
                                          <p:spTgt spid="22"/>
                                        </p:tgtEl>
                                      </p:cBhvr>
                                    </p:animEffect>
                                    <p:anim calcmode="lin" valueType="num">
                                      <p:cBhvr>
                                        <p:cTn id="103" dur="1000" fill="hold"/>
                                        <p:tgtEl>
                                          <p:spTgt spid="22"/>
                                        </p:tgtEl>
                                        <p:attrNameLst>
                                          <p:attrName>ppt_x</p:attrName>
                                        </p:attrNameLst>
                                      </p:cBhvr>
                                      <p:tavLst>
                                        <p:tav tm="0">
                                          <p:val>
                                            <p:strVal val="#ppt_x"/>
                                          </p:val>
                                        </p:tav>
                                        <p:tav tm="100000">
                                          <p:val>
                                            <p:strVal val="#ppt_x"/>
                                          </p:val>
                                        </p:tav>
                                      </p:tavLst>
                                    </p:anim>
                                    <p:anim calcmode="lin" valueType="num">
                                      <p:cBhvr>
                                        <p:cTn id="10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1000"/>
                                        <p:tgtEl>
                                          <p:spTgt spid="37"/>
                                        </p:tgtEl>
                                      </p:cBhvr>
                                    </p:animEffect>
                                    <p:anim calcmode="lin" valueType="num">
                                      <p:cBhvr>
                                        <p:cTn id="110" dur="1000" fill="hold"/>
                                        <p:tgtEl>
                                          <p:spTgt spid="37"/>
                                        </p:tgtEl>
                                        <p:attrNameLst>
                                          <p:attrName>ppt_x</p:attrName>
                                        </p:attrNameLst>
                                      </p:cBhvr>
                                      <p:tavLst>
                                        <p:tav tm="0">
                                          <p:val>
                                            <p:strVal val="#ppt_x"/>
                                          </p:val>
                                        </p:tav>
                                        <p:tav tm="100000">
                                          <p:val>
                                            <p:strVal val="#ppt_x"/>
                                          </p:val>
                                        </p:tav>
                                      </p:tavLst>
                                    </p:anim>
                                    <p:anim calcmode="lin" valueType="num">
                                      <p:cBhvr>
                                        <p:cTn id="111" dur="1000" fill="hold"/>
                                        <p:tgtEl>
                                          <p:spTgt spid="37"/>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1000"/>
                                        <p:tgtEl>
                                          <p:spTgt spid="24"/>
                                        </p:tgtEl>
                                      </p:cBhvr>
                                    </p:animEffect>
                                    <p:anim calcmode="lin" valueType="num">
                                      <p:cBhvr>
                                        <p:cTn id="115" dur="1000" fill="hold"/>
                                        <p:tgtEl>
                                          <p:spTgt spid="24"/>
                                        </p:tgtEl>
                                        <p:attrNameLst>
                                          <p:attrName>ppt_x</p:attrName>
                                        </p:attrNameLst>
                                      </p:cBhvr>
                                      <p:tavLst>
                                        <p:tav tm="0">
                                          <p:val>
                                            <p:strVal val="#ppt_x"/>
                                          </p:val>
                                        </p:tav>
                                        <p:tav tm="100000">
                                          <p:val>
                                            <p:strVal val="#ppt_x"/>
                                          </p:val>
                                        </p:tav>
                                      </p:tavLst>
                                    </p:anim>
                                    <p:anim calcmode="lin" valueType="num">
                                      <p:cBhvr>
                                        <p:cTn id="1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33"/>
                                        </p:tgtEl>
                                        <p:attrNameLst>
                                          <p:attrName>style.visibility</p:attrName>
                                        </p:attrNameLst>
                                      </p:cBhvr>
                                      <p:to>
                                        <p:strVal val="visible"/>
                                      </p:to>
                                    </p:set>
                                    <p:animEffect transition="in" filter="fade">
                                      <p:cBhvr>
                                        <p:cTn id="121" dur="1000"/>
                                        <p:tgtEl>
                                          <p:spTgt spid="33"/>
                                        </p:tgtEl>
                                      </p:cBhvr>
                                    </p:animEffect>
                                    <p:anim calcmode="lin" valueType="num">
                                      <p:cBhvr>
                                        <p:cTn id="122" dur="1000" fill="hold"/>
                                        <p:tgtEl>
                                          <p:spTgt spid="33"/>
                                        </p:tgtEl>
                                        <p:attrNameLst>
                                          <p:attrName>ppt_x</p:attrName>
                                        </p:attrNameLst>
                                      </p:cBhvr>
                                      <p:tavLst>
                                        <p:tav tm="0">
                                          <p:val>
                                            <p:strVal val="#ppt_x"/>
                                          </p:val>
                                        </p:tav>
                                        <p:tav tm="100000">
                                          <p:val>
                                            <p:strVal val="#ppt_x"/>
                                          </p:val>
                                        </p:tav>
                                      </p:tavLst>
                                    </p:anim>
                                    <p:anim calcmode="lin" valueType="num">
                                      <p:cBhvr>
                                        <p:cTn id="123" dur="1000" fill="hold"/>
                                        <p:tgtEl>
                                          <p:spTgt spid="33"/>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fade">
                                      <p:cBhvr>
                                        <p:cTn id="126" dur="1000"/>
                                        <p:tgtEl>
                                          <p:spTgt spid="26"/>
                                        </p:tgtEl>
                                      </p:cBhvr>
                                    </p:animEffect>
                                    <p:anim calcmode="lin" valueType="num">
                                      <p:cBhvr>
                                        <p:cTn id="127" dur="1000" fill="hold"/>
                                        <p:tgtEl>
                                          <p:spTgt spid="26"/>
                                        </p:tgtEl>
                                        <p:attrNameLst>
                                          <p:attrName>ppt_x</p:attrName>
                                        </p:attrNameLst>
                                      </p:cBhvr>
                                      <p:tavLst>
                                        <p:tav tm="0">
                                          <p:val>
                                            <p:strVal val="#ppt_x"/>
                                          </p:val>
                                        </p:tav>
                                        <p:tav tm="100000">
                                          <p:val>
                                            <p:strVal val="#ppt_x"/>
                                          </p:val>
                                        </p:tav>
                                      </p:tavLst>
                                    </p:anim>
                                    <p:anim calcmode="lin" valueType="num">
                                      <p:cBhvr>
                                        <p:cTn id="12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8" grpId="0" animBg="1"/>
      <p:bldP spid="19" grpId="0" animBg="1"/>
      <p:bldP spid="20" grpId="0" animBg="1"/>
      <p:bldP spid="21" grpId="0" animBg="1"/>
      <p:bldP spid="22" grpId="0" animBg="1"/>
      <p:bldP spid="23" grpId="0" animBg="1"/>
      <p:bldP spid="24" grpId="0" animBg="1"/>
      <p:bldP spid="26" grpId="0" animBg="1"/>
      <p:bldP spid="5" grpId="0"/>
      <p:bldP spid="27" grpId="0"/>
      <p:bldP spid="29" grpId="0"/>
      <p:bldP spid="30" grpId="0"/>
      <p:bldP spid="31" grpId="0"/>
      <p:bldP spid="32" grpId="0"/>
      <p:bldP spid="33" grpId="0"/>
      <p:bldP spid="34" grpId="0"/>
      <p:bldP spid="35"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Profit = Sales – Total Cost </a:t>
            </a:r>
            <a:br>
              <a:rPr lang="en-IN" dirty="0"/>
            </a:br>
            <a:r>
              <a:rPr lang="en-IN" dirty="0"/>
              <a:t>Sales = Unit Price </a:t>
            </a:r>
            <a:r>
              <a:rPr lang="en-IN" dirty="0" smtClean="0">
                <a:latin typeface="Arial" panose="020B0604020202020204" pitchFamily="34" charset="0"/>
                <a:cs typeface="Arial" panose="020B0604020202020204" pitchFamily="34" charset="0"/>
              </a:rPr>
              <a:t>X</a:t>
            </a:r>
            <a:r>
              <a:rPr lang="en-IN" dirty="0" smtClean="0"/>
              <a:t> </a:t>
            </a:r>
            <a:r>
              <a:rPr lang="en-IN" dirty="0"/>
              <a:t>Number of Products Sold.</a:t>
            </a:r>
            <a:endParaRPr lang="en-US" dirty="0"/>
          </a:p>
        </p:txBody>
      </p:sp>
      <p:graphicFrame>
        <p:nvGraphicFramePr>
          <p:cNvPr id="4" name="Content Placeholder 3"/>
          <p:cNvGraphicFramePr>
            <a:graphicFrameLocks noGrp="1"/>
          </p:cNvGraphicFramePr>
          <p:nvPr>
            <p:ph idx="1"/>
            <p:extLst/>
          </p:nvPr>
        </p:nvGraphicFramePr>
        <p:xfrm>
          <a:off x="988671" y="1547833"/>
          <a:ext cx="622235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7151515" y="1690689"/>
          <a:ext cx="4161421" cy="45386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Plus 5"/>
          <p:cNvSpPr/>
          <p:nvPr/>
        </p:nvSpPr>
        <p:spPr>
          <a:xfrm>
            <a:off x="8966969" y="2233134"/>
            <a:ext cx="590309" cy="75235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8756843" y="3489056"/>
            <a:ext cx="891251" cy="56715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Up Arrow 8"/>
          <p:cNvSpPr/>
          <p:nvPr/>
        </p:nvSpPr>
        <p:spPr>
          <a:xfrm rot="8975177">
            <a:off x="-514948" y="1833856"/>
            <a:ext cx="5305436" cy="2079079"/>
          </a:xfrm>
          <a:prstGeom prst="curvedUpArrow">
            <a:avLst>
              <a:gd name="adj1" fmla="val 25000"/>
              <a:gd name="adj2" fmla="val 6097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028623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4" name="AutoShape 2" descr="data:image/jpg;base64,%20/9j/4AAQSkZJRgABAQEAYABgAAD/2wBDAAUDBAQEAwUEBAQFBQUGBwwIBwcHBw8LCwkMEQ8SEhEPERETFhwXExQaFRERGCEYGh0dHx8fExciJCIeJBweHx7/2wBDAQUFBQcGBw4ICA4eFBEUHh4eHh4eHh4eHh4eHh4eHh4eHh4eHh4eHh4eHh4eHh4eHh4eHh4eHh4eHh4eHh4eHh7/wAARCADYANg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qAPO8sqx+WFRtvzAkngH+tAE9FQ4uv70P/fJ/xoxdf3of++T/AI0ATUVDi6/vQ/8AfJ/xoxdf3of++T/jQBNRUOLr+9D/AN8n/GjF1/eh/wC+T/jQBNRUOLr+9D/3yf8AGjF1/eh/75P+NAE1eI6j8e7ebw9rdzYaDe2Fzaabd31nNdqksVwLa7+zS4VHDcNgjO3PPpz7Ri6/vQ/98n/GvNvC/wAFPCOjaPqVhcWcepyaotxHe3M5dXkhmuGnMYCthQGYDK4J2LnpQBQu/j94R0/xlqPhrULe9jOmWskt1dqqlA8dt9odQgO/GzOGIwWGPes3xZ8aNc0O78O6pc+DdStdJvNI1PU7qyd4HuHht47eRJQwk2qAsj5U/NnAxXfSfDnww/iKXX/7LiW+nTZcbJ5liuB5flfvYg/lyHZ8uWUnAHpVKL4SeCYtPXT10SI2y2l1ZKjXU7bYLlESaMEvkKVjQAD7oHy4oApaz8ZNB0zx3aeE5LG4luLvTpL2KSOeJsbLdrjY6Bt6ZRDgkYzj61T8A/FrVvF3jrR9Gj8E3Wn6Vqnh9NbjvLi8hMixOcIxjUn5ScL/AHuc4Arfuvhb4Nude/t2XQrX+0eMzrLKpOIDBnAfGTEShOORjPQVfsPAnh+w1DQ9Qs9NggutBsRp2nSJJKDHbBdoib5vnUDpvzg89eaAOqoqHF1/eh/75P8AjRi6/vQ/98n/ABoAmoqHF1/eh/75P+NGLr+9D/3yf8aAJqKhxdf3of8Avk/40Yuv70P/AHyf8aAJqKhxdf3of++T/jRi6/vQ/wDfJ/xoAmoqHF1/eh/75P8AjRG8vn+XJsPy7gVBHegCaiiigAqG3/1tx/10H/oC1NUNv/rbj/roP/QFoAmooooAKKKKACiiigAooooAKKKy9V8Q6RprGO5vE80D/VR/O/4gdPxqZzjBc0nZEVKkKceabsvM1KK4ufx/b7iLfTZ3UdDI4TP4DNVx8QJs86QmP+vk/wDxNefLOMFF2dRfieXPP8ug7Oqvxf5I7yiuPtPHtg8gW7srm3B/jXDqPy5/Suk0zVNP1KMvY3cU+PvBT8y/UdRXVQxdCv8Aw5pnZhsdhsT/AAZp/P8AQuUUUV0HWFFFFABRRRQAUUUUAFQn/j9H/XM/zFTVCf8Aj9H/AFzP8xQBNRRRQAVDb/624/66D/0BamqG3/1tx/10H/oC0ATUUVmX+qPb6kLGG086QxCTmVUzksMDPU/KTUznGC5pPQDTorL/ALQ1D/oEn/wIWkXUr5s7dLzg4OLleD6Vj9bo/wAyHys1aKx4db/0q2huLYQrcyNFHIsyuC4z8vH0P5VsVrCcZq8XcVgqrq2pWOk6fNqGpXUVrawrukkkOAB/U+1Pv7u2sLKa9vJkgt4ELySOcBVHUmvk74t/EG98basUiZ4NHt2P2a3zjcf+ej/7R/QfjXu5JktXNa3LHSK3fb/gmdSooI6T4lfGrVdXkk0/wu0mm2AJBuRxPKPb+4Ppz71k/CfUGmgvbKaRnkVxMCxySDwefqP1rzit/wCH999h8T2244SfMLfj0/XFfYcV8M4Z8PV6GHh70VzJ9W467+auvmfPZxSlisJOL3tdfLU9iooor+Wz8yCljZ4pVmhkeKVTlXRirD8RSUVUZOLvF2ZUZyg1KLsztfDPjRlZLTW2BU8LdAYx/vjt9R+PrXdKysoZSCCMgjoRXiFdV4F8RtYzR6XfSZtHO2F2P+qPZT/sn9Pp0+uyjPHOSo4h69H/AJ/5n3WRcRyqSWHxT1e0v0f+Z6NRRRX1R9sFFFFABRRRQAVCf+P0f9cz/MVNUJ/4/R/1zP8AMUATUUUUAFQ2/wDrbj/roP8A0BamqG3/ANbcf9dB/wCgLQBNXD+OfD02v+JbUwXEUD2cIkDupJXcJkDJg8Mu7cM+nbrXcVzut3V1p+um5TR9RvoZbZED2qo21lZyQQWBHDDtiuXGKTotQWpUdziF0e3i1W/tZPGEJnSG5d42Y/6OGQKbgE/8tQVbdg4G9+lVdZ0Sw19be0tfFGlQRq48y3hBK4mhKLEP9g4zjj7oz7aFta30atBLpGvS20cDQ2oOnx+ZDlt2/d5uCx43Erk46jJFZs3hk/alurbS/E8E0nmi8MdlCouRK5d8kPuzuZ2HJxkDoK8lUKt9n9xd0dPdWdxoNtokJSbUZRrFxOEgChiJXmkCjewHyhwOSOldF/bt/wD9Cnrn/fVr/wDHqyJ7291XWtHVfD+r2qQXfmyS3ESKirsYdQxPUjtW94u1qHw74Z1DWrjBS0haQKT95v4V/E4H4162XUqjgoNe83+ZE2jwf9oX4iNqc48H2UdzZeRiTUYZgBIW/hT5SVK9DkEjJHcV43T9Umk1PUZdQvT5tzLM0zOeu9jk/wA6ZX79k+XRy7CxoLfq+76/12PKqT55XCnRSNFKkqEhkYMpHqDmm0V6coqSaexme8aVdLfabb3iHKyxq/5irNcj8LL77R4fa1ZstbSFf+Ankf1rrq/jXPsteWZlXwj+xJpenT8LH5fjsP8AV8ROn2f4dAoooryDkCggEEHoaKKYz0n4fay2oaabK5ctdWoA3Hq6fwt9ex+me9dPXj/h3UW0rWre8yRGG2TAd0br+XB/CvYK/QslxrxWHXN8UdH/AJn6pw9mLxuEXO/ejo/0YUV5G/iWCysrCXU7/wATTTXc6wlrebCmV9xREXueAOwGRzV1PEGitbWtw2reKUS5LiPdP82FTfnbnOCOmM89cV1PHU10Z7/Kz0+ivMP7e01olki1DxSyCV4bgtchfIdPMyjZP3v3Te3Tmum8A6oNQ+2RQzXU9siQzRPdPul/eKSVP0K1pSxUKsuVJg42OpqE/wDH6P8Armf5ipqhP/H6P+uZ/mK6SSaiiigAqG3/ANbcf9dB/wCgLU1Q2/8Arbj/AK6D/wBAWgCaiiigAooooAK8a/ao1o23hrTtDjYhr2cyyYP8EY6f99EflXstfMn7UGoG6+IMFiNwWyskXB6FnJYkfhtH4V9DwthlXzOnfaN392342Mq7tBnlNFFFfs55wUUUUAdZ8Lb77N4ha1ZsJcxlf+BDkf1r1WvBtMumstRt7tOsMiv+R5r3aCRZoUlQ5V1DA+xr+d/FzLPYZlTxkVpUjZ+sdPya+4+J4mw/LWjVX2lb5ofRRRX5KfMhRRRQBBdtcbQlvEjlsgs7YVfr3Nej+DLfU9Q8O2lw/ijUd4BjdY4LcKpU7cDdGx7dyTXn9d/8LJt2nXtvg/u5w2f95R/hX0fDdZxxDp9Gvy/pn1nCOIcMXKl0kvxX9M5/w1eWDJo2i3mkw3bxxW90l1KFJ8xpJUBAxww8vOR69BUd9fRLqsouPCum/wBl21rPNYOPmkleLO5MD7n3B1GMEAEniupi8K6nZokGneIpIraLiFZbSKR0Gc43bRnkmmQ+FdYhllmh8QRRyTEmR106LL55OTj15r3pYGrzN6fefpXMjjX16xk1drW/8LaTtZJis28FZmWSVZ9oxn5vmZSwGQ+c813PhG2t7PxJrttawrDCiW2xFGAMq5/marzeE9Wmhjhl16B44yCiHTYcLjpjjjp/Stbw5o11pt3fXd7qRvp7vy9zGJUwEBA4HHet8LhZ06nNLYTkmjaqE/8AH6P+uZ/mKmqE/wDH6P8Armf5ivSIJqKKKACobf8A1tx/10H/AKAtTVDb/wCtuP8AroP/AEBaAJqKKKACiiigAr5L/aAZm+K2q7iTgRAfTYK+tK+Z/jNZ2s3xJ1SSSFWfMeSf9wV62TZ5RyWu8RWi5Jq2lutu/oduX5RWzar9XoySdr636eifc8mpK6wWdqP+XeP/AL5FOFtbjpDH/wB8ivopeKGF+zQl96PoI+HWL+1Wj+JyNLXXiGH/AJ5J/wB8inBEHRQPwrCXijT+zhn/AOBf/am0fDmt1rr/AMBf+Zx4Vj0Un8K9g+H14134Yt1kz5kGYmyOeOn6YrkAAK6LwRcbLua2J4kUMPqK+K404tXEGBVF0OVwfMnzX6Wa2Xf8D5jjbgCeEyapi41eZ07O3LbS9nrd7J3+R1tFFFflJ+AhRRRQAV2PwqJ/tDUVydvlRnHvlq46uu+FTD+1dSTuIIj/AOPNXs5D/v0Pn+TPf4Z/5GUPn+TPQqKKK/QT9TCiiigAqE/8fo/65n+YqaoT/wAfo/65n+YoAmooooAKht/9bcf9dB/6AtTVDb/624/66D/0BaAJqKKKACiiigAr5o+Lcm74m63H/caLH0MS/wD16+l6+Wfi7P5fxq1mEniWOLH1EY/pmuHMFeifU8Hz5MyT8n+hj0UUV8+fr4UUUUAFWtJuPsupQT9lcA/Q8GqtFJpNWZy47CU8bhqmGqfDNOL9GrHpw6UVS0K4+1aVBKTltu1vqOKu18vOLhJxfQ/hjGYWphMRUw9T4oNxfqnZhRRRUHMFdJ8IphJ4l1xAc+Xb26/iS5rmmIVSx4AGTWh+z7cfa9c8SXHZ/KI+mXxXucPx/wBsUvX8j6ThaP8At8Zev5HsNFFFffH6cFFFFABUJ/4/R/1zP8xU1Qn/AI/R/wBcz/MUATUUUUAFQ2/+tuP+ug/9AWpqht/9bcf9dB/6AtAE1FFFABRRRQAV8iftATNB8Y9TmT7yeSw/79rX13XyP+0lb+R8WdQbkiWGGQZH+xj+lcmN/h/M+h4Za+uP/C/zRVt5UngSaM5VwCKkrm/C1/sY2UrcMcxk+vcV0lfPTjys/X8NW9rTT69QoooqToCiiigDqfA9xmOe1PVSHX6HrXS1wfhq4+z6zCScLJ+7b8en64rvK8LMKfLVv3P5O8Vcq+ocQTqRXu1Upr12f4q/zCiimyOsaNI7BVUZJPYVwn5utTI8X3/2PSXjVsSz/IvsO5/L+db/AOzT/wAfeuf7kP8AN68x8Q6i2pai0wz5S/LGPb1/GvV/2abf/R9bu89ZIosY9ATn9a+nySlyV4r1/I+x4do+zxMF63+49hooor7I/QAooooAKhP/AB+j/rmf5ipqhP8Ax+j/AK5n+YoAmooooAKht/8AW3H/AF0H/oC1NUNv/rbj/roP/QFoAmrzvxdqiWfiW8+3ahrqW4aKONLCdUSFRE0kkjAkcAKScZPAABr0SuB8TJp0OoeItZ1DT4r46THHeQRyAEBxAwzzxnBIz2rlxk3GldFR3Msavp5iSQXnjQiSAzxgXKkuuSFAG7OWKtj/AHTnGRmvaeJdDuJI4l1XxkkrbSyNPlkVxHsYgE5DNNGg25OWHGOa6DVtQs7bWTbW+kWANlLbWu+aIKdsvOI+Pujg8d88cVy+qeLbaxnt7uTwzohso8GefAMlluHlojKFzvXCq4HQMo7ivHjXqvq/vNLIu6P4iim1rRjp954izNNE0keoXUbxvHIJFK4ViSykAkjhSApO4Fa4b9rnTWj17RNXCnbNbPbM3bKNuH/oZ/KvRJk0vUNJ8Oahp2nw6a82qpAXtoVjYBDKp2nHKblJX1BBxzVL9oTwfLqvw4u7iLUL6e405hdIrup+UcPj5f7pJ/CvQo81XDyvvc7sqrrD42Entt9+h8rglSGUkEHII7V1ehaqt5GIZmCzqP8AvsetcZ9nb/n5n/76H+FI1qWUqbq5wRg4fB/MVwSgpKzP06lXqUZc0Ueg6ddG8gNwE2xM58o93QcBvbPOPbFWa53SNdWONLe7UKqgKrqOAPcVvxSRyoHjdXU91Oa5ZwcWe5hsRCrFK+o+iiioOoAxVgy9Qcj616RYzrc2cNwvR0DfSvN66bw7rNpZ6QY7yYKYnIVerEHkYH51wZhSc6acVqj8Z8ZsoeJy+jjYK7pys/SX/BS+86gkAEk4A6muJ8Wa6Lsmys2/cA/vHH8Z9B7VW13xDc6iDDEDBb91B+Zvqf6Vi1yUMPye9Lc/AcPhfZ+9LcK+ifgHYPZ+AI55F2m8uJJl/wB37o/9Bz+NfPVpby3d1DawKWmmkWNAO7E4FfXGg6dHpOi2emQ8pbQrED64HWvpMlpXqSqdtD67h2i3VlV7K33l2iiivpD64KKKKACoT/x+j/rmf5ipqhP/AB+j/rmf5igCaiiigAqG3/1tx/10H/oC1NUNv/rbj/roP/QFoAmrn9U8PXdxqc9/p+vXWnPcKomRYIpUbaMAjepI4966CiplCM1aSuFzk28Law1wLhvFtw0wAAkOnWxYAZ77Pc/maf8A8I3rvP8AxWF1z1/0C25/8crqaKy+rUf5UO7OTh8JX32jT2uvElzcW9jOk0dv9khjXKggD5VBAwTXUzxRzwvDMivHIpV1YcMCMEGn0VrCEYK0VYLnxN8UPC03g/xne6Oyt9n3ebauR9+Jj8v5dD7iuYr69+OngIeNPDPm2SL/AGxYgvanp5g/ijJ9+3uK+RJY5IZXhmjaORGKujDBUjqCK8nEUfZy8mfpGTZisZQV370dH/n8xtSQTTQNuhkeM+qnFR0VznrmpDruoRjDOkn+8vP6VKfEV5j/AFMI/OsailyrsaKrUW0n97NGfWtQlGPOEY/2FxWh4aZngnZ2LMXGSTk9K56t/wAL/wDHtN/vj+VY4n+DL+up8Xx628kqtu+sf/SkbFFFaHh3R77XtYt9K0+PfPM2Mnoi92PsBXkxi5NRitT8BhCU5KMVds7z4A+G21HxE+u3EZ+zafxGSOGmI4/IHP4ivfay/Cuh2fh3QrbSbJf3cK/M5GDIx6sfcmtSvs8Hhlh6Sh16+p+g5fhFhaCp9evqFFFFdR2hRRRQAVCf+P0f9cz/ADFTVCf+P0f9cz/MUATUUUUAFQ2/+tuP+ug/9AWpqht/9bcf9dB/6AtAE1FFFABRRRQAUUUUAFeN/HP4S/8ACRNJ4i8NxImrAZuLfO1boDuOwf8An9a9koqJwjNcsjowuKq4WoqlJ2Z8B3ME9rcSW1zDJBPGxWSORSrKfQg9Kjr7L+Ivw08N+NY/NvYDa6gBhL2AASY9G7MPr+dfP/i/4K+NNCdpLO2XWrUZxJaffA90PP5Zry6uFnDbVH3mBz7DYlJTfLLz2+TPNKKsX1je2MzQ31nc2sinBSaJkI/Aiq24eormase3GSkrpi1v+F/+Pab/AHx/KqOj6HrWszCHStJvr1z2hgZh+eMCvYvhv8FPEEkXm+IpI9LgdtxiRhJMR6ccL+Z+lKph6lam4wX9XPkONeWvlU8PTac246X7STOR0HR9R1zUo9P0u2e4uH7Doo9WPYe9fSHw48FWXhHTCoKz6hMB9puMdf8AZX0Ufr1rV8MeHNH8N2ItNJtFhU43ueXkPqzdTWtXfgcujhvelrL8j84y3KoYT35ay/L0CiiivSPXCiiigAooooAKhP8Ax+j/AK5n+YqaoT/x+j/rmf5igCaiiigAqG3/ANbcf9dB/wCgLU1Q2/8Arbj/AK6D/wBAWgCaiiigAooooAKKKKACiiigAooooAiubW2uRtuLeGYYxiRA386proOhKwZdF04MO4tUz/KtGigak1sxkUUcKbIo0jX0VcCn0UUCCiiigAooooAKKKKACiiigAqE/wDH6P8Armf5ipqhP/H6P+uZ/mKAJqKKKACo3t4mYsV5PXBIzUlFAEP2aH+6f++jR9mh/un/AL6NTUUAQ/Zof7p/76NH2aH+6f8Avo1NRQBleI54tJ8PalqqwGY2dpLcCMyFd+xC2M9s4rBs7rxhcpHssPDAlaJZDF/ak5ZQRkZHlVs+PY5JfA2vxRRtJI+mXKqijJYmJsAAdTXn2hXXgu08Tt4nPiO4E89qqNbm2lAVigU5O3kcdOxqZOStZG1GFKSl7SVrLTS9328vU6//AIrXH/IO8Nf+DK4/+NUbfG2cf2b4az/2Erj/AONV5/pNp4PtIJZJvFUE13JZi3U/2TJ5ERAjG5Y/QiIbgCNxZjxnAfd6f4BuF48UzwytCsTzxWciynDcsG25DFflz6D8KoxO9/4rX/oG+Gumf+Qlcf8AxqoDdeLBardNa+FkgY4WR9TnUE5x3iri5o/Cki/L4ut4mMUSkppEoVXScy7kXOFAyVRcFRn5hJwA7xPbeB9e8Dad4Xn8W3MYsZRKs62chL/e4IK+jfpW1CNOdSMasuWPV2vb5Cd7aHbK/jJpWhWw8MGRQCy/2ncZAPQ/6qn/APFa/wDQN8Nf+DK4/wDjVcdrb+DdSeNP+EsmggSyW13JZS/aPljdARLjIBDksuDkhenOWxS+FITG6eKrZmR4ptr6TMU8xGbKhQRiHDHbH/CwU7jjBye4zrBdeLDBFP8AZPC4jlGYydTuBu4LcDyueAT+BqRpPGKmMNY+GFMnCA6nOC30/dc151ZaT4Og1Cxu5fG80/2G2EECnTHHSHyizEDk4LEHqM9TXV6xrXgzULqwnbxFIhtEVMfZZTuAOcj5eDWVWU4xvBXf3GVaVSML043fa9jbLeNFcIdO8NBiM4/tK46f9+qdjxr/ANA3w1/4Mrj/AONVyV+/gK8ivUm14H7ZeSXUpNhIclmVlB+Xnbs4z61jatpPgu+ubfZ4yeCzhuXnFsumOVIdmJjzgfJhiMHIyAfUHQ1PQnm8YJOkDWXhdZZEZ0Q6nPllXGSP3XQbh+YpkepeIYdQtYr2y0FoJLhYZTa6hM7pliuQDGASGGCMjvXET2vhJmufI8ZLEstvLCm7SZHaPe0RKhj/AMswsIAQAYLMc9AJ/B1r4c0m80ux0rxBLqk7TwxBTZSRlsSvK0jEjBOWPJxwBQB679mh/un/AL6NH2aH+6f++jU1FAEP2aH+6f8Avo0fZof7p/76NTUUAQ/Zof7p/wC+jT44Y42LKuCRjOc0+igAooooAKKKKACiiigAooooAKKKKACiiigAooooAKKKKACiiigAooooAKKKKACiiigAooooAKKKKACiiigD/9k="/>
          <p:cNvSpPr>
            <a:spLocks noChangeAspect="1" noChangeArrowheads="1"/>
          </p:cNvSpPr>
          <p:nvPr/>
        </p:nvSpPr>
        <p:spPr bwMode="auto">
          <a:xfrm>
            <a:off x="1587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7" name="Diagram 6"/>
          <p:cNvGraphicFramePr/>
          <p:nvPr>
            <p:extLst/>
          </p:nvPr>
        </p:nvGraphicFramePr>
        <p:xfrm>
          <a:off x="720875" y="3651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p:cNvSpPr/>
          <p:nvPr/>
        </p:nvSpPr>
        <p:spPr>
          <a:xfrm>
            <a:off x="1695107" y="1973791"/>
            <a:ext cx="2438400" cy="2438400"/>
          </a:xfrm>
          <a:prstGeom prst="ellipse">
            <a:avLst/>
          </a:prstGeom>
          <a:solidFill>
            <a:schemeClr val="bg1"/>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8" name="Oval 7"/>
          <p:cNvSpPr/>
          <p:nvPr/>
        </p:nvSpPr>
        <p:spPr>
          <a:xfrm>
            <a:off x="3328021" y="4087389"/>
            <a:ext cx="1400552" cy="1541678"/>
          </a:xfrm>
          <a:prstGeom prst="ellipse">
            <a:avLst/>
          </a:prstGeom>
          <a:solidFill>
            <a:schemeClr val="bg1"/>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grpSp>
        <p:nvGrpSpPr>
          <p:cNvPr id="3" name="Group 2"/>
          <p:cNvGrpSpPr/>
          <p:nvPr/>
        </p:nvGrpSpPr>
        <p:grpSpPr>
          <a:xfrm>
            <a:off x="578460" y="1877873"/>
            <a:ext cx="1116649" cy="2534319"/>
            <a:chOff x="578460" y="1877873"/>
            <a:chExt cx="1116649" cy="2534319"/>
          </a:xfrm>
        </p:grpSpPr>
        <p:sp>
          <p:nvSpPr>
            <p:cNvPr id="9" name="Straight Connector 8"/>
            <p:cNvSpPr/>
            <p:nvPr/>
          </p:nvSpPr>
          <p:spPr>
            <a:xfrm flipV="1">
              <a:off x="578460" y="1877873"/>
              <a:ext cx="887936" cy="6230"/>
            </a:xfrm>
            <a:prstGeom prst="line">
              <a:avLst/>
            </a:prstGeom>
            <a:ln>
              <a:solidFill>
                <a:schemeClr val="tx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Straight Connector 9"/>
            <p:cNvSpPr/>
            <p:nvPr/>
          </p:nvSpPr>
          <p:spPr>
            <a:xfrm rot="5400000" flipV="1">
              <a:off x="-127260" y="2589824"/>
              <a:ext cx="2528089" cy="1116648"/>
            </a:xfrm>
            <a:prstGeom prst="line">
              <a:avLst/>
            </a:prstGeom>
            <a:ln>
              <a:tailEnd type="oval" w="lg" len="lg"/>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grpSp>
        <p:nvGrpSpPr>
          <p:cNvPr id="11" name="Group 10"/>
          <p:cNvGrpSpPr/>
          <p:nvPr/>
        </p:nvGrpSpPr>
        <p:grpSpPr>
          <a:xfrm>
            <a:off x="302837" y="1083267"/>
            <a:ext cx="2032000" cy="1185333"/>
            <a:chOff x="5418666" y="2370666"/>
            <a:chExt cx="2032000" cy="1185333"/>
          </a:xfrm>
        </p:grpSpPr>
        <p:sp>
          <p:nvSpPr>
            <p:cNvPr id="12" name="Rectangle 11"/>
            <p:cNvSpPr/>
            <p:nvPr/>
          </p:nvSpPr>
          <p:spPr>
            <a:xfrm>
              <a:off x="5418666" y="2370666"/>
              <a:ext cx="2032000" cy="118533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angle 12"/>
            <p:cNvSpPr/>
            <p:nvPr/>
          </p:nvSpPr>
          <p:spPr>
            <a:xfrm>
              <a:off x="5418666" y="2370666"/>
              <a:ext cx="2032000" cy="11853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70256" tIns="48260" rIns="48260" bIns="48260" numCol="1" spcCol="1270" anchor="ctr" anchorCtr="0">
              <a:noAutofit/>
            </a:bodyPr>
            <a:lstStyle/>
            <a:p>
              <a:pPr lvl="0" algn="l" defTabSz="1689100">
                <a:lnSpc>
                  <a:spcPct val="90000"/>
                </a:lnSpc>
                <a:spcBef>
                  <a:spcPct val="0"/>
                </a:spcBef>
                <a:spcAft>
                  <a:spcPct val="35000"/>
                </a:spcAft>
              </a:pPr>
              <a:r>
                <a:rPr lang="en-US" sz="3800" b="1" kern="1200" dirty="0" smtClean="0"/>
                <a:t>Profit</a:t>
              </a:r>
              <a:endParaRPr lang="en-IN" sz="3800" b="1" kern="1200" dirty="0"/>
            </a:p>
          </p:txBody>
        </p:sp>
      </p:grpSp>
      <p:sp>
        <p:nvSpPr>
          <p:cNvPr id="14" name="Oval 13"/>
          <p:cNvSpPr/>
          <p:nvPr/>
        </p:nvSpPr>
        <p:spPr>
          <a:xfrm>
            <a:off x="1695107" y="1973791"/>
            <a:ext cx="2438400" cy="2438400"/>
          </a:xfrm>
          <a:prstGeom prst="ellipse">
            <a:avLst/>
          </a:prstGeom>
          <a:solidFill>
            <a:srgbClr val="0070BF"/>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
        <p:nvSpPr>
          <p:cNvPr id="15" name="Oval 14"/>
          <p:cNvSpPr/>
          <p:nvPr/>
        </p:nvSpPr>
        <p:spPr>
          <a:xfrm>
            <a:off x="3328021" y="4083285"/>
            <a:ext cx="1400552" cy="1541678"/>
          </a:xfrm>
          <a:prstGeom prst="ellipse">
            <a:avLst/>
          </a:prstGeom>
          <a:solidFill>
            <a:srgbClr val="00AF5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sp>
    </p:spTree>
    <p:extLst>
      <p:ext uri="{BB962C8B-B14F-4D97-AF65-F5344CB8AC3E}">
        <p14:creationId xmlns:p14="http://schemas.microsoft.com/office/powerpoint/2010/main" val="30410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path" presetSubtype="0" accel="50000" decel="50000" fill="hold" nodeType="clickEffect">
                                  <p:stCondLst>
                                    <p:cond delay="0"/>
                                  </p:stCondLst>
                                  <p:childTnLst>
                                    <p:animMotion origin="layout" path="M -2.5E-6 7.40741E-7 L 0.13086 7.40741E-7 C 0.18946 7.40741E-7 0.26172 0.09745 0.26172 0.17662 L 0.26172 0.35347 " pathEditMode="relative" rAng="0" ptsTypes="AAAA">
                                      <p:cBhvr>
                                        <p:cTn id="13" dur="2000" fill="hold"/>
                                        <p:tgtEl>
                                          <p:spTgt spid="14"/>
                                        </p:tgtEl>
                                        <p:attrNameLst>
                                          <p:attrName>ppt_x</p:attrName>
                                          <p:attrName>ppt_y</p:attrName>
                                        </p:attrNameLst>
                                      </p:cBhvr>
                                      <p:rCtr x="13086" y="17662"/>
                                    </p:animMotion>
                                  </p:childTnLst>
                                </p:cTn>
                              </p:par>
                            </p:childTnLst>
                          </p:cTn>
                        </p:par>
                      </p:childTnLst>
                    </p:cTn>
                  </p:par>
                  <p:par>
                    <p:cTn id="14" fill="hold">
                      <p:stCondLst>
                        <p:cond delay="indefinite"/>
                      </p:stCondLst>
                      <p:childTnLst>
                        <p:par>
                          <p:cTn id="15" fill="hold">
                            <p:stCondLst>
                              <p:cond delay="0"/>
                            </p:stCondLst>
                            <p:childTnLst>
                              <p:par>
                                <p:cTn id="16" presetID="50" presetClass="path" presetSubtype="0" accel="50000" decel="50000" fill="hold" nodeType="clickEffect">
                                  <p:stCondLst>
                                    <p:cond delay="0"/>
                                  </p:stCondLst>
                                  <p:childTnLst>
                                    <p:animMotion origin="layout" path="M -0.06576 -0.09676 L -0.13268 -0.09676 C -0.16276 -0.09676 -0.19961 -0.03495 -0.19961 0.01528 L -0.19961 0.12755 " pathEditMode="relative" rAng="0" ptsTypes="AAAA">
                                      <p:cBhvr>
                                        <p:cTn id="17" dur="2000" fill="hold"/>
                                        <p:tgtEl>
                                          <p:spTgt spid="15"/>
                                        </p:tgtEl>
                                        <p:attrNameLst>
                                          <p:attrName>ppt_x</p:attrName>
                                          <p:attrName>ppt_y</p:attrName>
                                        </p:attrNameLst>
                                      </p:cBhvr>
                                      <p:rCtr x="-6693" y="11204"/>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833" y="226229"/>
            <a:ext cx="10515600" cy="1325563"/>
          </a:xfrm>
        </p:spPr>
        <p:txBody>
          <a:bodyPr/>
          <a:lstStyle/>
          <a:p>
            <a:r>
              <a:rPr lang="en-IN" dirty="0"/>
              <a:t>Relation Between Cost, Volume and Profit</a:t>
            </a:r>
            <a:endParaRPr lang="en-US" dirty="0"/>
          </a:p>
        </p:txBody>
      </p:sp>
      <p:graphicFrame>
        <p:nvGraphicFramePr>
          <p:cNvPr id="4" name="Content Placeholder 3"/>
          <p:cNvGraphicFramePr>
            <a:graphicFrameLocks noGrp="1"/>
          </p:cNvGraphicFramePr>
          <p:nvPr>
            <p:ph idx="1"/>
            <p:extLst/>
          </p:nvPr>
        </p:nvGraphicFramePr>
        <p:xfrm>
          <a:off x="696891" y="1273502"/>
          <a:ext cx="974347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34805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002" y="479601"/>
            <a:ext cx="10515600" cy="724373"/>
          </a:xfrm>
        </p:spPr>
        <p:txBody>
          <a:bodyPr/>
          <a:lstStyle/>
          <a:p>
            <a:r>
              <a:rPr lang="en-US" dirty="0"/>
              <a:t>Cost and Cost Drivers</a:t>
            </a:r>
          </a:p>
        </p:txBody>
      </p:sp>
      <p:sp>
        <p:nvSpPr>
          <p:cNvPr id="3" name="Content Placeholder 2"/>
          <p:cNvSpPr>
            <a:spLocks noGrp="1"/>
          </p:cNvSpPr>
          <p:nvPr>
            <p:ph idx="1"/>
          </p:nvPr>
        </p:nvSpPr>
        <p:spPr>
          <a:xfrm>
            <a:off x="0" y="1203974"/>
            <a:ext cx="10993066" cy="5206553"/>
          </a:xfrm>
        </p:spPr>
        <p:txBody>
          <a:bodyPr>
            <a:normAutofit fontScale="92500" lnSpcReduction="20000"/>
          </a:bodyPr>
          <a:lstStyle/>
          <a:p>
            <a:r>
              <a:rPr lang="en-US" dirty="0" smtClean="0"/>
              <a:t>Cost drivers are the factors or inputs which cause change </a:t>
            </a:r>
            <a:r>
              <a:rPr lang="en-US" dirty="0"/>
              <a:t>in the cost of an </a:t>
            </a:r>
            <a:r>
              <a:rPr lang="en-US" dirty="0" smtClean="0"/>
              <a:t>activity.</a:t>
            </a:r>
            <a:r>
              <a:rPr lang="en-IN" dirty="0"/>
              <a:t> </a:t>
            </a:r>
            <a:r>
              <a:rPr lang="en-IN" dirty="0" smtClean="0"/>
              <a:t>The </a:t>
            </a:r>
            <a:r>
              <a:rPr lang="en-IN" dirty="0"/>
              <a:t>cost of an activity may be driven by more than one cost drivers.</a:t>
            </a:r>
          </a:p>
          <a:p>
            <a:pPr lvl="1"/>
            <a:r>
              <a:rPr lang="en-US" b="1" dirty="0" smtClean="0">
                <a:solidFill>
                  <a:srgbClr val="4A9496"/>
                </a:solidFill>
              </a:rPr>
              <a:t>In the context of a restaurant, suppose the selling price of a particular item is to be determined based on its cost of production: </a:t>
            </a:r>
          </a:p>
          <a:p>
            <a:pPr lvl="1"/>
            <a:r>
              <a:rPr lang="en-US" b="1" dirty="0" smtClean="0">
                <a:solidFill>
                  <a:srgbClr val="4A9496"/>
                </a:solidFill>
              </a:rPr>
              <a:t>For every plate of this item, a list of ingredients will add to the total cost. Say for ‘mixed veg’ cost of vegetables, spices, cooking energy etc. directly add to the cost of the item. Cost of each such item is cost driver.  </a:t>
            </a:r>
          </a:p>
          <a:p>
            <a:r>
              <a:rPr lang="en-US" dirty="0" smtClean="0"/>
              <a:t>Say</a:t>
            </a:r>
            <a:r>
              <a:rPr lang="en-US" dirty="0"/>
              <a:t>, you want to manufacture a plastic bucket: you need </a:t>
            </a:r>
            <a:r>
              <a:rPr lang="en-US" dirty="0">
                <a:solidFill>
                  <a:srgbClr val="4A9496"/>
                </a:solidFill>
              </a:rPr>
              <a:t>plastic </a:t>
            </a:r>
            <a:r>
              <a:rPr lang="en-US" dirty="0" smtClean="0">
                <a:solidFill>
                  <a:srgbClr val="4A9496"/>
                </a:solidFill>
              </a:rPr>
              <a:t/>
            </a:r>
            <a:br>
              <a:rPr lang="en-US" dirty="0" smtClean="0">
                <a:solidFill>
                  <a:srgbClr val="4A9496"/>
                </a:solidFill>
              </a:rPr>
            </a:br>
            <a:r>
              <a:rPr lang="en-US" dirty="0" smtClean="0">
                <a:solidFill>
                  <a:srgbClr val="4A9496"/>
                </a:solidFill>
              </a:rPr>
              <a:t>granules</a:t>
            </a:r>
            <a:r>
              <a:rPr lang="en-US" dirty="0"/>
              <a:t>, </a:t>
            </a:r>
            <a:r>
              <a:rPr lang="en-US" dirty="0">
                <a:solidFill>
                  <a:srgbClr val="4A9496"/>
                </a:solidFill>
              </a:rPr>
              <a:t>electricity</a:t>
            </a:r>
            <a:r>
              <a:rPr lang="en-US" dirty="0"/>
              <a:t> to heat and melt the granules, </a:t>
            </a:r>
            <a:r>
              <a:rPr lang="en-US" dirty="0">
                <a:solidFill>
                  <a:srgbClr val="4A9496"/>
                </a:solidFill>
              </a:rPr>
              <a:t>machine hours </a:t>
            </a:r>
            <a:r>
              <a:rPr lang="en-US" dirty="0"/>
              <a:t>to </a:t>
            </a:r>
            <a:r>
              <a:rPr lang="en-US" dirty="0" err="1"/>
              <a:t>mould</a:t>
            </a:r>
            <a:r>
              <a:rPr lang="en-US" dirty="0"/>
              <a:t>, </a:t>
            </a:r>
            <a:r>
              <a:rPr lang="en-US" dirty="0">
                <a:solidFill>
                  <a:srgbClr val="4A9496"/>
                </a:solidFill>
              </a:rPr>
              <a:t>labor</a:t>
            </a:r>
            <a:r>
              <a:rPr lang="en-US" dirty="0"/>
              <a:t>, </a:t>
            </a:r>
            <a:r>
              <a:rPr lang="en-US" dirty="0">
                <a:solidFill>
                  <a:srgbClr val="4A9496"/>
                </a:solidFill>
              </a:rPr>
              <a:t>rent</a:t>
            </a:r>
            <a:r>
              <a:rPr lang="en-US" dirty="0"/>
              <a:t> of the premises, </a:t>
            </a:r>
            <a:r>
              <a:rPr lang="en-US" dirty="0">
                <a:solidFill>
                  <a:srgbClr val="4A9496"/>
                </a:solidFill>
              </a:rPr>
              <a:t>depreciation </a:t>
            </a:r>
            <a:r>
              <a:rPr lang="en-US" dirty="0"/>
              <a:t>of the machine etc. </a:t>
            </a:r>
            <a:r>
              <a:rPr lang="en-US" dirty="0" smtClean="0"/>
              <a:t/>
            </a:r>
            <a:br>
              <a:rPr lang="en-US" dirty="0" smtClean="0"/>
            </a:br>
            <a:r>
              <a:rPr lang="en-US" dirty="0" smtClean="0"/>
              <a:t>If </a:t>
            </a:r>
            <a:r>
              <a:rPr lang="en-US" dirty="0"/>
              <a:t>requirement or cost of any of these items increases, the cost of </a:t>
            </a:r>
            <a:r>
              <a:rPr lang="en-US" dirty="0" smtClean="0"/>
              <a:t/>
            </a:r>
            <a:br>
              <a:rPr lang="en-US" dirty="0" smtClean="0"/>
            </a:br>
            <a:r>
              <a:rPr lang="en-US" dirty="0" smtClean="0"/>
              <a:t>the </a:t>
            </a:r>
            <a:r>
              <a:rPr lang="en-US" dirty="0"/>
              <a:t>bucket will rise and </a:t>
            </a:r>
            <a:r>
              <a:rPr lang="en-US" dirty="0" smtClean="0"/>
              <a:t>vice </a:t>
            </a:r>
            <a:r>
              <a:rPr lang="en-US" dirty="0"/>
              <a:t>versa. </a:t>
            </a:r>
            <a:endParaRPr lang="en-US" dirty="0" smtClean="0"/>
          </a:p>
          <a:p>
            <a:r>
              <a:rPr lang="en-US" dirty="0" smtClean="0"/>
              <a:t>When </a:t>
            </a:r>
            <a:r>
              <a:rPr lang="en-US" dirty="0"/>
              <a:t>an item or service is procured and used up immediately, the cost is easy to allocate.  But when it is used for a long period, the cost is difficult to allocate.</a:t>
            </a:r>
          </a:p>
          <a:p>
            <a:endParaRPr lang="en-IN" dirty="0"/>
          </a:p>
        </p:txBody>
      </p:sp>
    </p:spTree>
    <p:extLst>
      <p:ext uri="{BB962C8B-B14F-4D97-AF65-F5344CB8AC3E}">
        <p14:creationId xmlns:p14="http://schemas.microsoft.com/office/powerpoint/2010/main" val="1990732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175" y="564873"/>
            <a:ext cx="8229600" cy="990600"/>
          </a:xfrm>
          <a:ln>
            <a:solidFill>
              <a:srgbClr val="002060"/>
            </a:solidFill>
          </a:ln>
        </p:spPr>
        <p:txBody>
          <a:bodyPr vert="horz" lIns="91440" tIns="45720" rIns="91440" bIns="45720" rtlCol="0" anchor="ctr">
            <a:normAutofit/>
          </a:bodyPr>
          <a:lstStyle/>
          <a:p>
            <a:pPr algn="ctr"/>
            <a:r>
              <a:rPr lang="en-US" sz="3600" b="1" dirty="0">
                <a:solidFill>
                  <a:srgbClr val="002060"/>
                </a:solidFill>
                <a:latin typeface="Georgia" panose="02040502050405020303" pitchFamily="18" charset="0"/>
                <a:ea typeface="+mj-ea"/>
                <a:cs typeface="+mj-cs"/>
              </a:rPr>
              <a:t>Cost Classification</a:t>
            </a:r>
          </a:p>
        </p:txBody>
      </p:sp>
      <p:sp>
        <p:nvSpPr>
          <p:cNvPr id="3" name="Content Placeholder 2"/>
          <p:cNvSpPr>
            <a:spLocks noGrp="1"/>
          </p:cNvSpPr>
          <p:nvPr>
            <p:ph sz="half" idx="1"/>
          </p:nvPr>
        </p:nvSpPr>
        <p:spPr>
          <a:xfrm>
            <a:off x="1268847" y="2975294"/>
            <a:ext cx="4764850" cy="2743200"/>
          </a:xfrm>
        </p:spPr>
        <p:style>
          <a:lnRef idx="1">
            <a:schemeClr val="accent1"/>
          </a:lnRef>
          <a:fillRef idx="2">
            <a:schemeClr val="accent1"/>
          </a:fillRef>
          <a:effectRef idx="1">
            <a:schemeClr val="accent1"/>
          </a:effectRef>
          <a:fontRef idx="minor">
            <a:schemeClr val="dk1"/>
          </a:fontRef>
        </p:style>
        <p:txBody>
          <a:bodyPr>
            <a:normAutofit lnSpcReduction="10000"/>
          </a:bodyPr>
          <a:lstStyle/>
          <a:p>
            <a:r>
              <a:rPr lang="en-US" b="1" dirty="0"/>
              <a:t>Direct cost – </a:t>
            </a:r>
            <a:r>
              <a:rPr lang="en-US" sz="2000" b="1" dirty="0"/>
              <a:t>directly </a:t>
            </a:r>
            <a:r>
              <a:rPr lang="en-US" sz="2000" b="1" dirty="0">
                <a:solidFill>
                  <a:srgbClr val="C00000"/>
                </a:solidFill>
              </a:rPr>
              <a:t>traceable</a:t>
            </a:r>
            <a:r>
              <a:rPr lang="en-US" sz="2000" b="1" dirty="0"/>
              <a:t> on each product such as raw-materials, direct labor costs. </a:t>
            </a:r>
          </a:p>
          <a:p>
            <a:r>
              <a:rPr lang="en-US" b="1" dirty="0"/>
              <a:t>Indirect cost – </a:t>
            </a:r>
            <a:r>
              <a:rPr lang="en-US" sz="2000" b="1" dirty="0"/>
              <a:t>difficult to estimate exact cost on each product</a:t>
            </a:r>
            <a:r>
              <a:rPr lang="en-US" sz="2000" b="1" dirty="0" smtClean="0"/>
              <a:t>.</a:t>
            </a:r>
          </a:p>
          <a:p>
            <a:pPr marL="0" indent="0">
              <a:buNone/>
            </a:pPr>
            <a:r>
              <a:rPr lang="en-US" sz="2000" dirty="0" smtClean="0"/>
              <a:t>This method of classification is used in the process of costing of an activity for manufacturing a product or rendering a service.</a:t>
            </a:r>
            <a:endParaRPr lang="en-US" sz="2000" b="1" dirty="0"/>
          </a:p>
          <a:p>
            <a:endParaRPr lang="en-US" b="1" dirty="0"/>
          </a:p>
        </p:txBody>
      </p:sp>
      <p:sp>
        <p:nvSpPr>
          <p:cNvPr id="4" name="Content Placeholder 3"/>
          <p:cNvSpPr>
            <a:spLocks noGrp="1"/>
          </p:cNvSpPr>
          <p:nvPr>
            <p:ph sz="half" idx="2"/>
          </p:nvPr>
        </p:nvSpPr>
        <p:spPr>
          <a:xfrm>
            <a:off x="6232999" y="2975294"/>
            <a:ext cx="4506418" cy="2743200"/>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en-US" b="1" dirty="0"/>
              <a:t>Fixed cost – </a:t>
            </a:r>
            <a:r>
              <a:rPr lang="en-US" sz="2000" b="1" dirty="0"/>
              <a:t>Cost that is not related to activity level - a company has to bear it even if there is no activity. </a:t>
            </a:r>
          </a:p>
          <a:p>
            <a:r>
              <a:rPr lang="en-US" b="1" dirty="0"/>
              <a:t>Variable cost – </a:t>
            </a:r>
            <a:r>
              <a:rPr lang="en-US" sz="2000" b="1" dirty="0"/>
              <a:t>proportional to level of operation. </a:t>
            </a:r>
            <a:endParaRPr lang="en-US" sz="2000" b="1" dirty="0" smtClean="0"/>
          </a:p>
          <a:p>
            <a:pPr marL="0" indent="0">
              <a:buNone/>
            </a:pPr>
            <a:r>
              <a:rPr lang="en-US" sz="2000" dirty="0"/>
              <a:t>This method of classification is used </a:t>
            </a:r>
            <a:r>
              <a:rPr lang="en-US" sz="2000" dirty="0" smtClean="0"/>
              <a:t>in estimating break-even point.</a:t>
            </a:r>
            <a:endParaRPr lang="en-US" sz="2000" b="1" dirty="0"/>
          </a:p>
          <a:p>
            <a:endParaRPr lang="en-US" b="1" dirty="0"/>
          </a:p>
        </p:txBody>
      </p:sp>
      <p:sp>
        <p:nvSpPr>
          <p:cNvPr id="5" name="TextBox 4"/>
          <p:cNvSpPr txBox="1"/>
          <p:nvPr/>
        </p:nvSpPr>
        <p:spPr>
          <a:xfrm>
            <a:off x="2045175" y="1729751"/>
            <a:ext cx="8229600" cy="461665"/>
          </a:xfrm>
          <a:prstGeom prst="rect">
            <a:avLst/>
          </a:prstGeom>
          <a:noFill/>
          <a:ln w="158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a:solidFill>
                  <a:srgbClr val="002060"/>
                </a:solidFill>
              </a:rPr>
              <a:t>Two ways of classifying costs</a:t>
            </a:r>
          </a:p>
        </p:txBody>
      </p:sp>
      <p:sp>
        <p:nvSpPr>
          <p:cNvPr id="6" name="Text Placeholder 2"/>
          <p:cNvSpPr txBox="1">
            <a:spLocks/>
          </p:cNvSpPr>
          <p:nvPr/>
        </p:nvSpPr>
        <p:spPr>
          <a:xfrm>
            <a:off x="1958873" y="2365694"/>
            <a:ext cx="4074824" cy="63976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b="1" dirty="0"/>
              <a:t>Product </a:t>
            </a:r>
            <a:r>
              <a:rPr lang="en-US" b="1" dirty="0" smtClean="0"/>
              <a:t>specific: Costing</a:t>
            </a:r>
            <a:endParaRPr lang="en-US" b="1" dirty="0"/>
          </a:p>
        </p:txBody>
      </p:sp>
      <p:sp>
        <p:nvSpPr>
          <p:cNvPr id="7" name="Text Placeholder 4"/>
          <p:cNvSpPr txBox="1">
            <a:spLocks/>
          </p:cNvSpPr>
          <p:nvPr/>
        </p:nvSpPr>
        <p:spPr>
          <a:xfrm>
            <a:off x="6233000" y="2365694"/>
            <a:ext cx="4041775" cy="639762"/>
          </a:xfrm>
          <a:prstGeom prst="rect">
            <a:avLst/>
          </a:prstGeom>
        </p:spPr>
        <p:style>
          <a:lnRef idx="2">
            <a:schemeClr val="accent3"/>
          </a:lnRef>
          <a:fillRef idx="1">
            <a:schemeClr val="lt1"/>
          </a:fillRef>
          <a:effectRef idx="0">
            <a:schemeClr val="accent3"/>
          </a:effectRef>
          <a:fontRef idx="minor">
            <a:schemeClr val="dk1"/>
          </a:fontRef>
        </p:style>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Company </a:t>
            </a:r>
            <a:r>
              <a:rPr lang="en-US" b="1" dirty="0" smtClean="0"/>
              <a:t>specific: BEP</a:t>
            </a:r>
            <a:endParaRPr lang="en-US" b="1" dirty="0"/>
          </a:p>
        </p:txBody>
      </p:sp>
      <p:sp>
        <p:nvSpPr>
          <p:cNvPr id="8" name="Rounded Rectangle 7"/>
          <p:cNvSpPr/>
          <p:nvPr/>
        </p:nvSpPr>
        <p:spPr>
          <a:xfrm>
            <a:off x="6033697" y="2103970"/>
            <a:ext cx="4995440" cy="3855423"/>
          </a:xfrm>
          <a:prstGeom prst="round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8817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p:nvPr/>
        </p:nvSpPr>
        <p:spPr>
          <a:xfrm>
            <a:off x="1629103" y="1303282"/>
            <a:ext cx="9080939" cy="3216165"/>
          </a:xfrm>
          <a:prstGeom prst="rect">
            <a:avLst/>
          </a:prstGeom>
          <a:noFill/>
          <a:ln>
            <a:noFill/>
          </a:ln>
        </p:spPr>
        <p:txBody>
          <a:bodyPr spcFirstLastPara="1" wrap="square" lIns="91425" tIns="45700" rIns="91425" bIns="45700" anchor="t" anchorCtr="0">
            <a:noAutofit/>
          </a:bodyPr>
          <a:lstStyle/>
          <a:p>
            <a:pPr marL="342900" lvl="0" indent="-342900">
              <a:lnSpc>
                <a:spcPct val="150000"/>
              </a:lnSpc>
              <a:buClr>
                <a:schemeClr val="dk1"/>
              </a:buClr>
              <a:buSzPts val="2400"/>
              <a:buFont typeface="Noto Sans Symbols"/>
              <a:buChar char="⮚"/>
            </a:pPr>
            <a:r>
              <a:rPr lang="en-US" sz="2400" b="1" dirty="0" smtClean="0">
                <a:solidFill>
                  <a:schemeClr val="dk1"/>
                </a:solidFill>
                <a:latin typeface="Calibri"/>
                <a:ea typeface="Calibri"/>
                <a:cs typeface="Calibri"/>
                <a:sym typeface="Calibri"/>
              </a:rPr>
              <a:t>  </a:t>
            </a:r>
            <a:r>
              <a:rPr lang="en-US" sz="2400" b="1" dirty="0">
                <a:solidFill>
                  <a:schemeClr val="dk1"/>
                </a:solidFill>
                <a:latin typeface="Calibri"/>
                <a:ea typeface="Calibri"/>
                <a:cs typeface="Calibri"/>
                <a:sym typeface="Calibri"/>
              </a:rPr>
              <a:t>Relation between </a:t>
            </a:r>
            <a:r>
              <a:rPr lang="en-US" sz="2400" b="1" dirty="0" smtClean="0">
                <a:solidFill>
                  <a:schemeClr val="dk1"/>
                </a:solidFill>
                <a:latin typeface="Calibri"/>
                <a:ea typeface="Calibri"/>
                <a:cs typeface="Calibri"/>
                <a:sym typeface="Calibri"/>
              </a:rPr>
              <a:t>cost and </a:t>
            </a:r>
            <a:r>
              <a:rPr lang="en-US" sz="2400" b="1" dirty="0">
                <a:solidFill>
                  <a:schemeClr val="dk1"/>
                </a:solidFill>
                <a:latin typeface="Calibri"/>
                <a:ea typeface="Calibri"/>
                <a:cs typeface="Calibri"/>
                <a:sym typeface="Calibri"/>
              </a:rPr>
              <a:t>volume of sales </a:t>
            </a:r>
            <a:r>
              <a:rPr lang="en-US" sz="2400" b="1" dirty="0" smtClean="0">
                <a:solidFill>
                  <a:schemeClr val="dk1"/>
                </a:solidFill>
                <a:latin typeface="Calibri"/>
                <a:ea typeface="Calibri"/>
                <a:cs typeface="Calibri"/>
                <a:sym typeface="Calibri"/>
              </a:rPr>
              <a:t>with profit</a:t>
            </a:r>
            <a:endParaRPr lang="en-US" sz="2400" b="1" dirty="0">
              <a:solidFill>
                <a:schemeClr val="dk1"/>
              </a:solidFill>
              <a:latin typeface="Calibri"/>
              <a:ea typeface="Calibri"/>
              <a:cs typeface="Calibri"/>
              <a:sym typeface="Calibri"/>
            </a:endParaRP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Break-Even-Point (BEP) analysis.</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Advantages and limitations of BEP.</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Margin of safety.</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Operating and financial leverage</a:t>
            </a:r>
          </a:p>
          <a:p>
            <a:pPr marL="342900" lvl="0" indent="-342900">
              <a:lnSpc>
                <a:spcPct val="150000"/>
              </a:lnSpc>
              <a:buClr>
                <a:schemeClr val="dk1"/>
              </a:buClr>
              <a:buSzPts val="2400"/>
              <a:buFont typeface="Noto Sans Symbols"/>
              <a:buChar char="⮚"/>
            </a:pPr>
            <a:r>
              <a:rPr lang="en-US" sz="2400" b="1" dirty="0">
                <a:solidFill>
                  <a:schemeClr val="dk1"/>
                </a:solidFill>
                <a:latin typeface="Calibri"/>
                <a:ea typeface="Calibri"/>
                <a:cs typeface="Calibri"/>
                <a:sym typeface="Calibri"/>
              </a:rPr>
              <a:t> Cost-indifference point</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3210787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4" y="355277"/>
            <a:ext cx="2855976" cy="860171"/>
          </a:xfrm>
        </p:spPr>
        <p:txBody>
          <a:bodyPr>
            <a:normAutofit fontScale="90000"/>
          </a:bodyPr>
          <a:lstStyle/>
          <a:p>
            <a:r>
              <a:rPr lang="en-IN" dirty="0"/>
              <a:t>Cost Drivers</a:t>
            </a:r>
            <a:endParaRPr lang="en-US" dirty="0"/>
          </a:p>
        </p:txBody>
      </p:sp>
      <p:sp>
        <p:nvSpPr>
          <p:cNvPr id="3" name="Content Placeholder 2"/>
          <p:cNvSpPr>
            <a:spLocks noGrp="1"/>
          </p:cNvSpPr>
          <p:nvPr>
            <p:ph idx="1"/>
          </p:nvPr>
        </p:nvSpPr>
        <p:spPr>
          <a:xfrm>
            <a:off x="-34088" y="1080466"/>
            <a:ext cx="4866001" cy="4351338"/>
          </a:xfrm>
        </p:spPr>
        <p:txBody>
          <a:bodyPr>
            <a:normAutofit lnSpcReduction="10000"/>
          </a:bodyPr>
          <a:lstStyle/>
          <a:p>
            <a:pPr marL="114300" indent="0">
              <a:buNone/>
            </a:pPr>
            <a:r>
              <a:rPr lang="en-IN" dirty="0"/>
              <a:t>A factor, change of which, causes a change in the cost of an activity.</a:t>
            </a:r>
          </a:p>
          <a:p>
            <a:pPr marL="114300" indent="0">
              <a:buNone/>
            </a:pPr>
            <a:r>
              <a:rPr lang="en-IN" dirty="0"/>
              <a:t>An activity can have more than one cost </a:t>
            </a:r>
            <a:r>
              <a:rPr lang="en-IN" dirty="0" smtClean="0"/>
              <a:t>drivers </a:t>
            </a:r>
            <a:r>
              <a:rPr lang="en-IN" dirty="0"/>
              <a:t>attached to it. For example, change in cost of fabric, wages to tailor, cost of button, machine hour, electricity, thread, interest rate and rent of space are cost drivers for a shirt.</a:t>
            </a:r>
          </a:p>
          <a:p>
            <a:endParaRPr lang="en-IN" dirty="0"/>
          </a:p>
          <a:p>
            <a:endParaRPr lang="en-IN" dirty="0"/>
          </a:p>
          <a:p>
            <a:endParaRPr lang="en-IN" dirty="0"/>
          </a:p>
          <a:p>
            <a:endParaRPr lang="en-US" dirty="0"/>
          </a:p>
        </p:txBody>
      </p:sp>
      <p:graphicFrame>
        <p:nvGraphicFramePr>
          <p:cNvPr id="5" name="Diagram 4"/>
          <p:cNvGraphicFramePr/>
          <p:nvPr>
            <p:extLst/>
          </p:nvPr>
        </p:nvGraphicFramePr>
        <p:xfrm>
          <a:off x="5137626" y="-686960"/>
          <a:ext cx="6808774" cy="6610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p:cNvGrpSpPr/>
          <p:nvPr/>
        </p:nvGrpSpPr>
        <p:grpSpPr>
          <a:xfrm>
            <a:off x="7997047" y="1593856"/>
            <a:ext cx="874680" cy="2297834"/>
            <a:chOff x="6995761" y="1967660"/>
            <a:chExt cx="874680" cy="2297834"/>
          </a:xfrm>
        </p:grpSpPr>
        <p:sp>
          <p:nvSpPr>
            <p:cNvPr id="9" name="Striped Right Arrow 8"/>
            <p:cNvSpPr/>
            <p:nvPr/>
          </p:nvSpPr>
          <p:spPr>
            <a:xfrm rot="8780576">
              <a:off x="7069892" y="1967660"/>
              <a:ext cx="597367" cy="529389"/>
            </a:xfrm>
            <a:prstGeom prst="striped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6350" prstMaterial="matte">
              <a:bevelT w="63500" h="63500" prst="artDeco"/>
              <a:contourClr>
                <a:srgbClr val="00206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riped Right Arrow 9"/>
            <p:cNvSpPr/>
            <p:nvPr/>
          </p:nvSpPr>
          <p:spPr>
            <a:xfrm rot="10800000">
              <a:off x="7273074" y="2801412"/>
              <a:ext cx="597367" cy="529389"/>
            </a:xfrm>
            <a:prstGeom prst="striped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6350" prstMaterial="matte">
              <a:bevelT w="63500" h="63500" prst="artDeco"/>
              <a:contourClr>
                <a:srgbClr val="00206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riped Right Arrow 10"/>
            <p:cNvSpPr/>
            <p:nvPr/>
          </p:nvSpPr>
          <p:spPr>
            <a:xfrm rot="12406309">
              <a:off x="6995761" y="3736105"/>
              <a:ext cx="597367" cy="529389"/>
            </a:xfrm>
            <a:prstGeom prst="stripedRightArrow">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6350" prstMaterial="matte">
              <a:bevelT w="63500" h="63500" prst="artDeco"/>
              <a:contourClr>
                <a:srgbClr val="00206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Block Arc 5"/>
          <p:cNvSpPr/>
          <p:nvPr/>
        </p:nvSpPr>
        <p:spPr>
          <a:xfrm rot="16200000">
            <a:off x="4792141" y="-175811"/>
            <a:ext cx="5231756" cy="5763477"/>
          </a:xfrm>
          <a:prstGeom prst="blockArc">
            <a:avLst>
              <a:gd name="adj1" fmla="val 10615855"/>
              <a:gd name="adj2" fmla="val 198415"/>
              <a:gd name="adj3" fmla="val 27357"/>
            </a:avLst>
          </a:prstGeom>
          <a:solidFill>
            <a:schemeClr val="accent1">
              <a:lumMod val="20000"/>
              <a:lumOff val="80000"/>
              <a:alpha val="26000"/>
            </a:schemeClr>
          </a:solidFill>
          <a:ln w="60325" cmpd="thickThin">
            <a:solidFill>
              <a:srgbClr val="B7B705"/>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rot="4225922">
            <a:off x="6246780" y="546418"/>
            <a:ext cx="1151374" cy="461665"/>
          </a:xfrm>
          <a:prstGeom prst="rect">
            <a:avLst/>
          </a:prstGeom>
          <a:noFill/>
        </p:spPr>
        <p:txBody>
          <a:bodyPr wrap="square" rtlCol="0">
            <a:spAutoFit/>
          </a:bodyPr>
          <a:lstStyle/>
          <a:p>
            <a:r>
              <a:rPr lang="en-IN" sz="2400" b="1" dirty="0" smtClean="0"/>
              <a:t>Rent-F</a:t>
            </a:r>
            <a:endParaRPr lang="en-US" sz="2400" b="1" dirty="0"/>
          </a:p>
        </p:txBody>
      </p:sp>
      <p:sp>
        <p:nvSpPr>
          <p:cNvPr id="12" name="TextBox 11"/>
          <p:cNvSpPr txBox="1"/>
          <p:nvPr/>
        </p:nvSpPr>
        <p:spPr>
          <a:xfrm rot="3191201">
            <a:off x="5583225" y="764384"/>
            <a:ext cx="1555553" cy="830997"/>
          </a:xfrm>
          <a:prstGeom prst="rect">
            <a:avLst/>
          </a:prstGeom>
          <a:noFill/>
        </p:spPr>
        <p:txBody>
          <a:bodyPr wrap="square" rtlCol="0">
            <a:spAutoFit/>
          </a:bodyPr>
          <a:lstStyle/>
          <a:p>
            <a:r>
              <a:rPr lang="en-IN" sz="2400" b="1" dirty="0" smtClean="0"/>
              <a:t>Depreciation - F</a:t>
            </a:r>
            <a:endParaRPr lang="en-US" sz="2400" b="1" dirty="0"/>
          </a:p>
        </p:txBody>
      </p:sp>
      <p:sp>
        <p:nvSpPr>
          <p:cNvPr id="13" name="TextBox 12"/>
          <p:cNvSpPr txBox="1"/>
          <p:nvPr/>
        </p:nvSpPr>
        <p:spPr>
          <a:xfrm rot="2057814">
            <a:off x="5083627" y="1371918"/>
            <a:ext cx="1523100" cy="461665"/>
          </a:xfrm>
          <a:prstGeom prst="rect">
            <a:avLst/>
          </a:prstGeom>
          <a:noFill/>
        </p:spPr>
        <p:txBody>
          <a:bodyPr wrap="square" rtlCol="0">
            <a:spAutoFit/>
          </a:bodyPr>
          <a:lstStyle/>
          <a:p>
            <a:r>
              <a:rPr lang="en-IN" sz="2400" b="1" dirty="0" smtClean="0"/>
              <a:t>Salary-F</a:t>
            </a:r>
            <a:endParaRPr lang="en-US" sz="2400" b="1" dirty="0"/>
          </a:p>
        </p:txBody>
      </p:sp>
      <p:sp>
        <p:nvSpPr>
          <p:cNvPr id="14" name="TextBox 13"/>
          <p:cNvSpPr txBox="1"/>
          <p:nvPr/>
        </p:nvSpPr>
        <p:spPr>
          <a:xfrm rot="469236">
            <a:off x="4553259" y="1813307"/>
            <a:ext cx="1794680" cy="830997"/>
          </a:xfrm>
          <a:prstGeom prst="rect">
            <a:avLst/>
          </a:prstGeom>
          <a:noFill/>
        </p:spPr>
        <p:txBody>
          <a:bodyPr wrap="square" rtlCol="0">
            <a:spAutoFit/>
          </a:bodyPr>
          <a:lstStyle/>
          <a:p>
            <a:r>
              <a:rPr lang="en-IN" sz="2400" b="1" dirty="0"/>
              <a:t>Interest on </a:t>
            </a:r>
            <a:r>
              <a:rPr lang="en-IN" sz="2400" b="1" dirty="0" smtClean="0"/>
              <a:t>loans-V</a:t>
            </a:r>
            <a:endParaRPr lang="en-US" sz="2400" b="1" dirty="0"/>
          </a:p>
        </p:txBody>
      </p:sp>
      <p:sp>
        <p:nvSpPr>
          <p:cNvPr id="15" name="TextBox 14"/>
          <p:cNvSpPr txBox="1"/>
          <p:nvPr/>
        </p:nvSpPr>
        <p:spPr>
          <a:xfrm rot="21143132">
            <a:off x="4521282" y="2732377"/>
            <a:ext cx="2130147" cy="830997"/>
          </a:xfrm>
          <a:prstGeom prst="rect">
            <a:avLst/>
          </a:prstGeom>
          <a:noFill/>
        </p:spPr>
        <p:txBody>
          <a:bodyPr wrap="square" rtlCol="0">
            <a:spAutoFit/>
          </a:bodyPr>
          <a:lstStyle/>
          <a:p>
            <a:r>
              <a:rPr lang="en-IN" sz="2400" b="1" dirty="0" smtClean="0"/>
              <a:t>Maintenance - </a:t>
            </a:r>
            <a:r>
              <a:rPr lang="en-IN" sz="2400" b="1" dirty="0" err="1" smtClean="0"/>
              <a:t>F&amp;V</a:t>
            </a:r>
            <a:endParaRPr lang="en-US" sz="2400" b="1" dirty="0"/>
          </a:p>
        </p:txBody>
      </p:sp>
      <p:sp>
        <p:nvSpPr>
          <p:cNvPr id="16" name="TextBox 15"/>
          <p:cNvSpPr txBox="1"/>
          <p:nvPr/>
        </p:nvSpPr>
        <p:spPr>
          <a:xfrm rot="19160581">
            <a:off x="5064182" y="3514557"/>
            <a:ext cx="1697181" cy="830997"/>
          </a:xfrm>
          <a:prstGeom prst="rect">
            <a:avLst/>
          </a:prstGeom>
          <a:noFill/>
        </p:spPr>
        <p:txBody>
          <a:bodyPr wrap="square" rtlCol="0">
            <a:spAutoFit/>
          </a:bodyPr>
          <a:lstStyle/>
          <a:p>
            <a:r>
              <a:rPr lang="en-IN" sz="2400" b="1" dirty="0" smtClean="0"/>
              <a:t>Insurance – </a:t>
            </a:r>
            <a:r>
              <a:rPr lang="en-IN" sz="2400" b="1" dirty="0" err="1" smtClean="0"/>
              <a:t>F&amp;V</a:t>
            </a:r>
            <a:endParaRPr lang="en-US" sz="2400" b="1" dirty="0"/>
          </a:p>
        </p:txBody>
      </p:sp>
      <p:sp>
        <p:nvSpPr>
          <p:cNvPr id="17" name="TextBox 16"/>
          <p:cNvSpPr txBox="1"/>
          <p:nvPr/>
        </p:nvSpPr>
        <p:spPr>
          <a:xfrm rot="17825893">
            <a:off x="5991590" y="4033219"/>
            <a:ext cx="1420886" cy="830997"/>
          </a:xfrm>
          <a:prstGeom prst="rect">
            <a:avLst/>
          </a:prstGeom>
          <a:noFill/>
        </p:spPr>
        <p:txBody>
          <a:bodyPr wrap="square" rtlCol="0">
            <a:spAutoFit/>
          </a:bodyPr>
          <a:lstStyle/>
          <a:p>
            <a:r>
              <a:rPr lang="en-IN" sz="2400" b="1" dirty="0" smtClean="0"/>
              <a:t>Utilities – </a:t>
            </a:r>
            <a:r>
              <a:rPr lang="en-IN" sz="2400" b="1" dirty="0" err="1" smtClean="0"/>
              <a:t>F&amp;V</a:t>
            </a:r>
            <a:r>
              <a:rPr lang="en-IN" dirty="0" smtClean="0"/>
              <a:t> </a:t>
            </a:r>
            <a:endParaRPr lang="en-US" dirty="0"/>
          </a:p>
        </p:txBody>
      </p:sp>
      <p:sp>
        <p:nvSpPr>
          <p:cNvPr id="18" name="Rounded Rectangular Callout 17"/>
          <p:cNvSpPr/>
          <p:nvPr/>
        </p:nvSpPr>
        <p:spPr>
          <a:xfrm>
            <a:off x="5509028" y="5415045"/>
            <a:ext cx="2465518" cy="496329"/>
          </a:xfrm>
          <a:prstGeom prst="wedgeRoundRectCallout">
            <a:avLst>
              <a:gd name="adj1" fmla="val -28250"/>
              <a:gd name="adj2" fmla="val -119101"/>
              <a:gd name="adj3" fmla="val 16667"/>
            </a:avLst>
          </a:prstGeom>
          <a:gradFill>
            <a:gsLst>
              <a:gs pos="0">
                <a:schemeClr val="accent1">
                  <a:lumMod val="5000"/>
                  <a:lumOff val="95000"/>
                </a:schemeClr>
              </a:gs>
              <a:gs pos="74000">
                <a:srgbClr val="ECE707"/>
              </a:gs>
              <a:gs pos="83000">
                <a:srgbClr val="FBF49C"/>
              </a:gs>
              <a:gs pos="100000">
                <a:srgbClr val="B7B705"/>
              </a:gs>
            </a:gsLst>
            <a:lin ang="5400000" scaled="1"/>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Indirect Costs</a:t>
            </a:r>
            <a:endParaRPr lang="en-US" b="1" dirty="0">
              <a:solidFill>
                <a:schemeClr val="tx1"/>
              </a:solidFill>
            </a:endParaRPr>
          </a:p>
        </p:txBody>
      </p:sp>
      <p:sp>
        <p:nvSpPr>
          <p:cNvPr id="19" name="Rounded Rectangular Callout 18"/>
          <p:cNvSpPr/>
          <p:nvPr/>
        </p:nvSpPr>
        <p:spPr>
          <a:xfrm>
            <a:off x="8141396" y="5251328"/>
            <a:ext cx="3212403" cy="496329"/>
          </a:xfrm>
          <a:prstGeom prst="wedgeRoundRectCallout">
            <a:avLst>
              <a:gd name="adj1" fmla="val -13945"/>
              <a:gd name="adj2" fmla="val -155947"/>
              <a:gd name="adj3" fmla="val 16667"/>
            </a:avLst>
          </a:prstGeom>
          <a:gradFill>
            <a:gsLst>
              <a:gs pos="0">
                <a:schemeClr val="accent1">
                  <a:lumMod val="5000"/>
                  <a:lumOff val="95000"/>
                </a:schemeClr>
              </a:gs>
              <a:gs pos="74000">
                <a:srgbClr val="ECE707"/>
              </a:gs>
              <a:gs pos="83000">
                <a:srgbClr val="FBF49C"/>
              </a:gs>
              <a:gs pos="100000">
                <a:srgbClr val="B7B705"/>
              </a:gs>
            </a:gsLst>
            <a:lin ang="5400000" scaled="1"/>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Direct </a:t>
            </a:r>
            <a:r>
              <a:rPr lang="en-IN" b="1" dirty="0" smtClean="0">
                <a:solidFill>
                  <a:schemeClr val="tx1"/>
                </a:solidFill>
              </a:rPr>
              <a:t>&amp; Variable Costs</a:t>
            </a:r>
            <a:endParaRPr lang="en-US" b="1" dirty="0">
              <a:solidFill>
                <a:schemeClr val="tx1"/>
              </a:solidFill>
            </a:endParaRPr>
          </a:p>
        </p:txBody>
      </p:sp>
    </p:spTree>
    <p:extLst>
      <p:ext uri="{BB962C8B-B14F-4D97-AF65-F5344CB8AC3E}">
        <p14:creationId xmlns:p14="http://schemas.microsoft.com/office/powerpoint/2010/main" val="532288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541" y="473202"/>
            <a:ext cx="8229600" cy="952500"/>
          </a:xfrm>
        </p:spPr>
        <p:txBody>
          <a:bodyPr>
            <a:noAutofit/>
          </a:bodyPr>
          <a:lstStyle/>
          <a:p>
            <a:r>
              <a:rPr lang="en-US" dirty="0"/>
              <a:t>Fixed and Variable Costs</a:t>
            </a:r>
          </a:p>
        </p:txBody>
      </p:sp>
      <p:sp>
        <p:nvSpPr>
          <p:cNvPr id="3" name="Content Placeholder 2"/>
          <p:cNvSpPr>
            <a:spLocks noGrp="1"/>
          </p:cNvSpPr>
          <p:nvPr>
            <p:ph idx="1"/>
          </p:nvPr>
        </p:nvSpPr>
        <p:spPr>
          <a:xfrm>
            <a:off x="555541" y="1549772"/>
            <a:ext cx="10659194" cy="4067175"/>
          </a:xfrm>
          <a:ln>
            <a:noFill/>
          </a:ln>
        </p:spPr>
        <p:txBody>
          <a:bodyPr>
            <a:noAutofit/>
          </a:bodyPr>
          <a:lstStyle/>
          <a:p>
            <a:pPr algn="just"/>
            <a:r>
              <a:rPr lang="en-IN" dirty="0" smtClean="0"/>
              <a:t>Fixed </a:t>
            </a:r>
            <a:r>
              <a:rPr lang="en-IN" dirty="0"/>
              <a:t>costs are defined as expenses that do not change as a function of the activity of a business, within the relevant period. For example, a manufacturer must pay rent of factory premises, utility bills, depreciation, salary to administrative staff, interest on term loan, etc. irrespective of the level of activities and sales. </a:t>
            </a:r>
          </a:p>
          <a:p>
            <a:pPr algn="just"/>
            <a:r>
              <a:rPr lang="en-IN" dirty="0" smtClean="0"/>
              <a:t>Interestingly</a:t>
            </a:r>
            <a:r>
              <a:rPr lang="en-IN" dirty="0"/>
              <a:t>, fixed cost on per unit basis decreases as production increases and</a:t>
            </a:r>
          </a:p>
          <a:p>
            <a:pPr algn="just"/>
            <a:r>
              <a:rPr lang="en-IN" dirty="0"/>
              <a:t>Variable cost remains constant on per unit basis </a:t>
            </a:r>
          </a:p>
        </p:txBody>
      </p:sp>
    </p:spTree>
    <p:extLst>
      <p:ext uri="{BB962C8B-B14F-4D97-AF65-F5344CB8AC3E}">
        <p14:creationId xmlns:p14="http://schemas.microsoft.com/office/powerpoint/2010/main" val="3665707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8" name="Freeform 7"/>
          <p:cNvSpPr/>
          <p:nvPr/>
        </p:nvSpPr>
        <p:spPr>
          <a:xfrm rot="5400000">
            <a:off x="4122597" y="1529133"/>
            <a:ext cx="566874" cy="1225734"/>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0" y="83121"/>
                </a:moveTo>
                <a:lnTo>
                  <a:pt x="586816" y="83121"/>
                </a:lnTo>
                <a:lnTo>
                  <a:pt x="586816" y="0"/>
                </a:lnTo>
                <a:lnTo>
                  <a:pt x="794619" y="207804"/>
                </a:lnTo>
                <a:lnTo>
                  <a:pt x="586816" y="415607"/>
                </a:lnTo>
                <a:lnTo>
                  <a:pt x="586816" y="332486"/>
                </a:lnTo>
                <a:lnTo>
                  <a:pt x="0" y="332486"/>
                </a:lnTo>
                <a:lnTo>
                  <a:pt x="0" y="83121"/>
                </a:lnTo>
                <a:close/>
              </a:path>
            </a:pathLst>
          </a:custGeom>
          <a:solidFill>
            <a:srgbClr val="4A9496"/>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1" rIns="124683" bIns="83120" numCol="1" spcCol="1270" anchor="ctr" anchorCtr="0">
            <a:noAutofit/>
          </a:bodyPr>
          <a:lstStyle/>
          <a:p>
            <a:pPr lvl="0" algn="ctr" defTabSz="800100">
              <a:lnSpc>
                <a:spcPct val="90000"/>
              </a:lnSpc>
              <a:spcBef>
                <a:spcPct val="0"/>
              </a:spcBef>
              <a:spcAft>
                <a:spcPct val="35000"/>
              </a:spcAft>
            </a:pPr>
            <a:endParaRPr lang="en-IN" sz="1800" kern="1200"/>
          </a:p>
        </p:txBody>
      </p:sp>
      <p:sp>
        <p:nvSpPr>
          <p:cNvPr id="9" name="Freeform 8"/>
          <p:cNvSpPr/>
          <p:nvPr/>
        </p:nvSpPr>
        <p:spPr>
          <a:xfrm>
            <a:off x="3473006" y="0"/>
            <a:ext cx="1896969" cy="1896969"/>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006666">
              <a:alpha val="6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16" tIns="106016" rIns="106016" bIns="106016" numCol="1" spcCol="1270" anchor="ctr" anchorCtr="0">
            <a:noAutofit/>
          </a:bodyPr>
          <a:lstStyle/>
          <a:p>
            <a:pPr lvl="0" algn="ctr" defTabSz="577850">
              <a:lnSpc>
                <a:spcPct val="90000"/>
              </a:lnSpc>
              <a:spcBef>
                <a:spcPct val="0"/>
              </a:spcBef>
              <a:spcAft>
                <a:spcPct val="35000"/>
              </a:spcAft>
            </a:pPr>
            <a:endParaRPr lang="en-IN" sz="1300" kern="1200"/>
          </a:p>
        </p:txBody>
      </p:sp>
      <p:sp>
        <p:nvSpPr>
          <p:cNvPr id="12" name="Freeform 11"/>
          <p:cNvSpPr/>
          <p:nvPr/>
        </p:nvSpPr>
        <p:spPr>
          <a:xfrm rot="18473684">
            <a:off x="4818375" y="2109407"/>
            <a:ext cx="794619" cy="415607"/>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0" y="83121"/>
                </a:moveTo>
                <a:lnTo>
                  <a:pt x="586816" y="83121"/>
                </a:lnTo>
                <a:lnTo>
                  <a:pt x="586816" y="0"/>
                </a:lnTo>
                <a:lnTo>
                  <a:pt x="794619" y="207804"/>
                </a:lnTo>
                <a:lnTo>
                  <a:pt x="586816" y="415607"/>
                </a:lnTo>
                <a:lnTo>
                  <a:pt x="586816" y="332486"/>
                </a:lnTo>
                <a:lnTo>
                  <a:pt x="0" y="332486"/>
                </a:lnTo>
                <a:lnTo>
                  <a:pt x="0" y="83121"/>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1" rIns="124682" bIns="83120" numCol="1" spcCol="1270" anchor="ctr" anchorCtr="0">
            <a:noAutofit/>
          </a:bodyPr>
          <a:lstStyle/>
          <a:p>
            <a:pPr lvl="0" algn="ctr" defTabSz="800100">
              <a:lnSpc>
                <a:spcPct val="90000"/>
              </a:lnSpc>
              <a:spcBef>
                <a:spcPct val="0"/>
              </a:spcBef>
              <a:spcAft>
                <a:spcPct val="35000"/>
              </a:spcAft>
            </a:pPr>
            <a:endParaRPr lang="en-IN" sz="1800" kern="1200"/>
          </a:p>
        </p:txBody>
      </p:sp>
      <p:sp>
        <p:nvSpPr>
          <p:cNvPr id="13" name="Freeform 12"/>
          <p:cNvSpPr/>
          <p:nvPr/>
        </p:nvSpPr>
        <p:spPr>
          <a:xfrm>
            <a:off x="5572042" y="1161141"/>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16" tIns="106016" rIns="106016" bIns="106016" numCol="1" spcCol="1270" anchor="ctr" anchorCtr="0">
            <a:noAutofit/>
          </a:bodyPr>
          <a:lstStyle/>
          <a:p>
            <a:pPr lvl="0" algn="ctr" defTabSz="577850">
              <a:lnSpc>
                <a:spcPct val="90000"/>
              </a:lnSpc>
              <a:spcBef>
                <a:spcPct val="0"/>
              </a:spcBef>
              <a:spcAft>
                <a:spcPct val="35000"/>
              </a:spcAft>
            </a:pPr>
            <a:endParaRPr lang="en-IN" sz="1300" kern="1200"/>
          </a:p>
        </p:txBody>
      </p:sp>
      <p:sp>
        <p:nvSpPr>
          <p:cNvPr id="14" name="Freeform 13"/>
          <p:cNvSpPr/>
          <p:nvPr/>
        </p:nvSpPr>
        <p:spPr>
          <a:xfrm rot="19610526">
            <a:off x="5116762" y="2433542"/>
            <a:ext cx="794619" cy="415607"/>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0" y="83121"/>
                </a:moveTo>
                <a:lnTo>
                  <a:pt x="586816" y="83121"/>
                </a:lnTo>
                <a:lnTo>
                  <a:pt x="586816" y="0"/>
                </a:lnTo>
                <a:lnTo>
                  <a:pt x="794619" y="207804"/>
                </a:lnTo>
                <a:lnTo>
                  <a:pt x="586816" y="415607"/>
                </a:lnTo>
                <a:lnTo>
                  <a:pt x="586816" y="332486"/>
                </a:lnTo>
                <a:lnTo>
                  <a:pt x="0" y="332486"/>
                </a:lnTo>
                <a:lnTo>
                  <a:pt x="0" y="83121"/>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0" rIns="124682" bIns="83121" numCol="1" spcCol="1270" anchor="ctr" anchorCtr="0">
            <a:noAutofit/>
          </a:bodyPr>
          <a:lstStyle/>
          <a:p>
            <a:pPr lvl="0" algn="ctr" defTabSz="800100">
              <a:lnSpc>
                <a:spcPct val="90000"/>
              </a:lnSpc>
              <a:spcBef>
                <a:spcPct val="0"/>
              </a:spcBef>
              <a:spcAft>
                <a:spcPct val="35000"/>
              </a:spcAft>
            </a:pPr>
            <a:endParaRPr lang="en-IN" sz="1800" kern="1200"/>
          </a:p>
        </p:txBody>
      </p:sp>
      <p:sp>
        <p:nvSpPr>
          <p:cNvPr id="15" name="Freeform 14"/>
          <p:cNvSpPr/>
          <p:nvPr/>
        </p:nvSpPr>
        <p:spPr>
          <a:xfrm>
            <a:off x="6110712" y="1746293"/>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16" tIns="106016" rIns="106016" bIns="106016" numCol="1" spcCol="1270" anchor="ctr" anchorCtr="0">
            <a:noAutofit/>
          </a:bodyPr>
          <a:lstStyle/>
          <a:p>
            <a:pPr lvl="0" algn="ctr" defTabSz="577850">
              <a:lnSpc>
                <a:spcPct val="90000"/>
              </a:lnSpc>
              <a:spcBef>
                <a:spcPct val="0"/>
              </a:spcBef>
              <a:spcAft>
                <a:spcPct val="35000"/>
              </a:spcAft>
            </a:pPr>
            <a:endParaRPr lang="en-IN" sz="1300" kern="1200" dirty="0"/>
          </a:p>
        </p:txBody>
      </p:sp>
      <p:sp>
        <p:nvSpPr>
          <p:cNvPr id="16" name="Freeform 15"/>
          <p:cNvSpPr/>
          <p:nvPr/>
        </p:nvSpPr>
        <p:spPr>
          <a:xfrm rot="20747368">
            <a:off x="5293736" y="2837001"/>
            <a:ext cx="794619" cy="415607"/>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0" y="83121"/>
                </a:moveTo>
                <a:lnTo>
                  <a:pt x="586816" y="83121"/>
                </a:lnTo>
                <a:lnTo>
                  <a:pt x="586816" y="0"/>
                </a:lnTo>
                <a:lnTo>
                  <a:pt x="794619" y="207804"/>
                </a:lnTo>
                <a:lnTo>
                  <a:pt x="586816" y="415607"/>
                </a:lnTo>
                <a:lnTo>
                  <a:pt x="586816" y="332486"/>
                </a:lnTo>
                <a:lnTo>
                  <a:pt x="0" y="332486"/>
                </a:lnTo>
                <a:lnTo>
                  <a:pt x="0" y="83121"/>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121" rIns="124681" bIns="83120" numCol="1" spcCol="1270" anchor="ctr" anchorCtr="0">
            <a:noAutofit/>
          </a:bodyPr>
          <a:lstStyle/>
          <a:p>
            <a:pPr lvl="0" algn="ctr" defTabSz="800100">
              <a:lnSpc>
                <a:spcPct val="90000"/>
              </a:lnSpc>
              <a:spcBef>
                <a:spcPct val="0"/>
              </a:spcBef>
              <a:spcAft>
                <a:spcPct val="35000"/>
              </a:spcAft>
            </a:pPr>
            <a:endParaRPr lang="en-IN" sz="1800" kern="1200"/>
          </a:p>
        </p:txBody>
      </p:sp>
      <p:sp>
        <p:nvSpPr>
          <p:cNvPr id="17" name="Freeform 16"/>
          <p:cNvSpPr/>
          <p:nvPr/>
        </p:nvSpPr>
        <p:spPr>
          <a:xfrm>
            <a:off x="6430198" y="2474646"/>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18" name="Freeform 17"/>
          <p:cNvSpPr/>
          <p:nvPr/>
        </p:nvSpPr>
        <p:spPr>
          <a:xfrm rot="284211">
            <a:off x="5330118" y="3276063"/>
            <a:ext cx="794619" cy="415607"/>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0" y="83121"/>
                </a:moveTo>
                <a:lnTo>
                  <a:pt x="586816" y="83121"/>
                </a:lnTo>
                <a:lnTo>
                  <a:pt x="586816" y="0"/>
                </a:lnTo>
                <a:lnTo>
                  <a:pt x="794619" y="207804"/>
                </a:lnTo>
                <a:lnTo>
                  <a:pt x="586816" y="415607"/>
                </a:lnTo>
                <a:lnTo>
                  <a:pt x="586816" y="332486"/>
                </a:lnTo>
                <a:lnTo>
                  <a:pt x="0" y="332486"/>
                </a:lnTo>
                <a:lnTo>
                  <a:pt x="0" y="83121"/>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121" rIns="124681" bIns="83120" numCol="1" spcCol="1270" anchor="ctr" anchorCtr="0">
            <a:noAutofit/>
          </a:bodyPr>
          <a:lstStyle/>
          <a:p>
            <a:pPr lvl="0" algn="ctr" defTabSz="800100">
              <a:lnSpc>
                <a:spcPct val="90000"/>
              </a:lnSpc>
              <a:spcBef>
                <a:spcPct val="0"/>
              </a:spcBef>
              <a:spcAft>
                <a:spcPct val="35000"/>
              </a:spcAft>
            </a:pPr>
            <a:endParaRPr lang="en-IN" sz="1800" kern="1200"/>
          </a:p>
        </p:txBody>
      </p:sp>
      <p:sp>
        <p:nvSpPr>
          <p:cNvPr id="19" name="Freeform 18"/>
          <p:cNvSpPr/>
          <p:nvPr/>
        </p:nvSpPr>
        <p:spPr>
          <a:xfrm>
            <a:off x="6495876" y="3267271"/>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20" name="Freeform 19"/>
          <p:cNvSpPr/>
          <p:nvPr/>
        </p:nvSpPr>
        <p:spPr>
          <a:xfrm rot="1421053">
            <a:off x="5221965" y="3703149"/>
            <a:ext cx="794619" cy="415607"/>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0" y="83121"/>
                </a:moveTo>
                <a:lnTo>
                  <a:pt x="586816" y="83121"/>
                </a:lnTo>
                <a:lnTo>
                  <a:pt x="586816" y="0"/>
                </a:lnTo>
                <a:lnTo>
                  <a:pt x="794619" y="207804"/>
                </a:lnTo>
                <a:lnTo>
                  <a:pt x="586816" y="415607"/>
                </a:lnTo>
                <a:lnTo>
                  <a:pt x="586816" y="332486"/>
                </a:lnTo>
                <a:lnTo>
                  <a:pt x="0" y="332486"/>
                </a:lnTo>
                <a:lnTo>
                  <a:pt x="0" y="83121"/>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120" rIns="124681" bIns="83121" numCol="1" spcCol="1270" anchor="ctr" anchorCtr="0">
            <a:noAutofit/>
          </a:bodyPr>
          <a:lstStyle/>
          <a:p>
            <a:pPr lvl="0" algn="ctr" defTabSz="800100">
              <a:lnSpc>
                <a:spcPct val="90000"/>
              </a:lnSpc>
              <a:spcBef>
                <a:spcPct val="0"/>
              </a:spcBef>
              <a:spcAft>
                <a:spcPct val="35000"/>
              </a:spcAft>
            </a:pPr>
            <a:endParaRPr lang="en-IN" sz="1800" kern="1200"/>
          </a:p>
        </p:txBody>
      </p:sp>
      <p:sp>
        <p:nvSpPr>
          <p:cNvPr id="21" name="Freeform 20"/>
          <p:cNvSpPr/>
          <p:nvPr/>
        </p:nvSpPr>
        <p:spPr>
          <a:xfrm>
            <a:off x="6300632" y="4038276"/>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22" name="Freeform 21"/>
          <p:cNvSpPr/>
          <p:nvPr/>
        </p:nvSpPr>
        <p:spPr>
          <a:xfrm rot="2557895">
            <a:off x="4980998" y="4071977"/>
            <a:ext cx="794619" cy="415607"/>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0" y="83121"/>
                </a:moveTo>
                <a:lnTo>
                  <a:pt x="586816" y="83121"/>
                </a:lnTo>
                <a:lnTo>
                  <a:pt x="586816" y="0"/>
                </a:lnTo>
                <a:lnTo>
                  <a:pt x="794619" y="207804"/>
                </a:lnTo>
                <a:lnTo>
                  <a:pt x="586816" y="415607"/>
                </a:lnTo>
                <a:lnTo>
                  <a:pt x="586816" y="332486"/>
                </a:lnTo>
                <a:lnTo>
                  <a:pt x="0" y="332486"/>
                </a:lnTo>
                <a:lnTo>
                  <a:pt x="0" y="83121"/>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120" rIns="124681" bIns="83121" numCol="1" spcCol="1270" anchor="ctr" anchorCtr="0">
            <a:noAutofit/>
          </a:bodyPr>
          <a:lstStyle/>
          <a:p>
            <a:pPr lvl="0" algn="ctr" defTabSz="800100">
              <a:lnSpc>
                <a:spcPct val="90000"/>
              </a:lnSpc>
              <a:spcBef>
                <a:spcPct val="0"/>
              </a:spcBef>
              <a:spcAft>
                <a:spcPct val="35000"/>
              </a:spcAft>
            </a:pPr>
            <a:endParaRPr lang="en-IN" sz="1800" kern="1200"/>
          </a:p>
        </p:txBody>
      </p:sp>
      <p:sp>
        <p:nvSpPr>
          <p:cNvPr id="23" name="Freeform 22"/>
          <p:cNvSpPr/>
          <p:nvPr/>
        </p:nvSpPr>
        <p:spPr>
          <a:xfrm>
            <a:off x="5865621" y="4704109"/>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24" name="Freeform 23"/>
          <p:cNvSpPr/>
          <p:nvPr/>
        </p:nvSpPr>
        <p:spPr>
          <a:xfrm rot="3694737">
            <a:off x="4633329" y="4342578"/>
            <a:ext cx="794619" cy="415607"/>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0" y="83121"/>
                </a:moveTo>
                <a:lnTo>
                  <a:pt x="586816" y="83121"/>
                </a:lnTo>
                <a:lnTo>
                  <a:pt x="586816" y="0"/>
                </a:lnTo>
                <a:lnTo>
                  <a:pt x="794619" y="207804"/>
                </a:lnTo>
                <a:lnTo>
                  <a:pt x="586816" y="415607"/>
                </a:lnTo>
                <a:lnTo>
                  <a:pt x="586816" y="332486"/>
                </a:lnTo>
                <a:lnTo>
                  <a:pt x="0" y="332486"/>
                </a:lnTo>
                <a:lnTo>
                  <a:pt x="0" y="83121"/>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120" rIns="124681" bIns="83121" numCol="1" spcCol="1270" anchor="ctr" anchorCtr="0">
            <a:noAutofit/>
          </a:bodyPr>
          <a:lstStyle/>
          <a:p>
            <a:pPr lvl="0" algn="ctr" defTabSz="800100">
              <a:lnSpc>
                <a:spcPct val="90000"/>
              </a:lnSpc>
              <a:spcBef>
                <a:spcPct val="0"/>
              </a:spcBef>
              <a:spcAft>
                <a:spcPct val="35000"/>
              </a:spcAft>
            </a:pPr>
            <a:endParaRPr lang="en-IN" sz="1800" kern="1200"/>
          </a:p>
        </p:txBody>
      </p:sp>
      <p:sp>
        <p:nvSpPr>
          <p:cNvPr id="25" name="Freeform 24"/>
          <p:cNvSpPr/>
          <p:nvPr/>
        </p:nvSpPr>
        <p:spPr>
          <a:xfrm>
            <a:off x="5237984" y="5192618"/>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26" name="Freeform 25"/>
          <p:cNvSpPr/>
          <p:nvPr/>
        </p:nvSpPr>
        <p:spPr>
          <a:xfrm rot="4831579">
            <a:off x="4216633" y="4485630"/>
            <a:ext cx="794619" cy="415607"/>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0" y="83121"/>
                </a:moveTo>
                <a:lnTo>
                  <a:pt x="586816" y="83121"/>
                </a:lnTo>
                <a:lnTo>
                  <a:pt x="586816" y="0"/>
                </a:lnTo>
                <a:lnTo>
                  <a:pt x="794619" y="207804"/>
                </a:lnTo>
                <a:lnTo>
                  <a:pt x="586816" y="415607"/>
                </a:lnTo>
                <a:lnTo>
                  <a:pt x="586816" y="332486"/>
                </a:lnTo>
                <a:lnTo>
                  <a:pt x="0" y="332486"/>
                </a:lnTo>
                <a:lnTo>
                  <a:pt x="0" y="83121"/>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3120" rIns="124682" bIns="83121" numCol="1" spcCol="1270" anchor="ctr" anchorCtr="0">
            <a:noAutofit/>
          </a:bodyPr>
          <a:lstStyle/>
          <a:p>
            <a:pPr lvl="0" algn="ctr" defTabSz="800100">
              <a:lnSpc>
                <a:spcPct val="90000"/>
              </a:lnSpc>
              <a:spcBef>
                <a:spcPct val="0"/>
              </a:spcBef>
              <a:spcAft>
                <a:spcPct val="35000"/>
              </a:spcAft>
            </a:pPr>
            <a:endParaRPr lang="en-IN" sz="1800" kern="1200"/>
          </a:p>
        </p:txBody>
      </p:sp>
      <p:sp>
        <p:nvSpPr>
          <p:cNvPr id="27" name="Freeform 26"/>
          <p:cNvSpPr/>
          <p:nvPr/>
        </p:nvSpPr>
        <p:spPr>
          <a:xfrm>
            <a:off x="4485737" y="5450865"/>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28" name="Freeform 27"/>
          <p:cNvSpPr/>
          <p:nvPr/>
        </p:nvSpPr>
        <p:spPr>
          <a:xfrm rot="16768421">
            <a:off x="3776067" y="4485629"/>
            <a:ext cx="794619" cy="415608"/>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794619" y="332485"/>
                </a:moveTo>
                <a:lnTo>
                  <a:pt x="207803" y="332485"/>
                </a:lnTo>
                <a:lnTo>
                  <a:pt x="207803" y="415606"/>
                </a:lnTo>
                <a:lnTo>
                  <a:pt x="0" y="207803"/>
                </a:lnTo>
                <a:lnTo>
                  <a:pt x="207803" y="1"/>
                </a:lnTo>
                <a:lnTo>
                  <a:pt x="207803" y="83122"/>
                </a:lnTo>
                <a:lnTo>
                  <a:pt x="794619" y="83122"/>
                </a:lnTo>
                <a:lnTo>
                  <a:pt x="794619" y="332485"/>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4681" tIns="83122" rIns="0" bIns="83120" numCol="1" spcCol="1270" anchor="ctr" anchorCtr="0">
            <a:noAutofit/>
          </a:bodyPr>
          <a:lstStyle/>
          <a:p>
            <a:pPr lvl="0" algn="ctr" defTabSz="800100">
              <a:lnSpc>
                <a:spcPct val="90000"/>
              </a:lnSpc>
              <a:spcBef>
                <a:spcPct val="0"/>
              </a:spcBef>
              <a:spcAft>
                <a:spcPct val="35000"/>
              </a:spcAft>
            </a:pPr>
            <a:endParaRPr lang="en-IN" sz="1800" kern="1200"/>
          </a:p>
        </p:txBody>
      </p:sp>
      <p:sp>
        <p:nvSpPr>
          <p:cNvPr id="29" name="Freeform 28"/>
          <p:cNvSpPr/>
          <p:nvPr/>
        </p:nvSpPr>
        <p:spPr>
          <a:xfrm>
            <a:off x="3690395" y="5450865"/>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30" name="Freeform 29"/>
          <p:cNvSpPr/>
          <p:nvPr/>
        </p:nvSpPr>
        <p:spPr>
          <a:xfrm rot="17905263">
            <a:off x="3359371" y="4342577"/>
            <a:ext cx="794620" cy="415608"/>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794619" y="332485"/>
                </a:moveTo>
                <a:lnTo>
                  <a:pt x="207803" y="332485"/>
                </a:lnTo>
                <a:lnTo>
                  <a:pt x="207803" y="415606"/>
                </a:lnTo>
                <a:lnTo>
                  <a:pt x="0" y="207803"/>
                </a:lnTo>
                <a:lnTo>
                  <a:pt x="207803" y="1"/>
                </a:lnTo>
                <a:lnTo>
                  <a:pt x="207803" y="83122"/>
                </a:lnTo>
                <a:lnTo>
                  <a:pt x="794619" y="83122"/>
                </a:lnTo>
                <a:lnTo>
                  <a:pt x="794619" y="332485"/>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4681" tIns="83121" rIns="1" bIns="83121" numCol="1" spcCol="1270" anchor="ctr" anchorCtr="0">
            <a:noAutofit/>
          </a:bodyPr>
          <a:lstStyle/>
          <a:p>
            <a:pPr lvl="0" algn="ctr" defTabSz="800100">
              <a:lnSpc>
                <a:spcPct val="90000"/>
              </a:lnSpc>
              <a:spcBef>
                <a:spcPct val="0"/>
              </a:spcBef>
              <a:spcAft>
                <a:spcPct val="35000"/>
              </a:spcAft>
            </a:pPr>
            <a:endParaRPr lang="en-IN" sz="1800" kern="1200"/>
          </a:p>
        </p:txBody>
      </p:sp>
      <p:sp>
        <p:nvSpPr>
          <p:cNvPr id="31" name="Freeform 30"/>
          <p:cNvSpPr/>
          <p:nvPr/>
        </p:nvSpPr>
        <p:spPr>
          <a:xfrm>
            <a:off x="2938147" y="5192618"/>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32" name="Freeform 31"/>
          <p:cNvSpPr/>
          <p:nvPr/>
        </p:nvSpPr>
        <p:spPr>
          <a:xfrm rot="19042105">
            <a:off x="3011702" y="4071976"/>
            <a:ext cx="794620" cy="415608"/>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794619" y="332485"/>
                </a:moveTo>
                <a:lnTo>
                  <a:pt x="207803" y="332485"/>
                </a:lnTo>
                <a:lnTo>
                  <a:pt x="207803" y="415606"/>
                </a:lnTo>
                <a:lnTo>
                  <a:pt x="0" y="207803"/>
                </a:lnTo>
                <a:lnTo>
                  <a:pt x="207803" y="1"/>
                </a:lnTo>
                <a:lnTo>
                  <a:pt x="207803" y="83122"/>
                </a:lnTo>
                <a:lnTo>
                  <a:pt x="794619" y="83122"/>
                </a:lnTo>
                <a:lnTo>
                  <a:pt x="794619" y="332485"/>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4681" tIns="83121" rIns="1" bIns="83121" numCol="1" spcCol="1270" anchor="ctr" anchorCtr="0">
            <a:noAutofit/>
          </a:bodyPr>
          <a:lstStyle/>
          <a:p>
            <a:pPr lvl="0" algn="ctr" defTabSz="800100">
              <a:lnSpc>
                <a:spcPct val="90000"/>
              </a:lnSpc>
              <a:spcBef>
                <a:spcPct val="0"/>
              </a:spcBef>
              <a:spcAft>
                <a:spcPct val="35000"/>
              </a:spcAft>
            </a:pPr>
            <a:endParaRPr lang="en-IN" sz="1800" kern="1200"/>
          </a:p>
        </p:txBody>
      </p:sp>
      <p:sp>
        <p:nvSpPr>
          <p:cNvPr id="33" name="Freeform 32"/>
          <p:cNvSpPr/>
          <p:nvPr/>
        </p:nvSpPr>
        <p:spPr>
          <a:xfrm>
            <a:off x="2310511" y="4704109"/>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34" name="Freeform 33"/>
          <p:cNvSpPr/>
          <p:nvPr/>
        </p:nvSpPr>
        <p:spPr>
          <a:xfrm rot="20178947">
            <a:off x="2770735" y="3703148"/>
            <a:ext cx="794620" cy="415608"/>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794619" y="332485"/>
                </a:moveTo>
                <a:lnTo>
                  <a:pt x="207803" y="332485"/>
                </a:lnTo>
                <a:lnTo>
                  <a:pt x="207803" y="415606"/>
                </a:lnTo>
                <a:lnTo>
                  <a:pt x="0" y="207803"/>
                </a:lnTo>
                <a:lnTo>
                  <a:pt x="207803" y="1"/>
                </a:lnTo>
                <a:lnTo>
                  <a:pt x="207803" y="83122"/>
                </a:lnTo>
                <a:lnTo>
                  <a:pt x="794619" y="83122"/>
                </a:lnTo>
                <a:lnTo>
                  <a:pt x="794619" y="332485"/>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4681" tIns="83121" rIns="1" bIns="83121" numCol="1" spcCol="1270" anchor="ctr" anchorCtr="0">
            <a:noAutofit/>
          </a:bodyPr>
          <a:lstStyle/>
          <a:p>
            <a:pPr lvl="0" algn="ctr" defTabSz="800100">
              <a:lnSpc>
                <a:spcPct val="90000"/>
              </a:lnSpc>
              <a:spcBef>
                <a:spcPct val="0"/>
              </a:spcBef>
              <a:spcAft>
                <a:spcPct val="35000"/>
              </a:spcAft>
            </a:pPr>
            <a:endParaRPr lang="en-IN" sz="1800" kern="1200"/>
          </a:p>
        </p:txBody>
      </p:sp>
      <p:sp>
        <p:nvSpPr>
          <p:cNvPr id="35" name="Freeform 34"/>
          <p:cNvSpPr/>
          <p:nvPr/>
        </p:nvSpPr>
        <p:spPr>
          <a:xfrm>
            <a:off x="1875500" y="4038276"/>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36" name="Freeform 35"/>
          <p:cNvSpPr/>
          <p:nvPr/>
        </p:nvSpPr>
        <p:spPr>
          <a:xfrm rot="21315789">
            <a:off x="2662582" y="3276062"/>
            <a:ext cx="794620" cy="415608"/>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794619" y="332485"/>
                </a:moveTo>
                <a:lnTo>
                  <a:pt x="207803" y="332485"/>
                </a:lnTo>
                <a:lnTo>
                  <a:pt x="207803" y="415606"/>
                </a:lnTo>
                <a:lnTo>
                  <a:pt x="0" y="207803"/>
                </a:lnTo>
                <a:lnTo>
                  <a:pt x="207803" y="1"/>
                </a:lnTo>
                <a:lnTo>
                  <a:pt x="207803" y="83122"/>
                </a:lnTo>
                <a:lnTo>
                  <a:pt x="794619" y="83122"/>
                </a:lnTo>
                <a:lnTo>
                  <a:pt x="794619" y="332485"/>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4681" tIns="83122" rIns="1" bIns="83120" numCol="1" spcCol="1270" anchor="ctr" anchorCtr="0">
            <a:noAutofit/>
          </a:bodyPr>
          <a:lstStyle/>
          <a:p>
            <a:pPr lvl="0" algn="ctr" defTabSz="800100">
              <a:lnSpc>
                <a:spcPct val="90000"/>
              </a:lnSpc>
              <a:spcBef>
                <a:spcPct val="0"/>
              </a:spcBef>
              <a:spcAft>
                <a:spcPct val="35000"/>
              </a:spcAft>
            </a:pPr>
            <a:endParaRPr lang="en-IN" sz="1800" kern="1200"/>
          </a:p>
        </p:txBody>
      </p:sp>
      <p:sp>
        <p:nvSpPr>
          <p:cNvPr id="37" name="Freeform 36"/>
          <p:cNvSpPr/>
          <p:nvPr/>
        </p:nvSpPr>
        <p:spPr>
          <a:xfrm>
            <a:off x="1680255" y="3267271"/>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38" name="Freeform 37"/>
          <p:cNvSpPr/>
          <p:nvPr/>
        </p:nvSpPr>
        <p:spPr>
          <a:xfrm rot="852632">
            <a:off x="2698964" y="2837000"/>
            <a:ext cx="794620" cy="415608"/>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794619" y="332485"/>
                </a:moveTo>
                <a:lnTo>
                  <a:pt x="207803" y="332485"/>
                </a:lnTo>
                <a:lnTo>
                  <a:pt x="207803" y="415606"/>
                </a:lnTo>
                <a:lnTo>
                  <a:pt x="0" y="207803"/>
                </a:lnTo>
                <a:lnTo>
                  <a:pt x="207803" y="1"/>
                </a:lnTo>
                <a:lnTo>
                  <a:pt x="207803" y="83122"/>
                </a:lnTo>
                <a:lnTo>
                  <a:pt x="794619" y="83122"/>
                </a:lnTo>
                <a:lnTo>
                  <a:pt x="794619" y="332485"/>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4681" tIns="83122" rIns="1" bIns="83120" numCol="1" spcCol="1270" anchor="ctr" anchorCtr="0">
            <a:noAutofit/>
          </a:bodyPr>
          <a:lstStyle/>
          <a:p>
            <a:pPr lvl="0" algn="ctr" defTabSz="800100">
              <a:lnSpc>
                <a:spcPct val="90000"/>
              </a:lnSpc>
              <a:spcBef>
                <a:spcPct val="0"/>
              </a:spcBef>
              <a:spcAft>
                <a:spcPct val="35000"/>
              </a:spcAft>
            </a:pPr>
            <a:endParaRPr lang="en-IN" sz="1800" kern="1200"/>
          </a:p>
        </p:txBody>
      </p:sp>
      <p:sp>
        <p:nvSpPr>
          <p:cNvPr id="39" name="Freeform 38"/>
          <p:cNvSpPr/>
          <p:nvPr/>
        </p:nvSpPr>
        <p:spPr>
          <a:xfrm>
            <a:off x="1745934" y="2474646"/>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40" name="Freeform 39"/>
          <p:cNvSpPr/>
          <p:nvPr/>
        </p:nvSpPr>
        <p:spPr>
          <a:xfrm rot="1989474">
            <a:off x="2875937" y="2433542"/>
            <a:ext cx="794620" cy="415607"/>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794619" y="332485"/>
                </a:moveTo>
                <a:lnTo>
                  <a:pt x="207803" y="332485"/>
                </a:lnTo>
                <a:lnTo>
                  <a:pt x="207803" y="415606"/>
                </a:lnTo>
                <a:lnTo>
                  <a:pt x="0" y="207803"/>
                </a:lnTo>
                <a:lnTo>
                  <a:pt x="207803" y="1"/>
                </a:lnTo>
                <a:lnTo>
                  <a:pt x="207803" y="83122"/>
                </a:lnTo>
                <a:lnTo>
                  <a:pt x="794619" y="83122"/>
                </a:lnTo>
                <a:lnTo>
                  <a:pt x="794619" y="332485"/>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4682" tIns="83120" rIns="0" bIns="83121" numCol="1" spcCol="1270" anchor="ctr" anchorCtr="0">
            <a:noAutofit/>
          </a:bodyPr>
          <a:lstStyle/>
          <a:p>
            <a:pPr lvl="0" algn="ctr" defTabSz="800100">
              <a:lnSpc>
                <a:spcPct val="90000"/>
              </a:lnSpc>
              <a:spcBef>
                <a:spcPct val="0"/>
              </a:spcBef>
              <a:spcAft>
                <a:spcPct val="35000"/>
              </a:spcAft>
            </a:pPr>
            <a:endParaRPr lang="en-IN" sz="1800" kern="1200"/>
          </a:p>
        </p:txBody>
      </p:sp>
      <p:sp>
        <p:nvSpPr>
          <p:cNvPr id="41" name="Freeform 40"/>
          <p:cNvSpPr/>
          <p:nvPr/>
        </p:nvSpPr>
        <p:spPr>
          <a:xfrm>
            <a:off x="2065419" y="1746293"/>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sp>
        <p:nvSpPr>
          <p:cNvPr id="42" name="Freeform 41"/>
          <p:cNvSpPr/>
          <p:nvPr/>
        </p:nvSpPr>
        <p:spPr>
          <a:xfrm rot="3126316">
            <a:off x="3174325" y="2109407"/>
            <a:ext cx="794619" cy="415608"/>
          </a:xfrm>
          <a:custGeom>
            <a:avLst/>
            <a:gdLst>
              <a:gd name="connsiteX0" fmla="*/ 0 w 794619"/>
              <a:gd name="connsiteY0" fmla="*/ 83121 h 415607"/>
              <a:gd name="connsiteX1" fmla="*/ 586816 w 794619"/>
              <a:gd name="connsiteY1" fmla="*/ 83121 h 415607"/>
              <a:gd name="connsiteX2" fmla="*/ 586816 w 794619"/>
              <a:gd name="connsiteY2" fmla="*/ 0 h 415607"/>
              <a:gd name="connsiteX3" fmla="*/ 794619 w 794619"/>
              <a:gd name="connsiteY3" fmla="*/ 207804 h 415607"/>
              <a:gd name="connsiteX4" fmla="*/ 586816 w 794619"/>
              <a:gd name="connsiteY4" fmla="*/ 415607 h 415607"/>
              <a:gd name="connsiteX5" fmla="*/ 586816 w 794619"/>
              <a:gd name="connsiteY5" fmla="*/ 332486 h 415607"/>
              <a:gd name="connsiteX6" fmla="*/ 0 w 794619"/>
              <a:gd name="connsiteY6" fmla="*/ 332486 h 415607"/>
              <a:gd name="connsiteX7" fmla="*/ 0 w 794619"/>
              <a:gd name="connsiteY7" fmla="*/ 83121 h 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619" h="415607">
                <a:moveTo>
                  <a:pt x="794619" y="332485"/>
                </a:moveTo>
                <a:lnTo>
                  <a:pt x="207803" y="332485"/>
                </a:lnTo>
                <a:lnTo>
                  <a:pt x="207803" y="415606"/>
                </a:lnTo>
                <a:lnTo>
                  <a:pt x="0" y="207803"/>
                </a:lnTo>
                <a:lnTo>
                  <a:pt x="207803" y="1"/>
                </a:lnTo>
                <a:lnTo>
                  <a:pt x="207803" y="83122"/>
                </a:lnTo>
                <a:lnTo>
                  <a:pt x="794619" y="83122"/>
                </a:lnTo>
                <a:lnTo>
                  <a:pt x="794619" y="332485"/>
                </a:lnTo>
                <a:close/>
              </a:path>
            </a:pathLst>
          </a:custGeom>
          <a:solidFill>
            <a:srgbClr val="C00000">
              <a:alpha val="41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24681" tIns="83120" rIns="0" bIns="83122" numCol="1" spcCol="1270" anchor="ctr" anchorCtr="0">
            <a:noAutofit/>
          </a:bodyPr>
          <a:lstStyle/>
          <a:p>
            <a:pPr lvl="0" algn="ctr" defTabSz="800100">
              <a:lnSpc>
                <a:spcPct val="90000"/>
              </a:lnSpc>
              <a:spcBef>
                <a:spcPct val="0"/>
              </a:spcBef>
              <a:spcAft>
                <a:spcPct val="35000"/>
              </a:spcAft>
            </a:pPr>
            <a:endParaRPr lang="en-IN" sz="1800" kern="1200"/>
          </a:p>
        </p:txBody>
      </p:sp>
      <p:sp>
        <p:nvSpPr>
          <p:cNvPr id="43" name="Freeform 42"/>
          <p:cNvSpPr/>
          <p:nvPr/>
        </p:nvSpPr>
        <p:spPr>
          <a:xfrm>
            <a:off x="2604089" y="1161141"/>
            <a:ext cx="611187" cy="611187"/>
          </a:xfrm>
          <a:custGeom>
            <a:avLst/>
            <a:gdLst>
              <a:gd name="connsiteX0" fmla="*/ 0 w 611187"/>
              <a:gd name="connsiteY0" fmla="*/ 305594 h 611187"/>
              <a:gd name="connsiteX1" fmla="*/ 305594 w 611187"/>
              <a:gd name="connsiteY1" fmla="*/ 0 h 611187"/>
              <a:gd name="connsiteX2" fmla="*/ 611188 w 611187"/>
              <a:gd name="connsiteY2" fmla="*/ 305594 h 611187"/>
              <a:gd name="connsiteX3" fmla="*/ 305594 w 611187"/>
              <a:gd name="connsiteY3" fmla="*/ 611188 h 611187"/>
              <a:gd name="connsiteX4" fmla="*/ 0 w 611187"/>
              <a:gd name="connsiteY4" fmla="*/ 305594 h 611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187" h="611187">
                <a:moveTo>
                  <a:pt x="0" y="305594"/>
                </a:moveTo>
                <a:cubicBezTo>
                  <a:pt x="0" y="136819"/>
                  <a:pt x="136819" y="0"/>
                  <a:pt x="305594" y="0"/>
                </a:cubicBezTo>
                <a:cubicBezTo>
                  <a:pt x="474369" y="0"/>
                  <a:pt x="611188" y="136819"/>
                  <a:pt x="611188" y="305594"/>
                </a:cubicBezTo>
                <a:cubicBezTo>
                  <a:pt x="611188" y="474369"/>
                  <a:pt x="474369" y="611188"/>
                  <a:pt x="305594" y="611188"/>
                </a:cubicBezTo>
                <a:cubicBezTo>
                  <a:pt x="136819" y="611188"/>
                  <a:pt x="0" y="474369"/>
                  <a:pt x="0" y="305594"/>
                </a:cubicBezTo>
                <a:close/>
              </a:path>
            </a:pathLst>
          </a:custGeom>
          <a:solidFill>
            <a:srgbClr val="540000">
              <a:alpha val="48627"/>
            </a:srgb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796" tIns="123796" rIns="123796" bIns="123796" numCol="1" spcCol="1270" anchor="ctr" anchorCtr="0">
            <a:noAutofit/>
          </a:bodyPr>
          <a:lstStyle/>
          <a:p>
            <a:pPr lvl="0" algn="ctr" defTabSz="1200150">
              <a:lnSpc>
                <a:spcPct val="90000"/>
              </a:lnSpc>
              <a:spcBef>
                <a:spcPct val="0"/>
              </a:spcBef>
              <a:spcAft>
                <a:spcPct val="35000"/>
              </a:spcAft>
            </a:pPr>
            <a:endParaRPr lang="en-IN" sz="2700" kern="1200" dirty="0"/>
          </a:p>
        </p:txBody>
      </p:sp>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3204" y="2567018"/>
            <a:ext cx="1425649" cy="1425649"/>
          </a:xfrm>
          <a:prstGeom prst="rect">
            <a:avLst/>
          </a:prstGeom>
        </p:spPr>
      </p:pic>
      <p:sp>
        <p:nvSpPr>
          <p:cNvPr id="52" name="TextBox 51"/>
          <p:cNvSpPr txBox="1"/>
          <p:nvPr/>
        </p:nvSpPr>
        <p:spPr>
          <a:xfrm>
            <a:off x="7041385" y="387333"/>
            <a:ext cx="5074826" cy="1384995"/>
          </a:xfrm>
          <a:prstGeom prst="rect">
            <a:avLst/>
          </a:prstGeom>
          <a:noFill/>
        </p:spPr>
        <p:txBody>
          <a:bodyPr wrap="square" rtlCol="0">
            <a:spAutoFit/>
          </a:bodyPr>
          <a:lstStyle/>
          <a:p>
            <a:r>
              <a:rPr lang="en-US" sz="2800" b="1" dirty="0" smtClean="0"/>
              <a:t>Many items of cost</a:t>
            </a:r>
          </a:p>
          <a:p>
            <a:r>
              <a:rPr lang="en-US" sz="2800" b="1" dirty="0" smtClean="0"/>
              <a:t>One or very few revenue stream(s)</a:t>
            </a:r>
            <a:endParaRPr lang="en-IN" sz="2800" b="1" dirty="0"/>
          </a:p>
        </p:txBody>
      </p:sp>
      <p:sp>
        <p:nvSpPr>
          <p:cNvPr id="53" name="TextBox 52"/>
          <p:cNvSpPr txBox="1"/>
          <p:nvPr/>
        </p:nvSpPr>
        <p:spPr>
          <a:xfrm>
            <a:off x="3767034" y="717651"/>
            <a:ext cx="1329890" cy="461665"/>
          </a:xfrm>
          <a:prstGeom prst="rect">
            <a:avLst/>
          </a:prstGeom>
          <a:noFill/>
        </p:spPr>
        <p:txBody>
          <a:bodyPr wrap="square" rtlCol="0">
            <a:spAutoFit/>
          </a:bodyPr>
          <a:lstStyle/>
          <a:p>
            <a:pPr algn="ctr"/>
            <a:r>
              <a:rPr lang="en-US" sz="2400" dirty="0" smtClean="0">
                <a:solidFill>
                  <a:schemeClr val="bg1"/>
                </a:solidFill>
              </a:rPr>
              <a:t>Sales</a:t>
            </a:r>
            <a:endParaRPr lang="en-IN" sz="2400" dirty="0">
              <a:solidFill>
                <a:schemeClr val="bg1"/>
              </a:solidFill>
            </a:endParaRPr>
          </a:p>
        </p:txBody>
      </p:sp>
      <p:sp>
        <p:nvSpPr>
          <p:cNvPr id="54" name="TextBox 53"/>
          <p:cNvSpPr txBox="1"/>
          <p:nvPr/>
        </p:nvSpPr>
        <p:spPr>
          <a:xfrm rot="535667">
            <a:off x="2183941" y="1045216"/>
            <a:ext cx="4860000" cy="4860000"/>
          </a:xfrm>
          <a:prstGeom prst="rect">
            <a:avLst/>
          </a:prstGeom>
          <a:noFill/>
        </p:spPr>
        <p:txBody>
          <a:bodyPr wrap="square" rtlCol="0">
            <a:prstTxWarp prst="textCircle">
              <a:avLst/>
            </a:prstTxWarp>
            <a:spAutoFit/>
          </a:bodyPr>
          <a:lstStyle/>
          <a:p>
            <a:pPr algn="ctr"/>
            <a:r>
              <a:rPr lang="en-US" sz="2400" dirty="0" smtClean="0">
                <a:solidFill>
                  <a:schemeClr val="tx1"/>
                </a:solidFill>
              </a:rPr>
              <a:t>Costs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endParaRPr lang="en-IN" sz="2400" dirty="0">
              <a:solidFill>
                <a:schemeClr val="tx1"/>
              </a:solidFill>
            </a:endParaRPr>
          </a:p>
          <a:p>
            <a:pPr algn="ctr"/>
            <a:endParaRPr lang="en-IN" sz="2400" dirty="0">
              <a:solidFill>
                <a:schemeClr val="tx1"/>
              </a:solidFill>
            </a:endParaRPr>
          </a:p>
        </p:txBody>
      </p:sp>
      <p:sp>
        <p:nvSpPr>
          <p:cNvPr id="55" name="TextBox 54"/>
          <p:cNvSpPr txBox="1"/>
          <p:nvPr/>
        </p:nvSpPr>
        <p:spPr>
          <a:xfrm rot="10586449">
            <a:off x="1795303" y="913784"/>
            <a:ext cx="4860000" cy="4860000"/>
          </a:xfrm>
          <a:prstGeom prst="rect">
            <a:avLst/>
          </a:prstGeom>
          <a:noFill/>
        </p:spPr>
        <p:txBody>
          <a:bodyPr wrap="square" rtlCol="0">
            <a:prstTxWarp prst="textCircle">
              <a:avLst/>
            </a:prstTxWarp>
            <a:spAutoFit/>
          </a:bodyPr>
          <a:lstStyle/>
          <a:p>
            <a:pPr algn="ctr"/>
            <a:r>
              <a:rPr lang="en-US" sz="2400" dirty="0" smtClean="0">
                <a:solidFill>
                  <a:schemeClr val="tx1"/>
                </a:solidFill>
              </a:rPr>
              <a:t>Costs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r>
              <a:rPr lang="en-US" sz="2400" dirty="0" smtClean="0">
                <a:solidFill>
                  <a:schemeClr val="tx1"/>
                </a:solidFill>
              </a:rPr>
              <a:t> </a:t>
            </a:r>
            <a:r>
              <a:rPr lang="en-US" sz="2400" dirty="0" err="1" smtClean="0">
                <a:solidFill>
                  <a:schemeClr val="tx1"/>
                </a:solidFill>
              </a:rPr>
              <a:t>Costs</a:t>
            </a:r>
            <a:endParaRPr lang="en-IN" sz="2400" dirty="0">
              <a:solidFill>
                <a:schemeClr val="tx1"/>
              </a:solidFill>
            </a:endParaRPr>
          </a:p>
          <a:p>
            <a:pPr algn="ctr"/>
            <a:endParaRPr lang="en-IN" sz="2400" dirty="0">
              <a:solidFill>
                <a:schemeClr val="tx1"/>
              </a:solidFill>
            </a:endParaRPr>
          </a:p>
        </p:txBody>
      </p:sp>
    </p:spTree>
    <p:extLst>
      <p:ext uri="{BB962C8B-B14F-4D97-AF65-F5344CB8AC3E}">
        <p14:creationId xmlns:p14="http://schemas.microsoft.com/office/powerpoint/2010/main" val="197464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425" y="90108"/>
            <a:ext cx="11521576" cy="2371618"/>
          </a:xfrm>
        </p:spPr>
        <p:txBody>
          <a:bodyPr>
            <a:normAutofit/>
          </a:bodyPr>
          <a:lstStyle/>
          <a:p>
            <a:pPr marL="342900" indent="-342900"/>
            <a:r>
              <a:rPr lang="en-US" sz="2800" dirty="0" smtClean="0"/>
              <a:t>    The </a:t>
            </a:r>
            <a:r>
              <a:rPr lang="en-US" sz="2800" dirty="0"/>
              <a:t>challenge is that some costs do not change with </a:t>
            </a:r>
            <a:r>
              <a:rPr lang="en-US" sz="2800" dirty="0" smtClean="0"/>
              <a:t>volume.</a:t>
            </a:r>
            <a:br>
              <a:rPr lang="en-US" sz="2800" dirty="0" smtClean="0"/>
            </a:br>
            <a:r>
              <a:rPr lang="en-US" sz="2800" dirty="0" smtClean="0"/>
              <a:t>Some costs are directly proportional to volume produced.</a:t>
            </a:r>
            <a:br>
              <a:rPr lang="en-US" sz="2800" dirty="0" smtClean="0"/>
            </a:br>
            <a:r>
              <a:rPr lang="en-US" sz="2800" dirty="0" smtClean="0"/>
              <a:t>One cannot apply </a:t>
            </a:r>
            <a:r>
              <a:rPr lang="en-US" sz="2800" dirty="0"/>
              <a:t>unitary method to understand profitability under different </a:t>
            </a:r>
            <a:r>
              <a:rPr lang="en-US" sz="2800" dirty="0" smtClean="0"/>
              <a:t>contexts.</a:t>
            </a:r>
            <a:endParaRPr lang="en-IN" sz="2800" dirty="0"/>
          </a:p>
        </p:txBody>
      </p:sp>
      <p:sp>
        <p:nvSpPr>
          <p:cNvPr id="4" name="Slide Number Placeholder 3"/>
          <p:cNvSpPr>
            <a:spLocks noGrp="1"/>
          </p:cNvSpPr>
          <p:nvPr>
            <p:ph type="sldNum" idx="12"/>
          </p:nvPr>
        </p:nvSpPr>
        <p:spPr>
          <a:xfrm>
            <a:off x="9367737" y="6346961"/>
            <a:ext cx="2743200" cy="365125"/>
          </a:xfrm>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Rectangle 4"/>
          <p:cNvSpPr/>
          <p:nvPr/>
        </p:nvSpPr>
        <p:spPr>
          <a:xfrm>
            <a:off x="894936" y="3681581"/>
            <a:ext cx="7305473" cy="1692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Elbow Connector 6"/>
          <p:cNvCxnSpPr/>
          <p:nvPr/>
        </p:nvCxnSpPr>
        <p:spPr>
          <a:xfrm>
            <a:off x="886839" y="1687411"/>
            <a:ext cx="7576226" cy="3686783"/>
          </a:xfrm>
          <a:prstGeom prst="bentConnector3">
            <a:avLst>
              <a:gd name="adj1" fmla="val 54"/>
            </a:avLst>
          </a:prstGeom>
          <a:ln w="4762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86839" y="3983139"/>
            <a:ext cx="8480898" cy="1391057"/>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94936" y="4284696"/>
            <a:ext cx="8472801" cy="108949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94936" y="4518160"/>
            <a:ext cx="8472801" cy="856036"/>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94936" y="4732169"/>
            <a:ext cx="8472801" cy="642027"/>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94936" y="4955905"/>
            <a:ext cx="8511712" cy="418291"/>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856025" y="-1150091"/>
            <a:ext cx="7711063" cy="6524286"/>
          </a:xfrm>
          <a:prstGeom prst="straightConnector1">
            <a:avLst/>
          </a:prstGeom>
          <a:ln w="50800">
            <a:solidFill>
              <a:srgbClr val="4A9496"/>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270443" y="5374194"/>
            <a:ext cx="2509736" cy="461665"/>
          </a:xfrm>
          <a:prstGeom prst="rect">
            <a:avLst/>
          </a:prstGeom>
          <a:noFill/>
        </p:spPr>
        <p:txBody>
          <a:bodyPr wrap="square" rtlCol="0">
            <a:spAutoFit/>
          </a:bodyPr>
          <a:lstStyle/>
          <a:p>
            <a:r>
              <a:rPr lang="en-US" sz="2400" b="1" dirty="0" smtClean="0"/>
              <a:t>Volume</a:t>
            </a:r>
            <a:endParaRPr lang="en-IN" sz="2400" b="1" dirty="0"/>
          </a:p>
        </p:txBody>
      </p:sp>
      <p:sp>
        <p:nvSpPr>
          <p:cNvPr id="56" name="TextBox 55"/>
          <p:cNvSpPr txBox="1"/>
          <p:nvPr/>
        </p:nvSpPr>
        <p:spPr>
          <a:xfrm rot="16200000">
            <a:off x="-738860" y="3796127"/>
            <a:ext cx="2450470" cy="830997"/>
          </a:xfrm>
          <a:prstGeom prst="rect">
            <a:avLst/>
          </a:prstGeom>
          <a:noFill/>
        </p:spPr>
        <p:txBody>
          <a:bodyPr wrap="square" rtlCol="0">
            <a:spAutoFit/>
          </a:bodyPr>
          <a:lstStyle/>
          <a:p>
            <a:r>
              <a:rPr lang="en-US" sz="2400" b="1" dirty="0" smtClean="0"/>
              <a:t>Cost amount</a:t>
            </a:r>
          </a:p>
          <a:p>
            <a:r>
              <a:rPr lang="en-US" sz="2400" b="1" dirty="0" smtClean="0"/>
              <a:t>Sales amount</a:t>
            </a:r>
            <a:endParaRPr lang="en-IN" sz="2400" b="1" dirty="0"/>
          </a:p>
        </p:txBody>
      </p:sp>
      <p:sp>
        <p:nvSpPr>
          <p:cNvPr id="57" name="TextBox 56"/>
          <p:cNvSpPr txBox="1"/>
          <p:nvPr/>
        </p:nvSpPr>
        <p:spPr>
          <a:xfrm>
            <a:off x="527359" y="399758"/>
            <a:ext cx="749030" cy="584775"/>
          </a:xfrm>
          <a:prstGeom prst="rect">
            <a:avLst/>
          </a:prstGeom>
          <a:noFill/>
        </p:spPr>
        <p:txBody>
          <a:bodyPr wrap="square" rtlCol="0">
            <a:spAutoFit/>
          </a:bodyPr>
          <a:lstStyle/>
          <a:p>
            <a:r>
              <a:rPr lang="en-US" sz="3200" b="1" dirty="0" smtClean="0">
                <a:latin typeface="Agency FB" panose="020B0503020202020204" pitchFamily="34" charset="0"/>
              </a:rPr>
              <a:t>#</a:t>
            </a:r>
            <a:endParaRPr lang="en-IN" sz="3200" b="1" dirty="0">
              <a:latin typeface="Agency FB" panose="020B0503020202020204" pitchFamily="34" charset="0"/>
            </a:endParaRPr>
          </a:p>
        </p:txBody>
      </p:sp>
      <p:sp>
        <p:nvSpPr>
          <p:cNvPr id="58" name="TextBox 57"/>
          <p:cNvSpPr txBox="1"/>
          <p:nvPr/>
        </p:nvSpPr>
        <p:spPr>
          <a:xfrm>
            <a:off x="512324" y="819977"/>
            <a:ext cx="749030" cy="584775"/>
          </a:xfrm>
          <a:prstGeom prst="rect">
            <a:avLst/>
          </a:prstGeom>
          <a:noFill/>
        </p:spPr>
        <p:txBody>
          <a:bodyPr wrap="square" rtlCol="0">
            <a:spAutoFit/>
          </a:bodyPr>
          <a:lstStyle/>
          <a:p>
            <a:r>
              <a:rPr lang="en-US" sz="3200" b="1" dirty="0" smtClean="0">
                <a:latin typeface="Agency FB" panose="020B0503020202020204" pitchFamily="34" charset="0"/>
              </a:rPr>
              <a:t>#</a:t>
            </a:r>
            <a:endParaRPr lang="en-IN" sz="3200" b="1" dirty="0">
              <a:latin typeface="Agency FB" panose="020B0503020202020204" pitchFamily="34" charset="0"/>
            </a:endParaRPr>
          </a:p>
        </p:txBody>
      </p:sp>
      <p:sp>
        <p:nvSpPr>
          <p:cNvPr id="59" name="TextBox 58"/>
          <p:cNvSpPr txBox="1"/>
          <p:nvPr/>
        </p:nvSpPr>
        <p:spPr>
          <a:xfrm>
            <a:off x="478278" y="1236073"/>
            <a:ext cx="749030" cy="584775"/>
          </a:xfrm>
          <a:prstGeom prst="rect">
            <a:avLst/>
          </a:prstGeom>
          <a:noFill/>
        </p:spPr>
        <p:txBody>
          <a:bodyPr wrap="square" rtlCol="0">
            <a:spAutoFit/>
          </a:bodyPr>
          <a:lstStyle/>
          <a:p>
            <a:r>
              <a:rPr lang="en-US" sz="3200" b="1" dirty="0" smtClean="0">
                <a:latin typeface="Agency FB" panose="020B0503020202020204" pitchFamily="34" charset="0"/>
              </a:rPr>
              <a:t>#</a:t>
            </a:r>
            <a:endParaRPr lang="en-IN" sz="3200" b="1" dirty="0">
              <a:latin typeface="Agency FB" panose="020B0503020202020204" pitchFamily="34" charset="0"/>
            </a:endParaRPr>
          </a:p>
        </p:txBody>
      </p:sp>
      <p:cxnSp>
        <p:nvCxnSpPr>
          <p:cNvPr id="19" name="Straight Arrow Connector 18"/>
          <p:cNvCxnSpPr/>
          <p:nvPr/>
        </p:nvCxnSpPr>
        <p:spPr>
          <a:xfrm flipV="1">
            <a:off x="864722" y="216210"/>
            <a:ext cx="7984787" cy="3485715"/>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200409" y="501445"/>
            <a:ext cx="0" cy="4872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985261" y="1848322"/>
            <a:ext cx="0" cy="3525871"/>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52793" y="1883976"/>
            <a:ext cx="4132468" cy="35192"/>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540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367737" y="6346961"/>
            <a:ext cx="2743200" cy="365125"/>
          </a:xfrm>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Rectangle 4"/>
          <p:cNvSpPr/>
          <p:nvPr/>
        </p:nvSpPr>
        <p:spPr>
          <a:xfrm>
            <a:off x="894936" y="3681581"/>
            <a:ext cx="7305473" cy="1692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Elbow Connector 6"/>
          <p:cNvCxnSpPr/>
          <p:nvPr/>
        </p:nvCxnSpPr>
        <p:spPr>
          <a:xfrm>
            <a:off x="886839" y="1687411"/>
            <a:ext cx="7576226" cy="3686783"/>
          </a:xfrm>
          <a:prstGeom prst="bentConnector3">
            <a:avLst>
              <a:gd name="adj1" fmla="val 54"/>
            </a:avLst>
          </a:prstGeom>
          <a:ln w="47625">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86839" y="3983139"/>
            <a:ext cx="8480898" cy="1391057"/>
          </a:xfrm>
          <a:prstGeom prst="straightConnector1">
            <a:avLst/>
          </a:prstGeom>
          <a:ln w="2222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94936" y="4284696"/>
            <a:ext cx="8472801" cy="1089499"/>
          </a:xfrm>
          <a:prstGeom prst="straightConnector1">
            <a:avLst/>
          </a:prstGeom>
          <a:ln w="2222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94936" y="4518160"/>
            <a:ext cx="8472801" cy="856036"/>
          </a:xfrm>
          <a:prstGeom prst="straightConnector1">
            <a:avLst/>
          </a:prstGeom>
          <a:ln w="2222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94936" y="4732169"/>
            <a:ext cx="8472801" cy="642027"/>
          </a:xfrm>
          <a:prstGeom prst="straightConnector1">
            <a:avLst/>
          </a:prstGeom>
          <a:ln w="2222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94936" y="4955905"/>
            <a:ext cx="8511712" cy="418291"/>
          </a:xfrm>
          <a:prstGeom prst="straightConnector1">
            <a:avLst/>
          </a:prstGeom>
          <a:ln w="2222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894936" y="2563907"/>
            <a:ext cx="8374570" cy="1117674"/>
          </a:xfrm>
          <a:prstGeom prst="straightConnector1">
            <a:avLst/>
          </a:prstGeom>
          <a:ln w="50800">
            <a:solidFill>
              <a:srgbClr val="4A9496"/>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270443" y="5374194"/>
            <a:ext cx="2509736" cy="461665"/>
          </a:xfrm>
          <a:prstGeom prst="rect">
            <a:avLst/>
          </a:prstGeom>
          <a:noFill/>
        </p:spPr>
        <p:txBody>
          <a:bodyPr wrap="square" rtlCol="0">
            <a:spAutoFit/>
          </a:bodyPr>
          <a:lstStyle/>
          <a:p>
            <a:r>
              <a:rPr lang="en-US" sz="2400" b="1" dirty="0" smtClean="0"/>
              <a:t>Volume</a:t>
            </a:r>
            <a:endParaRPr lang="en-IN" sz="2400" b="1" dirty="0"/>
          </a:p>
        </p:txBody>
      </p:sp>
      <p:sp>
        <p:nvSpPr>
          <p:cNvPr id="56" name="TextBox 55"/>
          <p:cNvSpPr txBox="1"/>
          <p:nvPr/>
        </p:nvSpPr>
        <p:spPr>
          <a:xfrm rot="16200000">
            <a:off x="-738860" y="3796127"/>
            <a:ext cx="2450470" cy="830997"/>
          </a:xfrm>
          <a:prstGeom prst="rect">
            <a:avLst/>
          </a:prstGeom>
          <a:noFill/>
        </p:spPr>
        <p:txBody>
          <a:bodyPr wrap="square" rtlCol="0">
            <a:spAutoFit/>
          </a:bodyPr>
          <a:lstStyle/>
          <a:p>
            <a:r>
              <a:rPr lang="en-US" sz="2400" b="1" dirty="0" smtClean="0"/>
              <a:t>Cost amount</a:t>
            </a:r>
          </a:p>
          <a:p>
            <a:r>
              <a:rPr lang="en-US" sz="2400" b="1" dirty="0" smtClean="0"/>
              <a:t>Sales amount</a:t>
            </a:r>
            <a:endParaRPr lang="en-IN" sz="2400" b="1" dirty="0"/>
          </a:p>
        </p:txBody>
      </p:sp>
      <p:sp>
        <p:nvSpPr>
          <p:cNvPr id="57" name="TextBox 56"/>
          <p:cNvSpPr txBox="1"/>
          <p:nvPr/>
        </p:nvSpPr>
        <p:spPr>
          <a:xfrm>
            <a:off x="527359" y="399758"/>
            <a:ext cx="749030" cy="584775"/>
          </a:xfrm>
          <a:prstGeom prst="rect">
            <a:avLst/>
          </a:prstGeom>
          <a:noFill/>
        </p:spPr>
        <p:txBody>
          <a:bodyPr wrap="square" rtlCol="0">
            <a:spAutoFit/>
          </a:bodyPr>
          <a:lstStyle/>
          <a:p>
            <a:r>
              <a:rPr lang="en-US" sz="3200" b="1" dirty="0" smtClean="0">
                <a:latin typeface="Agency FB" panose="020B0503020202020204" pitchFamily="34" charset="0"/>
              </a:rPr>
              <a:t>#</a:t>
            </a:r>
            <a:endParaRPr lang="en-IN" sz="3200" b="1" dirty="0">
              <a:latin typeface="Agency FB" panose="020B0503020202020204" pitchFamily="34" charset="0"/>
            </a:endParaRPr>
          </a:p>
        </p:txBody>
      </p:sp>
      <p:sp>
        <p:nvSpPr>
          <p:cNvPr id="59" name="TextBox 58"/>
          <p:cNvSpPr txBox="1"/>
          <p:nvPr/>
        </p:nvSpPr>
        <p:spPr>
          <a:xfrm>
            <a:off x="904605" y="1189021"/>
            <a:ext cx="749030" cy="584775"/>
          </a:xfrm>
          <a:prstGeom prst="rect">
            <a:avLst/>
          </a:prstGeom>
          <a:noFill/>
        </p:spPr>
        <p:txBody>
          <a:bodyPr wrap="square" rtlCol="0">
            <a:spAutoFit/>
          </a:bodyPr>
          <a:lstStyle/>
          <a:p>
            <a:r>
              <a:rPr lang="en-US" sz="3200" b="1" dirty="0" smtClean="0">
                <a:latin typeface="Agency FB" panose="020B0503020202020204" pitchFamily="34" charset="0"/>
              </a:rPr>
              <a:t>♦</a:t>
            </a:r>
            <a:endParaRPr lang="en-IN" sz="3200" b="1" dirty="0">
              <a:latin typeface="Agency FB" panose="020B0503020202020204" pitchFamily="34" charset="0"/>
            </a:endParaRPr>
          </a:p>
        </p:txBody>
      </p:sp>
      <p:sp>
        <p:nvSpPr>
          <p:cNvPr id="19" name="Text Placeholder 2"/>
          <p:cNvSpPr>
            <a:spLocks noGrp="1"/>
          </p:cNvSpPr>
          <p:nvPr>
            <p:ph type="body" idx="1"/>
          </p:nvPr>
        </p:nvSpPr>
        <p:spPr>
          <a:xfrm>
            <a:off x="527359" y="432006"/>
            <a:ext cx="11664641" cy="1656877"/>
          </a:xfrm>
        </p:spPr>
        <p:txBody>
          <a:bodyPr>
            <a:normAutofit fontScale="92500" lnSpcReduction="20000"/>
          </a:bodyPr>
          <a:lstStyle/>
          <a:p>
            <a:r>
              <a:rPr lang="en-US" dirty="0" smtClean="0"/>
              <a:t>Group all the costs into </a:t>
            </a:r>
          </a:p>
          <a:p>
            <a:pPr lvl="1"/>
            <a:r>
              <a:rPr lang="en-US" b="1" dirty="0" smtClean="0"/>
              <a:t>Those which do not change with volume – add them up for the relevant period.</a:t>
            </a:r>
          </a:p>
          <a:p>
            <a:pPr lvl="1"/>
            <a:r>
              <a:rPr lang="en-US" b="1" dirty="0" smtClean="0"/>
              <a:t>Those which change in proportion to volume – estimate their contribution to unit product.  </a:t>
            </a:r>
            <a:endParaRPr lang="en-IN" b="1" dirty="0"/>
          </a:p>
        </p:txBody>
      </p:sp>
      <p:sp>
        <p:nvSpPr>
          <p:cNvPr id="20" name="TextBox 19"/>
          <p:cNvSpPr txBox="1"/>
          <p:nvPr/>
        </p:nvSpPr>
        <p:spPr>
          <a:xfrm>
            <a:off x="904605" y="534130"/>
            <a:ext cx="749030" cy="584775"/>
          </a:xfrm>
          <a:prstGeom prst="rect">
            <a:avLst/>
          </a:prstGeom>
          <a:noFill/>
        </p:spPr>
        <p:txBody>
          <a:bodyPr wrap="square" rtlCol="0">
            <a:spAutoFit/>
          </a:bodyPr>
          <a:lstStyle/>
          <a:p>
            <a:r>
              <a:rPr lang="en-US" sz="3200" b="1" dirty="0" smtClean="0">
                <a:latin typeface="Agency FB" panose="020B0503020202020204" pitchFamily="34" charset="0"/>
              </a:rPr>
              <a:t>♦</a:t>
            </a:r>
            <a:endParaRPr lang="en-IN" sz="3200" b="1" dirty="0">
              <a:latin typeface="Agency FB" panose="020B0503020202020204" pitchFamily="34" charset="0"/>
            </a:endParaRPr>
          </a:p>
        </p:txBody>
      </p:sp>
    </p:spTree>
    <p:extLst>
      <p:ext uri="{BB962C8B-B14F-4D97-AF65-F5344CB8AC3E}">
        <p14:creationId xmlns:p14="http://schemas.microsoft.com/office/powerpoint/2010/main" val="3779491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579183"/>
            <a:ext cx="10515600" cy="1325563"/>
          </a:xfrm>
        </p:spPr>
        <p:txBody>
          <a:bodyPr/>
          <a:lstStyle/>
          <a:p>
            <a:r>
              <a:rPr lang="en-IN" dirty="0" smtClean="0"/>
              <a:t>Why separating cost into fixed &amp; variable?</a:t>
            </a:r>
            <a:endParaRPr lang="en-US" dirty="0"/>
          </a:p>
        </p:txBody>
      </p:sp>
      <p:sp>
        <p:nvSpPr>
          <p:cNvPr id="3" name="Content Placeholder 2"/>
          <p:cNvSpPr>
            <a:spLocks noGrp="1"/>
          </p:cNvSpPr>
          <p:nvPr>
            <p:ph idx="1"/>
          </p:nvPr>
        </p:nvSpPr>
        <p:spPr>
          <a:xfrm>
            <a:off x="927013" y="1820160"/>
            <a:ext cx="10515600" cy="2837815"/>
          </a:xfrm>
        </p:spPr>
        <p:txBody>
          <a:bodyPr/>
          <a:lstStyle/>
          <a:p>
            <a:r>
              <a:rPr lang="en-IN" dirty="0" smtClean="0"/>
              <a:t>To be able to rationally and logically allocate costs.</a:t>
            </a:r>
          </a:p>
          <a:p>
            <a:r>
              <a:rPr lang="en-IN" dirty="0" smtClean="0"/>
              <a:t> It is easy to allocate some direct costs to a particular product.</a:t>
            </a:r>
          </a:p>
          <a:p>
            <a:r>
              <a:rPr lang="en-IN" dirty="0" smtClean="0"/>
              <a:t>But difficult to allocate many of the costs.</a:t>
            </a:r>
          </a:p>
          <a:p>
            <a:r>
              <a:rPr lang="en-IN" dirty="0" smtClean="0"/>
              <a:t>Wrong allocation would lead to wrong costing and thus wrong pricing.</a:t>
            </a:r>
          </a:p>
          <a:p>
            <a:endParaRPr lang="en-IN" dirty="0" smtClean="0"/>
          </a:p>
          <a:p>
            <a:pPr marL="0" indent="0">
              <a:buNone/>
            </a:pPr>
            <a:endParaRPr lang="en-US" dirty="0"/>
          </a:p>
        </p:txBody>
      </p:sp>
      <p:sp>
        <p:nvSpPr>
          <p:cNvPr id="4" name="TextBox 3"/>
          <p:cNvSpPr txBox="1"/>
          <p:nvPr/>
        </p:nvSpPr>
        <p:spPr>
          <a:xfrm>
            <a:off x="1746504" y="4928616"/>
            <a:ext cx="4023360" cy="523220"/>
          </a:xfrm>
          <a:prstGeom prst="rect">
            <a:avLst/>
          </a:prstGeom>
          <a:noFill/>
        </p:spPr>
        <p:txBody>
          <a:bodyPr wrap="square" rtlCol="0">
            <a:spAutoFit/>
          </a:bodyPr>
          <a:lstStyle/>
          <a:p>
            <a:r>
              <a:rPr lang="en-US" sz="2800" b="1" dirty="0" smtClean="0">
                <a:solidFill>
                  <a:schemeClr val="accent5">
                    <a:lumMod val="50000"/>
                  </a:schemeClr>
                </a:solidFill>
                <a:latin typeface="Calibri" panose="020F0502020204030204" pitchFamily="34" charset="0"/>
                <a:cs typeface="Calibri" panose="020F0502020204030204" pitchFamily="34" charset="0"/>
              </a:rPr>
              <a:t>Example</a:t>
            </a:r>
            <a:endParaRPr lang="en-IN" sz="2800" b="1" dirty="0">
              <a:solidFill>
                <a:schemeClr val="accent5">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9294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47" y="538745"/>
            <a:ext cx="11702005" cy="1185883"/>
          </a:xfrm>
        </p:spPr>
        <p:txBody>
          <a:bodyPr>
            <a:normAutofit/>
          </a:bodyPr>
          <a:lstStyle/>
          <a:p>
            <a:pPr algn="ctr"/>
            <a:r>
              <a:rPr lang="en-IN" sz="3200" dirty="0">
                <a:latin typeface="Calibri" panose="020F0502020204030204" pitchFamily="34" charset="0"/>
                <a:cs typeface="Calibri" panose="020F0502020204030204" pitchFamily="34" charset="0"/>
              </a:rPr>
              <a:t>Suppose you intend to set up a readymade garment business. Let us see the cost structure</a:t>
            </a:r>
            <a:endParaRPr lang="en-US" sz="3200" dirty="0">
              <a:latin typeface="Calibri" panose="020F0502020204030204" pitchFamily="34" charset="0"/>
              <a:cs typeface="Calibri" panose="020F0502020204030204" pitchFamily="34" charset="0"/>
            </a:endParaRPr>
          </a:p>
        </p:txBody>
      </p:sp>
      <p:pic>
        <p:nvPicPr>
          <p:cNvPr id="4" name="Picture 8" descr="Close-up of Row"/>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29679" y="1842180"/>
            <a:ext cx="5162321" cy="3438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resses, Apparel, Clothing, Cloth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5" y="1834696"/>
            <a:ext cx="4256315" cy="34455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sorted-color Floral Cloth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5430" y="1842180"/>
            <a:ext cx="3370217" cy="3441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0567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4345" y="403511"/>
            <a:ext cx="2536136" cy="1325563"/>
          </a:xfrm>
        </p:spPr>
        <p:txBody>
          <a:bodyPr>
            <a:normAutofit fontScale="90000"/>
          </a:bodyPr>
          <a:lstStyle/>
          <a:p>
            <a:r>
              <a:rPr lang="en-IN" dirty="0"/>
              <a:t>Fixed Cost.</a:t>
            </a:r>
            <a:br>
              <a:rPr lang="en-IN" dirty="0"/>
            </a:br>
            <a:r>
              <a:rPr lang="en-IN" dirty="0"/>
              <a:t>Indirect Cost.</a:t>
            </a:r>
            <a:endParaRPr lang="en-US" dirty="0"/>
          </a:p>
        </p:txBody>
      </p:sp>
      <p:pic>
        <p:nvPicPr>
          <p:cNvPr id="7170" name="Picture 2" descr="Factory And Campaign, Agriculture And Industry, Whea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350" b="44970"/>
          <a:stretch/>
        </p:blipFill>
        <p:spPr bwMode="auto">
          <a:xfrm>
            <a:off x="0" y="1520173"/>
            <a:ext cx="9710481" cy="38040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848525" y="534283"/>
            <a:ext cx="2995362" cy="1971779"/>
            <a:chOff x="3848525" y="534283"/>
            <a:chExt cx="2995362" cy="1971779"/>
          </a:xfrm>
        </p:grpSpPr>
        <p:sp>
          <p:nvSpPr>
            <p:cNvPr id="4" name="10-Point Star 3"/>
            <p:cNvSpPr/>
            <p:nvPr/>
          </p:nvSpPr>
          <p:spPr>
            <a:xfrm>
              <a:off x="3848525" y="534283"/>
              <a:ext cx="2995362" cy="1971779"/>
            </a:xfrm>
            <a:custGeom>
              <a:avLst/>
              <a:gdLst>
                <a:gd name="connsiteX0" fmla="*/ -1 w 1192696"/>
                <a:gd name="connsiteY0" fmla="*/ 370858 h 1073426"/>
                <a:gd name="connsiteX1" fmla="*/ 164821 w 1192696"/>
                <a:gd name="connsiteY1" fmla="*/ 268351 h 1073426"/>
                <a:gd name="connsiteX2" fmla="*/ 227782 w 1192696"/>
                <a:gd name="connsiteY2" fmla="*/ 102501 h 1073426"/>
                <a:gd name="connsiteX3" fmla="*/ 431518 w 1192696"/>
                <a:gd name="connsiteY3" fmla="*/ 102497 h 1073426"/>
                <a:gd name="connsiteX4" fmla="*/ 596348 w 1192696"/>
                <a:gd name="connsiteY4" fmla="*/ 0 h 1073426"/>
                <a:gd name="connsiteX5" fmla="*/ 761178 w 1192696"/>
                <a:gd name="connsiteY5" fmla="*/ 102497 h 1073426"/>
                <a:gd name="connsiteX6" fmla="*/ 964914 w 1192696"/>
                <a:gd name="connsiteY6" fmla="*/ 102501 h 1073426"/>
                <a:gd name="connsiteX7" fmla="*/ 1027875 w 1192696"/>
                <a:gd name="connsiteY7" fmla="*/ 268351 h 1073426"/>
                <a:gd name="connsiteX8" fmla="*/ 1192697 w 1192696"/>
                <a:gd name="connsiteY8" fmla="*/ 370858 h 1073426"/>
                <a:gd name="connsiteX9" fmla="*/ 1129743 w 1192696"/>
                <a:gd name="connsiteY9" fmla="*/ 536713 h 1073426"/>
                <a:gd name="connsiteX10" fmla="*/ 1192697 w 1192696"/>
                <a:gd name="connsiteY10" fmla="*/ 702568 h 1073426"/>
                <a:gd name="connsiteX11" fmla="*/ 1027875 w 1192696"/>
                <a:gd name="connsiteY11" fmla="*/ 805075 h 1073426"/>
                <a:gd name="connsiteX12" fmla="*/ 964914 w 1192696"/>
                <a:gd name="connsiteY12" fmla="*/ 970925 h 1073426"/>
                <a:gd name="connsiteX13" fmla="*/ 761178 w 1192696"/>
                <a:gd name="connsiteY13" fmla="*/ 970929 h 1073426"/>
                <a:gd name="connsiteX14" fmla="*/ 596348 w 1192696"/>
                <a:gd name="connsiteY14" fmla="*/ 1073426 h 1073426"/>
                <a:gd name="connsiteX15" fmla="*/ 431518 w 1192696"/>
                <a:gd name="connsiteY15" fmla="*/ 970929 h 1073426"/>
                <a:gd name="connsiteX16" fmla="*/ 227782 w 1192696"/>
                <a:gd name="connsiteY16" fmla="*/ 970925 h 1073426"/>
                <a:gd name="connsiteX17" fmla="*/ 164821 w 1192696"/>
                <a:gd name="connsiteY17" fmla="*/ 805075 h 1073426"/>
                <a:gd name="connsiteX18" fmla="*/ -1 w 1192696"/>
                <a:gd name="connsiteY18" fmla="*/ 702568 h 1073426"/>
                <a:gd name="connsiteX19" fmla="*/ 62953 w 1192696"/>
                <a:gd name="connsiteY19" fmla="*/ 536713 h 1073426"/>
                <a:gd name="connsiteX20" fmla="*/ -1 w 1192696"/>
                <a:gd name="connsiteY20" fmla="*/ 370858 h 1073426"/>
                <a:gd name="connsiteX0" fmla="*/ 236043 w 1428741"/>
                <a:gd name="connsiteY0" fmla="*/ 370858 h 1673290"/>
                <a:gd name="connsiteX1" fmla="*/ 400865 w 1428741"/>
                <a:gd name="connsiteY1" fmla="*/ 268351 h 1673290"/>
                <a:gd name="connsiteX2" fmla="*/ 463826 w 1428741"/>
                <a:gd name="connsiteY2" fmla="*/ 102501 h 1673290"/>
                <a:gd name="connsiteX3" fmla="*/ 667562 w 1428741"/>
                <a:gd name="connsiteY3" fmla="*/ 102497 h 1673290"/>
                <a:gd name="connsiteX4" fmla="*/ 832392 w 1428741"/>
                <a:gd name="connsiteY4" fmla="*/ 0 h 1673290"/>
                <a:gd name="connsiteX5" fmla="*/ 997222 w 1428741"/>
                <a:gd name="connsiteY5" fmla="*/ 102497 h 1673290"/>
                <a:gd name="connsiteX6" fmla="*/ 1200958 w 1428741"/>
                <a:gd name="connsiteY6" fmla="*/ 102501 h 1673290"/>
                <a:gd name="connsiteX7" fmla="*/ 1263919 w 1428741"/>
                <a:gd name="connsiteY7" fmla="*/ 268351 h 1673290"/>
                <a:gd name="connsiteX8" fmla="*/ 1428741 w 1428741"/>
                <a:gd name="connsiteY8" fmla="*/ 370858 h 1673290"/>
                <a:gd name="connsiteX9" fmla="*/ 1365787 w 1428741"/>
                <a:gd name="connsiteY9" fmla="*/ 536713 h 1673290"/>
                <a:gd name="connsiteX10" fmla="*/ 1428741 w 1428741"/>
                <a:gd name="connsiteY10" fmla="*/ 702568 h 1673290"/>
                <a:gd name="connsiteX11" fmla="*/ 1263919 w 1428741"/>
                <a:gd name="connsiteY11" fmla="*/ 805075 h 1673290"/>
                <a:gd name="connsiteX12" fmla="*/ 1200958 w 1428741"/>
                <a:gd name="connsiteY12" fmla="*/ 970925 h 1673290"/>
                <a:gd name="connsiteX13" fmla="*/ 997222 w 1428741"/>
                <a:gd name="connsiteY13" fmla="*/ 970929 h 1673290"/>
                <a:gd name="connsiteX14" fmla="*/ 832392 w 1428741"/>
                <a:gd name="connsiteY14" fmla="*/ 1073426 h 1673290"/>
                <a:gd name="connsiteX15" fmla="*/ 667562 w 1428741"/>
                <a:gd name="connsiteY15" fmla="*/ 970929 h 1673290"/>
                <a:gd name="connsiteX16" fmla="*/ 0 w 1428741"/>
                <a:gd name="connsiteY16" fmla="*/ 1673290 h 1673290"/>
                <a:gd name="connsiteX17" fmla="*/ 400865 w 1428741"/>
                <a:gd name="connsiteY17" fmla="*/ 805075 h 1673290"/>
                <a:gd name="connsiteX18" fmla="*/ 236043 w 1428741"/>
                <a:gd name="connsiteY18" fmla="*/ 702568 h 1673290"/>
                <a:gd name="connsiteX19" fmla="*/ 298997 w 1428741"/>
                <a:gd name="connsiteY19" fmla="*/ 536713 h 1673290"/>
                <a:gd name="connsiteX20" fmla="*/ 236043 w 1428741"/>
                <a:gd name="connsiteY20" fmla="*/ 370858 h 167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8741" h="1673290">
                  <a:moveTo>
                    <a:pt x="236043" y="370858"/>
                  </a:moveTo>
                  <a:lnTo>
                    <a:pt x="400865" y="268351"/>
                  </a:lnTo>
                  <a:lnTo>
                    <a:pt x="463826" y="102501"/>
                  </a:lnTo>
                  <a:lnTo>
                    <a:pt x="667562" y="102497"/>
                  </a:lnTo>
                  <a:lnTo>
                    <a:pt x="832392" y="0"/>
                  </a:lnTo>
                  <a:lnTo>
                    <a:pt x="997222" y="102497"/>
                  </a:lnTo>
                  <a:lnTo>
                    <a:pt x="1200958" y="102501"/>
                  </a:lnTo>
                  <a:lnTo>
                    <a:pt x="1263919" y="268351"/>
                  </a:lnTo>
                  <a:lnTo>
                    <a:pt x="1428741" y="370858"/>
                  </a:lnTo>
                  <a:lnTo>
                    <a:pt x="1365787" y="536713"/>
                  </a:lnTo>
                  <a:lnTo>
                    <a:pt x="1428741" y="702568"/>
                  </a:lnTo>
                  <a:lnTo>
                    <a:pt x="1263919" y="805075"/>
                  </a:lnTo>
                  <a:lnTo>
                    <a:pt x="1200958" y="970925"/>
                  </a:lnTo>
                  <a:lnTo>
                    <a:pt x="997222" y="970929"/>
                  </a:lnTo>
                  <a:lnTo>
                    <a:pt x="832392" y="1073426"/>
                  </a:lnTo>
                  <a:lnTo>
                    <a:pt x="667562" y="970929"/>
                  </a:lnTo>
                  <a:lnTo>
                    <a:pt x="0" y="1673290"/>
                  </a:lnTo>
                  <a:lnTo>
                    <a:pt x="400865" y="805075"/>
                  </a:lnTo>
                  <a:lnTo>
                    <a:pt x="236043" y="702568"/>
                  </a:lnTo>
                  <a:lnTo>
                    <a:pt x="298997" y="536713"/>
                  </a:lnTo>
                  <a:lnTo>
                    <a:pt x="236043" y="370858"/>
                  </a:lnTo>
                  <a:close/>
                </a:path>
              </a:pathLst>
            </a:custGeom>
            <a:solidFill>
              <a:srgbClr val="FBF4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4987399" y="935397"/>
              <a:ext cx="1343608" cy="584775"/>
            </a:xfrm>
            <a:prstGeom prst="rect">
              <a:avLst/>
            </a:prstGeom>
            <a:noFill/>
          </p:spPr>
          <p:txBody>
            <a:bodyPr wrap="square" rtlCol="0">
              <a:spAutoFit/>
            </a:bodyPr>
            <a:lstStyle/>
            <a:p>
              <a:r>
                <a:rPr lang="en-US" sz="3200" b="1" dirty="0"/>
                <a:t>Rent</a:t>
              </a:r>
              <a:endParaRPr lang="en-IN" sz="3200" b="1" dirty="0"/>
            </a:p>
          </p:txBody>
        </p:sp>
      </p:grpSp>
    </p:spTree>
    <p:extLst>
      <p:ext uri="{BB962C8B-B14F-4D97-AF65-F5344CB8AC3E}">
        <p14:creationId xmlns:p14="http://schemas.microsoft.com/office/powerpoint/2010/main" val="11798081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White Sewing Machine, Clothes Iron, and Scissor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948" b="20278"/>
          <a:stretch/>
        </p:blipFill>
        <p:spPr bwMode="auto">
          <a:xfrm>
            <a:off x="-18811" y="365125"/>
            <a:ext cx="3771661" cy="349485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Embroidery, Sweater, Ya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659" y="365125"/>
            <a:ext cx="5242287" cy="349485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8636822" y="685023"/>
            <a:ext cx="3079102" cy="1848900"/>
            <a:chOff x="7560216" y="3709100"/>
            <a:chExt cx="3079102" cy="1848900"/>
          </a:xfrm>
        </p:grpSpPr>
        <p:sp>
          <p:nvSpPr>
            <p:cNvPr id="7" name="6-Point Star 6"/>
            <p:cNvSpPr/>
            <p:nvPr/>
          </p:nvSpPr>
          <p:spPr>
            <a:xfrm>
              <a:off x="7560216" y="3709100"/>
              <a:ext cx="3079102" cy="1848900"/>
            </a:xfrm>
            <a:prstGeom prst="star6">
              <a:avLst/>
            </a:prstGeom>
            <a:pattFill prst="pct5">
              <a:fgClr>
                <a:schemeClr val="accent1"/>
              </a:fgClr>
              <a:bgClr>
                <a:schemeClr val="bg1"/>
              </a:bgClr>
            </a:patt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powder">
              <a:bevelT w="63500" h="63500" prst="artDeco"/>
              <a:extrusionClr>
                <a:srgbClr val="C00000"/>
              </a:extrusionClr>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8035932" y="4341162"/>
              <a:ext cx="2502288" cy="584775"/>
            </a:xfrm>
            <a:prstGeom prst="rect">
              <a:avLst/>
            </a:prstGeom>
            <a:noFill/>
          </p:spPr>
          <p:txBody>
            <a:bodyPr wrap="square" rtlCol="0">
              <a:spAutoFit/>
            </a:bodyPr>
            <a:lstStyle/>
            <a:p>
              <a:r>
                <a:rPr lang="en-US" sz="3200" b="1" dirty="0"/>
                <a:t>Machinery</a:t>
              </a:r>
              <a:endParaRPr lang="en-IN" sz="3200" b="1" dirty="0"/>
            </a:p>
          </p:txBody>
        </p:sp>
      </p:grpSp>
      <p:sp>
        <p:nvSpPr>
          <p:cNvPr id="3" name="Rounded Rectangle 2"/>
          <p:cNvSpPr/>
          <p:nvPr/>
        </p:nvSpPr>
        <p:spPr>
          <a:xfrm rot="19547660">
            <a:off x="5541821" y="1804137"/>
            <a:ext cx="1279556" cy="405166"/>
          </a:xfrm>
          <a:prstGeom prst="roundRect">
            <a:avLst/>
          </a:prstGeom>
          <a:solidFill>
            <a:srgbClr val="F05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0" y="4107516"/>
            <a:ext cx="9946582" cy="830997"/>
          </a:xfrm>
          <a:prstGeom prst="rect">
            <a:avLst/>
          </a:prstGeom>
          <a:noFill/>
        </p:spPr>
        <p:txBody>
          <a:bodyPr wrap="square" rtlCol="0">
            <a:spAutoFit/>
          </a:bodyPr>
          <a:lstStyle/>
          <a:p>
            <a:r>
              <a:rPr lang="en-US" sz="2400" b="1" dirty="0"/>
              <a:t>Machinery: Money spent on machinery has to be </a:t>
            </a:r>
            <a:r>
              <a:rPr lang="en-US" sz="2400" b="1" dirty="0" smtClean="0"/>
              <a:t>recovered in the form of annual depreciation. </a:t>
            </a:r>
            <a:endParaRPr lang="en-IN" sz="2400" b="1" dirty="0"/>
          </a:p>
        </p:txBody>
      </p:sp>
    </p:spTree>
    <p:extLst>
      <p:ext uri="{BB962C8B-B14F-4D97-AF65-F5344CB8AC3E}">
        <p14:creationId xmlns:p14="http://schemas.microsoft.com/office/powerpoint/2010/main" val="1325073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Costs [ for a full year]</a:t>
            </a:r>
            <a:endParaRPr lang="en-IN" dirty="0"/>
          </a:p>
        </p:txBody>
      </p:sp>
      <p:sp>
        <p:nvSpPr>
          <p:cNvPr id="3" name="Text Placeholder 2"/>
          <p:cNvSpPr>
            <a:spLocks noGrp="1"/>
          </p:cNvSpPr>
          <p:nvPr>
            <p:ph type="body" idx="1"/>
          </p:nvPr>
        </p:nvSpPr>
        <p:spPr/>
        <p:txBody>
          <a:bodyPr/>
          <a:lstStyle/>
          <a:p>
            <a:r>
              <a:rPr lang="en-US" dirty="0" smtClean="0"/>
              <a:t>Rent: ₹ 120,000</a:t>
            </a:r>
          </a:p>
          <a:p>
            <a:r>
              <a:rPr lang="en-US" dirty="0" smtClean="0"/>
              <a:t>Depreciation: ₹ 15,000</a:t>
            </a:r>
          </a:p>
          <a:p>
            <a:r>
              <a:rPr lang="en-US" dirty="0" smtClean="0"/>
              <a:t>Administrative overhead:₹ 5,00,000</a:t>
            </a:r>
          </a:p>
          <a:p>
            <a:r>
              <a:rPr lang="en-US" dirty="0" smtClean="0"/>
              <a:t>Total fixed cost for a year: ₹ 6,35,000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3849667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Managerial Accounting</a:t>
            </a:r>
            <a:endParaRPr lang="en-IN" dirty="0"/>
          </a:p>
        </p:txBody>
      </p:sp>
      <p:sp>
        <p:nvSpPr>
          <p:cNvPr id="3" name="Text Placeholder 2"/>
          <p:cNvSpPr>
            <a:spLocks noGrp="1"/>
          </p:cNvSpPr>
          <p:nvPr>
            <p:ph type="body" idx="1"/>
          </p:nvPr>
        </p:nvSpPr>
        <p:spPr/>
        <p:txBody>
          <a:bodyPr/>
          <a:lstStyle/>
          <a:p>
            <a:r>
              <a:rPr lang="en-US" dirty="0"/>
              <a:t>Managerial accounting involves the presentation of financial information for internal purposes to be used by management in making key business decisions.</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cxnSp>
        <p:nvCxnSpPr>
          <p:cNvPr id="6" name="Straight Connector 5"/>
          <p:cNvCxnSpPr/>
          <p:nvPr/>
        </p:nvCxnSpPr>
        <p:spPr>
          <a:xfrm>
            <a:off x="241300" y="1016000"/>
            <a:ext cx="25400" cy="4813300"/>
          </a:xfrm>
          <a:prstGeom prst="line">
            <a:avLst/>
          </a:prstGeom>
        </p:spPr>
        <p:style>
          <a:lnRef idx="3">
            <a:schemeClr val="accent3"/>
          </a:lnRef>
          <a:fillRef idx="0">
            <a:schemeClr val="accent3"/>
          </a:fillRef>
          <a:effectRef idx="2">
            <a:schemeClr val="accent3"/>
          </a:effectRef>
          <a:fontRef idx="minor">
            <a:schemeClr val="tx1"/>
          </a:fontRef>
        </p:style>
      </p:cxnSp>
      <p:cxnSp>
        <p:nvCxnSpPr>
          <p:cNvPr id="7" name="Straight Connector 6"/>
          <p:cNvCxnSpPr/>
          <p:nvPr/>
        </p:nvCxnSpPr>
        <p:spPr>
          <a:xfrm>
            <a:off x="368300" y="2298700"/>
            <a:ext cx="0" cy="23368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0" name="Straight Connector 9"/>
          <p:cNvCxnSpPr/>
          <p:nvPr/>
        </p:nvCxnSpPr>
        <p:spPr>
          <a:xfrm>
            <a:off x="11557001" y="1016000"/>
            <a:ext cx="25400" cy="4813300"/>
          </a:xfrm>
          <a:prstGeom prst="line">
            <a:avLst/>
          </a:prstGeom>
        </p:spPr>
        <p:style>
          <a:lnRef idx="3">
            <a:schemeClr val="accent3"/>
          </a:lnRef>
          <a:fillRef idx="0">
            <a:schemeClr val="accent3"/>
          </a:fillRef>
          <a:effectRef idx="2">
            <a:schemeClr val="accent3"/>
          </a:effectRef>
          <a:fontRef idx="minor">
            <a:schemeClr val="tx1"/>
          </a:fontRef>
        </p:style>
      </p:cxnSp>
      <p:cxnSp>
        <p:nvCxnSpPr>
          <p:cNvPr id="11" name="Straight Connector 10"/>
          <p:cNvCxnSpPr/>
          <p:nvPr/>
        </p:nvCxnSpPr>
        <p:spPr>
          <a:xfrm>
            <a:off x="11455400" y="2298700"/>
            <a:ext cx="0" cy="23368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842781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r>
              <a:rPr lang="en-US" dirty="0"/>
              <a:t>Fixed </a:t>
            </a:r>
            <a:r>
              <a:rPr lang="en-US" dirty="0" smtClean="0"/>
              <a:t>costs are </a:t>
            </a:r>
            <a:r>
              <a:rPr lang="en-US" dirty="0"/>
              <a:t>mostly those which are paid periodically such as rent, depreciation, salary, </a:t>
            </a:r>
            <a:r>
              <a:rPr lang="en-US" dirty="0" smtClean="0"/>
              <a:t>etc.</a:t>
            </a:r>
          </a:p>
          <a:p>
            <a:r>
              <a:rPr lang="en-US" dirty="0" smtClean="0"/>
              <a:t>However, costs such as electricity bills, telephone bill, and other utilities, though paid periodically, are not fixed in nature.</a:t>
            </a:r>
            <a:endParaRPr lang="en-US" dirty="0"/>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33217733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Cost</a:t>
            </a:r>
            <a:br>
              <a:rPr lang="en-US" dirty="0"/>
            </a:br>
            <a:r>
              <a:rPr lang="en-US" dirty="0"/>
              <a:t>Direct Cost</a:t>
            </a:r>
            <a:endParaRPr lang="en-IN" dirty="0"/>
          </a:p>
        </p:txBody>
      </p:sp>
      <p:pic>
        <p:nvPicPr>
          <p:cNvPr id="1026" name="Picture 2" descr="Three Assorted-color Thread Spools on Gray Wooden Surfa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6056" y="479009"/>
            <a:ext cx="1846883" cy="1231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le of Area Ru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803" y="542733"/>
            <a:ext cx="5784672" cy="32509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743717"/>
            <a:ext cx="6384802" cy="4254872"/>
          </a:xfrm>
          <a:prstGeom prst="rect">
            <a:avLst/>
          </a:prstGeom>
        </p:spPr>
      </p:pic>
      <p:grpSp>
        <p:nvGrpSpPr>
          <p:cNvPr id="9" name="Group 8"/>
          <p:cNvGrpSpPr/>
          <p:nvPr/>
        </p:nvGrpSpPr>
        <p:grpSpPr>
          <a:xfrm>
            <a:off x="6506236" y="3578766"/>
            <a:ext cx="3079102" cy="1848900"/>
            <a:chOff x="7659927" y="4349734"/>
            <a:chExt cx="3079102" cy="1848900"/>
          </a:xfrm>
        </p:grpSpPr>
        <p:sp>
          <p:nvSpPr>
            <p:cNvPr id="4" name="6-Point Star 3"/>
            <p:cNvSpPr/>
            <p:nvPr/>
          </p:nvSpPr>
          <p:spPr>
            <a:xfrm>
              <a:off x="7659927" y="4349734"/>
              <a:ext cx="3079102" cy="1848900"/>
            </a:xfrm>
            <a:prstGeom prst="star6">
              <a:avLst/>
            </a:prstGeom>
            <a:pattFill prst="pct5">
              <a:fgClr>
                <a:schemeClr val="accent1"/>
              </a:fgClr>
              <a:bgClr>
                <a:schemeClr val="bg1"/>
              </a:bgClr>
            </a:patt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powder">
              <a:bevelT w="63500" h="63500" prst="artDeco"/>
              <a:extrusionClr>
                <a:srgbClr val="C00000"/>
              </a:extrusionClr>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8303161" y="4981796"/>
              <a:ext cx="2127669" cy="584775"/>
            </a:xfrm>
            <a:prstGeom prst="rect">
              <a:avLst/>
            </a:prstGeom>
            <a:noFill/>
          </p:spPr>
          <p:txBody>
            <a:bodyPr wrap="square" rtlCol="0">
              <a:spAutoFit/>
            </a:bodyPr>
            <a:lstStyle/>
            <a:p>
              <a:r>
                <a:rPr lang="en-US" sz="3200" b="1" dirty="0"/>
                <a:t>Materials</a:t>
              </a:r>
              <a:endParaRPr lang="en-IN" sz="3200" b="1" dirty="0"/>
            </a:p>
          </p:txBody>
        </p:sp>
      </p:grpSp>
    </p:spTree>
    <p:extLst>
      <p:ext uri="{BB962C8B-B14F-4D97-AF65-F5344CB8AC3E}">
        <p14:creationId xmlns:p14="http://schemas.microsoft.com/office/powerpoint/2010/main" val="14555158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0171"/>
          </a:xfrm>
        </p:spPr>
        <p:txBody>
          <a:bodyPr>
            <a:normAutofit/>
          </a:bodyPr>
          <a:lstStyle/>
          <a:p>
            <a:r>
              <a:rPr lang="en-US" dirty="0" smtClean="0"/>
              <a:t>Materials &amp; Labor cost</a:t>
            </a:r>
            <a:endParaRPr lang="en-IN" dirty="0"/>
          </a:p>
        </p:txBody>
      </p:sp>
      <p:pic>
        <p:nvPicPr>
          <p:cNvPr id="15362" name="Picture 2" descr="White and Purple Paper Collared Shirt"/>
          <p:cNvPicPr>
            <a:picLocks noChangeAspect="1" noChangeArrowheads="1"/>
          </p:cNvPicPr>
          <p:nvPr/>
        </p:nvPicPr>
        <p:blipFill rotWithShape="1">
          <a:blip r:embed="rId3">
            <a:extLst>
              <a:ext uri="{28A0092B-C50C-407E-A947-70E740481C1C}">
                <a14:useLocalDpi xmlns:a14="http://schemas.microsoft.com/office/drawing/2010/main" val="0"/>
              </a:ext>
            </a:extLst>
          </a:blip>
          <a:srcRect l="9994" t="12922" r="9481" b="11847"/>
          <a:stretch/>
        </p:blipFill>
        <p:spPr bwMode="auto">
          <a:xfrm>
            <a:off x="47625" y="942181"/>
            <a:ext cx="4962525" cy="46577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hite and Purple Paper Collared Shirt"/>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9994" t="12922" r="9481" b="11847"/>
          <a:stretch/>
        </p:blipFill>
        <p:spPr bwMode="auto">
          <a:xfrm>
            <a:off x="5210176" y="942181"/>
            <a:ext cx="2076450" cy="19489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ite and Purple Paper Collared Shir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94" t="12922" r="9481" b="11847"/>
          <a:stretch/>
        </p:blipFill>
        <p:spPr bwMode="auto">
          <a:xfrm>
            <a:off x="5210176" y="3561556"/>
            <a:ext cx="2076450" cy="1948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7444546" y="1899969"/>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7473122" y="3815545"/>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7444546" y="942181"/>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7473122" y="2857757"/>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8473245" y="1899969"/>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8501821" y="3815545"/>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8473245" y="942181"/>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8501821" y="2857757"/>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9501944" y="1899969"/>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9530520" y="3815545"/>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9501944" y="942181"/>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9530520" y="2857757"/>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10530643" y="1899969"/>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10559219" y="3815545"/>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10530643" y="942181"/>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10559219" y="2857757"/>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Buttons, Four Holes, Costume, Button, Colorful"/>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267" t="2856" r="13759"/>
          <a:stretch/>
        </p:blipFill>
        <p:spPr bwMode="auto">
          <a:xfrm>
            <a:off x="1516630" y="2814432"/>
            <a:ext cx="1822153" cy="1494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uttons, Four Holes, Costume, Button, Colorfu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267" t="2856" r="13759"/>
          <a:stretch/>
        </p:blipFill>
        <p:spPr bwMode="auto">
          <a:xfrm>
            <a:off x="5812971" y="1847550"/>
            <a:ext cx="732551" cy="6007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uttons, Four Holes, Costume, Button, Colorfu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267" t="2856" r="13759"/>
          <a:stretch/>
        </p:blipFill>
        <p:spPr bwMode="auto">
          <a:xfrm>
            <a:off x="5915898" y="4321999"/>
            <a:ext cx="732551" cy="6007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7718345" y="1318356"/>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7718345" y="2224916"/>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7718345" y="3169365"/>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7739439" y="4119476"/>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8748708" y="1241675"/>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8748708" y="2148235"/>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8748708" y="3092684"/>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8769802" y="4042795"/>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9749598" y="1378678"/>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9749598" y="2285238"/>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9749598" y="3229687"/>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9770692" y="4179798"/>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10806873" y="1318356"/>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10806873" y="2224916"/>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10806873" y="3169365"/>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10827967" y="4119476"/>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Three Assorted-color Thread Spools on Gray Wooden Surfac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4006" y="3656718"/>
            <a:ext cx="1075926" cy="7176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Three Assorted-color Thread Spools on Gray Wooden Surfa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35269" y="2130073"/>
            <a:ext cx="692137" cy="46167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Three Assorted-color Thread Spools on Gray Wooden Surfa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66644" y="4907636"/>
            <a:ext cx="692137" cy="46167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53920" y="1482180"/>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53920" y="2460868"/>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0149" y="3417583"/>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0149" y="4365485"/>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26096" y="1520235"/>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26096" y="2498923"/>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12325" y="3455638"/>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12325" y="4403540"/>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69159" y="1500340"/>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69159" y="2479028"/>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55388" y="3435743"/>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55388" y="4383645"/>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31567" y="1500340"/>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31567" y="2479028"/>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17796" y="3435743"/>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017796" y="4383645"/>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https://image.shutterstock.com/image-photo/tailor-man-working-his-shop-260nw-55351788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6297"/>
          <a:stretch/>
        </p:blipFill>
        <p:spPr bwMode="auto">
          <a:xfrm>
            <a:off x="3847620" y="1186041"/>
            <a:ext cx="837300" cy="101946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https://image.shutterstock.com/image-photo/tailor-man-working-his-shop-260nw-553517881.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6297"/>
          <a:stretch/>
        </p:blipFill>
        <p:spPr bwMode="auto">
          <a:xfrm>
            <a:off x="5129612" y="934611"/>
            <a:ext cx="502356" cy="61164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https://image.shutterstock.com/image-photo/tailor-man-working-his-shop-260nw-553517881.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6297"/>
          <a:stretch/>
        </p:blipFill>
        <p:spPr bwMode="auto">
          <a:xfrm>
            <a:off x="5134879" y="3479886"/>
            <a:ext cx="502356" cy="61164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7444545" y="893779"/>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7406751" y="1776257"/>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7416329" y="2667273"/>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7372830" y="3683745"/>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8435308" y="946998"/>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8397514" y="1829476"/>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8407092" y="2720492"/>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8363593" y="3736964"/>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9350028" y="946998"/>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9312234" y="1829476"/>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9321812" y="2720492"/>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9278313" y="3736964"/>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10362102" y="946998"/>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10324308" y="1829476"/>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10333886" y="2720492"/>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10290387" y="3736964"/>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7444546" y="4707668"/>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8473245" y="4707668"/>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9501944" y="4707668"/>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White and Purple Paper Collared Shir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994" t="12922" r="9481" b="11847"/>
          <a:stretch/>
        </p:blipFill>
        <p:spPr bwMode="auto">
          <a:xfrm>
            <a:off x="10530643" y="4707668"/>
            <a:ext cx="866772" cy="81354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7710863" y="5011599"/>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8741226" y="4934918"/>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9742116" y="5071921"/>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Buttons, Four Holes, Costume, Button, Colorfu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267" t="2856" r="13759"/>
          <a:stretch/>
        </p:blipFill>
        <p:spPr bwMode="auto">
          <a:xfrm>
            <a:off x="10799391" y="5011599"/>
            <a:ext cx="334137" cy="27400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11573" y="5257608"/>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3749" y="5295663"/>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26812" y="5275768"/>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Three Assorted-color Thread Spools on Gray Wooden Surfac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89220" y="5275768"/>
            <a:ext cx="395193" cy="26360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8335017" y="4629087"/>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9249737" y="4629087"/>
            <a:ext cx="294893" cy="35905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s://image.shutterstock.com/image-photo/tailor-man-working-his-shop-260nw-553517881.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6297"/>
          <a:stretch/>
        </p:blipFill>
        <p:spPr bwMode="auto">
          <a:xfrm>
            <a:off x="10261811" y="4629087"/>
            <a:ext cx="294893" cy="35905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165370" y="1115296"/>
            <a:ext cx="1235413" cy="430964"/>
          </a:xfrm>
          <a:prstGeom prst="wedgeRoundRectCallout">
            <a:avLst>
              <a:gd name="adj1" fmla="val 49246"/>
              <a:gd name="adj2" fmla="val 1798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t>₹400</a:t>
            </a:r>
            <a:endParaRPr lang="en-IN" sz="1800" b="1" dirty="0"/>
          </a:p>
        </p:txBody>
      </p:sp>
      <p:sp>
        <p:nvSpPr>
          <p:cNvPr id="102" name="Rounded Rectangular Callout 101"/>
          <p:cNvSpPr/>
          <p:nvPr/>
        </p:nvSpPr>
        <p:spPr>
          <a:xfrm>
            <a:off x="30332" y="4150003"/>
            <a:ext cx="1235413" cy="430964"/>
          </a:xfrm>
          <a:prstGeom prst="wedgeRoundRectCallout">
            <a:avLst>
              <a:gd name="adj1" fmla="val 92553"/>
              <a:gd name="adj2" fmla="val -2422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t>₹20</a:t>
            </a:r>
            <a:endParaRPr lang="en-IN" sz="1800" b="1" dirty="0"/>
          </a:p>
        </p:txBody>
      </p:sp>
      <p:sp>
        <p:nvSpPr>
          <p:cNvPr id="103" name="Rounded Rectangular Callout 102"/>
          <p:cNvSpPr/>
          <p:nvPr/>
        </p:nvSpPr>
        <p:spPr>
          <a:xfrm>
            <a:off x="3794199" y="3975228"/>
            <a:ext cx="966025" cy="1609560"/>
          </a:xfrm>
          <a:custGeom>
            <a:avLst/>
            <a:gdLst>
              <a:gd name="connsiteX0" fmla="*/ 0 w 1235413"/>
              <a:gd name="connsiteY0" fmla="*/ 71829 h 430964"/>
              <a:gd name="connsiteX1" fmla="*/ 71829 w 1235413"/>
              <a:gd name="connsiteY1" fmla="*/ 0 h 430964"/>
              <a:gd name="connsiteX2" fmla="*/ 205902 w 1235413"/>
              <a:gd name="connsiteY2" fmla="*/ 0 h 430964"/>
              <a:gd name="connsiteX3" fmla="*/ 350610 w 1235413"/>
              <a:gd name="connsiteY3" fmla="*/ -1178596 h 430964"/>
              <a:gd name="connsiteX4" fmla="*/ 514755 w 1235413"/>
              <a:gd name="connsiteY4" fmla="*/ 0 h 430964"/>
              <a:gd name="connsiteX5" fmla="*/ 1163584 w 1235413"/>
              <a:gd name="connsiteY5" fmla="*/ 0 h 430964"/>
              <a:gd name="connsiteX6" fmla="*/ 1235413 w 1235413"/>
              <a:gd name="connsiteY6" fmla="*/ 71829 h 430964"/>
              <a:gd name="connsiteX7" fmla="*/ 1235413 w 1235413"/>
              <a:gd name="connsiteY7" fmla="*/ 71827 h 430964"/>
              <a:gd name="connsiteX8" fmla="*/ 1235413 w 1235413"/>
              <a:gd name="connsiteY8" fmla="*/ 71827 h 430964"/>
              <a:gd name="connsiteX9" fmla="*/ 1235413 w 1235413"/>
              <a:gd name="connsiteY9" fmla="*/ 179568 h 430964"/>
              <a:gd name="connsiteX10" fmla="*/ 1235413 w 1235413"/>
              <a:gd name="connsiteY10" fmla="*/ 359135 h 430964"/>
              <a:gd name="connsiteX11" fmla="*/ 1163584 w 1235413"/>
              <a:gd name="connsiteY11" fmla="*/ 430964 h 430964"/>
              <a:gd name="connsiteX12" fmla="*/ 514755 w 1235413"/>
              <a:gd name="connsiteY12" fmla="*/ 430964 h 430964"/>
              <a:gd name="connsiteX13" fmla="*/ 205902 w 1235413"/>
              <a:gd name="connsiteY13" fmla="*/ 430964 h 430964"/>
              <a:gd name="connsiteX14" fmla="*/ 205902 w 1235413"/>
              <a:gd name="connsiteY14" fmla="*/ 430964 h 430964"/>
              <a:gd name="connsiteX15" fmla="*/ 71829 w 1235413"/>
              <a:gd name="connsiteY15" fmla="*/ 430964 h 430964"/>
              <a:gd name="connsiteX16" fmla="*/ 0 w 1235413"/>
              <a:gd name="connsiteY16" fmla="*/ 359135 h 430964"/>
              <a:gd name="connsiteX17" fmla="*/ 0 w 1235413"/>
              <a:gd name="connsiteY17" fmla="*/ 179568 h 430964"/>
              <a:gd name="connsiteX18" fmla="*/ 0 w 1235413"/>
              <a:gd name="connsiteY18" fmla="*/ 71827 h 430964"/>
              <a:gd name="connsiteX19" fmla="*/ 0 w 1235413"/>
              <a:gd name="connsiteY19" fmla="*/ 71827 h 430964"/>
              <a:gd name="connsiteX20" fmla="*/ 0 w 1235413"/>
              <a:gd name="connsiteY20" fmla="*/ 71829 h 430964"/>
              <a:gd name="connsiteX0" fmla="*/ 0 w 1235413"/>
              <a:gd name="connsiteY0" fmla="*/ 1250425 h 1609560"/>
              <a:gd name="connsiteX1" fmla="*/ 71829 w 1235413"/>
              <a:gd name="connsiteY1" fmla="*/ 1178596 h 1609560"/>
              <a:gd name="connsiteX2" fmla="*/ 351817 w 1235413"/>
              <a:gd name="connsiteY2" fmla="*/ 1178596 h 1609560"/>
              <a:gd name="connsiteX3" fmla="*/ 350610 w 1235413"/>
              <a:gd name="connsiteY3" fmla="*/ 0 h 1609560"/>
              <a:gd name="connsiteX4" fmla="*/ 514755 w 1235413"/>
              <a:gd name="connsiteY4" fmla="*/ 1178596 h 1609560"/>
              <a:gd name="connsiteX5" fmla="*/ 1163584 w 1235413"/>
              <a:gd name="connsiteY5" fmla="*/ 1178596 h 1609560"/>
              <a:gd name="connsiteX6" fmla="*/ 1235413 w 1235413"/>
              <a:gd name="connsiteY6" fmla="*/ 1250425 h 1609560"/>
              <a:gd name="connsiteX7" fmla="*/ 1235413 w 1235413"/>
              <a:gd name="connsiteY7" fmla="*/ 1250423 h 1609560"/>
              <a:gd name="connsiteX8" fmla="*/ 1235413 w 1235413"/>
              <a:gd name="connsiteY8" fmla="*/ 1250423 h 1609560"/>
              <a:gd name="connsiteX9" fmla="*/ 1235413 w 1235413"/>
              <a:gd name="connsiteY9" fmla="*/ 1358164 h 1609560"/>
              <a:gd name="connsiteX10" fmla="*/ 1235413 w 1235413"/>
              <a:gd name="connsiteY10" fmla="*/ 1537731 h 1609560"/>
              <a:gd name="connsiteX11" fmla="*/ 1163584 w 1235413"/>
              <a:gd name="connsiteY11" fmla="*/ 1609560 h 1609560"/>
              <a:gd name="connsiteX12" fmla="*/ 514755 w 1235413"/>
              <a:gd name="connsiteY12" fmla="*/ 1609560 h 1609560"/>
              <a:gd name="connsiteX13" fmla="*/ 205902 w 1235413"/>
              <a:gd name="connsiteY13" fmla="*/ 1609560 h 1609560"/>
              <a:gd name="connsiteX14" fmla="*/ 205902 w 1235413"/>
              <a:gd name="connsiteY14" fmla="*/ 1609560 h 1609560"/>
              <a:gd name="connsiteX15" fmla="*/ 71829 w 1235413"/>
              <a:gd name="connsiteY15" fmla="*/ 1609560 h 1609560"/>
              <a:gd name="connsiteX16" fmla="*/ 0 w 1235413"/>
              <a:gd name="connsiteY16" fmla="*/ 1537731 h 1609560"/>
              <a:gd name="connsiteX17" fmla="*/ 0 w 1235413"/>
              <a:gd name="connsiteY17" fmla="*/ 1358164 h 1609560"/>
              <a:gd name="connsiteX18" fmla="*/ 0 w 1235413"/>
              <a:gd name="connsiteY18" fmla="*/ 1250423 h 1609560"/>
              <a:gd name="connsiteX19" fmla="*/ 0 w 1235413"/>
              <a:gd name="connsiteY19" fmla="*/ 1250423 h 1609560"/>
              <a:gd name="connsiteX20" fmla="*/ 0 w 1235413"/>
              <a:gd name="connsiteY20" fmla="*/ 1250425 h 16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5413" h="1609560">
                <a:moveTo>
                  <a:pt x="0" y="1250425"/>
                </a:moveTo>
                <a:cubicBezTo>
                  <a:pt x="0" y="1210755"/>
                  <a:pt x="32159" y="1178596"/>
                  <a:pt x="71829" y="1178596"/>
                </a:cubicBezTo>
                <a:lnTo>
                  <a:pt x="351817" y="1178596"/>
                </a:lnTo>
                <a:cubicBezTo>
                  <a:pt x="351415" y="785731"/>
                  <a:pt x="351012" y="392865"/>
                  <a:pt x="350610" y="0"/>
                </a:cubicBezTo>
                <a:lnTo>
                  <a:pt x="514755" y="1178596"/>
                </a:lnTo>
                <a:lnTo>
                  <a:pt x="1163584" y="1178596"/>
                </a:lnTo>
                <a:cubicBezTo>
                  <a:pt x="1203254" y="1178596"/>
                  <a:pt x="1235413" y="1210755"/>
                  <a:pt x="1235413" y="1250425"/>
                </a:cubicBezTo>
                <a:lnTo>
                  <a:pt x="1235413" y="1250423"/>
                </a:lnTo>
                <a:lnTo>
                  <a:pt x="1235413" y="1250423"/>
                </a:lnTo>
                <a:lnTo>
                  <a:pt x="1235413" y="1358164"/>
                </a:lnTo>
                <a:lnTo>
                  <a:pt x="1235413" y="1537731"/>
                </a:lnTo>
                <a:cubicBezTo>
                  <a:pt x="1235413" y="1577401"/>
                  <a:pt x="1203254" y="1609560"/>
                  <a:pt x="1163584" y="1609560"/>
                </a:cubicBezTo>
                <a:lnTo>
                  <a:pt x="514755" y="1609560"/>
                </a:lnTo>
                <a:lnTo>
                  <a:pt x="205902" y="1609560"/>
                </a:lnTo>
                <a:lnTo>
                  <a:pt x="205902" y="1609560"/>
                </a:lnTo>
                <a:lnTo>
                  <a:pt x="71829" y="1609560"/>
                </a:lnTo>
                <a:cubicBezTo>
                  <a:pt x="32159" y="1609560"/>
                  <a:pt x="0" y="1577401"/>
                  <a:pt x="0" y="1537731"/>
                </a:cubicBezTo>
                <a:lnTo>
                  <a:pt x="0" y="1358164"/>
                </a:lnTo>
                <a:lnTo>
                  <a:pt x="0" y="1250423"/>
                </a:lnTo>
                <a:lnTo>
                  <a:pt x="0" y="1250423"/>
                </a:lnTo>
                <a:lnTo>
                  <a:pt x="0" y="125042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smtClean="0"/>
          </a:p>
          <a:p>
            <a:pPr algn="ctr"/>
            <a:endParaRPr lang="en-US" sz="1800" b="1" dirty="0"/>
          </a:p>
          <a:p>
            <a:pPr algn="ctr"/>
            <a:endParaRPr lang="en-US" sz="1800" b="1" dirty="0" smtClean="0"/>
          </a:p>
          <a:p>
            <a:pPr algn="ctr"/>
            <a:endParaRPr lang="en-US" sz="1800" b="1" dirty="0"/>
          </a:p>
          <a:p>
            <a:pPr algn="ctr"/>
            <a:r>
              <a:rPr lang="en-US" sz="1800" b="1" dirty="0" smtClean="0"/>
              <a:t>₹10</a:t>
            </a:r>
            <a:endParaRPr lang="en-IN" sz="1800" b="1" dirty="0"/>
          </a:p>
        </p:txBody>
      </p:sp>
      <p:sp>
        <p:nvSpPr>
          <p:cNvPr id="104" name="Rounded Rectangular Callout 102"/>
          <p:cNvSpPr/>
          <p:nvPr/>
        </p:nvSpPr>
        <p:spPr>
          <a:xfrm>
            <a:off x="4001453" y="1632141"/>
            <a:ext cx="966025" cy="1609560"/>
          </a:xfrm>
          <a:custGeom>
            <a:avLst/>
            <a:gdLst>
              <a:gd name="connsiteX0" fmla="*/ 0 w 1235413"/>
              <a:gd name="connsiteY0" fmla="*/ 71829 h 430964"/>
              <a:gd name="connsiteX1" fmla="*/ 71829 w 1235413"/>
              <a:gd name="connsiteY1" fmla="*/ 0 h 430964"/>
              <a:gd name="connsiteX2" fmla="*/ 205902 w 1235413"/>
              <a:gd name="connsiteY2" fmla="*/ 0 h 430964"/>
              <a:gd name="connsiteX3" fmla="*/ 350610 w 1235413"/>
              <a:gd name="connsiteY3" fmla="*/ -1178596 h 430964"/>
              <a:gd name="connsiteX4" fmla="*/ 514755 w 1235413"/>
              <a:gd name="connsiteY4" fmla="*/ 0 h 430964"/>
              <a:gd name="connsiteX5" fmla="*/ 1163584 w 1235413"/>
              <a:gd name="connsiteY5" fmla="*/ 0 h 430964"/>
              <a:gd name="connsiteX6" fmla="*/ 1235413 w 1235413"/>
              <a:gd name="connsiteY6" fmla="*/ 71829 h 430964"/>
              <a:gd name="connsiteX7" fmla="*/ 1235413 w 1235413"/>
              <a:gd name="connsiteY7" fmla="*/ 71827 h 430964"/>
              <a:gd name="connsiteX8" fmla="*/ 1235413 w 1235413"/>
              <a:gd name="connsiteY8" fmla="*/ 71827 h 430964"/>
              <a:gd name="connsiteX9" fmla="*/ 1235413 w 1235413"/>
              <a:gd name="connsiteY9" fmla="*/ 179568 h 430964"/>
              <a:gd name="connsiteX10" fmla="*/ 1235413 w 1235413"/>
              <a:gd name="connsiteY10" fmla="*/ 359135 h 430964"/>
              <a:gd name="connsiteX11" fmla="*/ 1163584 w 1235413"/>
              <a:gd name="connsiteY11" fmla="*/ 430964 h 430964"/>
              <a:gd name="connsiteX12" fmla="*/ 514755 w 1235413"/>
              <a:gd name="connsiteY12" fmla="*/ 430964 h 430964"/>
              <a:gd name="connsiteX13" fmla="*/ 205902 w 1235413"/>
              <a:gd name="connsiteY13" fmla="*/ 430964 h 430964"/>
              <a:gd name="connsiteX14" fmla="*/ 205902 w 1235413"/>
              <a:gd name="connsiteY14" fmla="*/ 430964 h 430964"/>
              <a:gd name="connsiteX15" fmla="*/ 71829 w 1235413"/>
              <a:gd name="connsiteY15" fmla="*/ 430964 h 430964"/>
              <a:gd name="connsiteX16" fmla="*/ 0 w 1235413"/>
              <a:gd name="connsiteY16" fmla="*/ 359135 h 430964"/>
              <a:gd name="connsiteX17" fmla="*/ 0 w 1235413"/>
              <a:gd name="connsiteY17" fmla="*/ 179568 h 430964"/>
              <a:gd name="connsiteX18" fmla="*/ 0 w 1235413"/>
              <a:gd name="connsiteY18" fmla="*/ 71827 h 430964"/>
              <a:gd name="connsiteX19" fmla="*/ 0 w 1235413"/>
              <a:gd name="connsiteY19" fmla="*/ 71827 h 430964"/>
              <a:gd name="connsiteX20" fmla="*/ 0 w 1235413"/>
              <a:gd name="connsiteY20" fmla="*/ 71829 h 430964"/>
              <a:gd name="connsiteX0" fmla="*/ 0 w 1235413"/>
              <a:gd name="connsiteY0" fmla="*/ 1250425 h 1609560"/>
              <a:gd name="connsiteX1" fmla="*/ 71829 w 1235413"/>
              <a:gd name="connsiteY1" fmla="*/ 1178596 h 1609560"/>
              <a:gd name="connsiteX2" fmla="*/ 351817 w 1235413"/>
              <a:gd name="connsiteY2" fmla="*/ 1178596 h 1609560"/>
              <a:gd name="connsiteX3" fmla="*/ 350610 w 1235413"/>
              <a:gd name="connsiteY3" fmla="*/ 0 h 1609560"/>
              <a:gd name="connsiteX4" fmla="*/ 514755 w 1235413"/>
              <a:gd name="connsiteY4" fmla="*/ 1178596 h 1609560"/>
              <a:gd name="connsiteX5" fmla="*/ 1163584 w 1235413"/>
              <a:gd name="connsiteY5" fmla="*/ 1178596 h 1609560"/>
              <a:gd name="connsiteX6" fmla="*/ 1235413 w 1235413"/>
              <a:gd name="connsiteY6" fmla="*/ 1250425 h 1609560"/>
              <a:gd name="connsiteX7" fmla="*/ 1235413 w 1235413"/>
              <a:gd name="connsiteY7" fmla="*/ 1250423 h 1609560"/>
              <a:gd name="connsiteX8" fmla="*/ 1235413 w 1235413"/>
              <a:gd name="connsiteY8" fmla="*/ 1250423 h 1609560"/>
              <a:gd name="connsiteX9" fmla="*/ 1235413 w 1235413"/>
              <a:gd name="connsiteY9" fmla="*/ 1358164 h 1609560"/>
              <a:gd name="connsiteX10" fmla="*/ 1235413 w 1235413"/>
              <a:gd name="connsiteY10" fmla="*/ 1537731 h 1609560"/>
              <a:gd name="connsiteX11" fmla="*/ 1163584 w 1235413"/>
              <a:gd name="connsiteY11" fmla="*/ 1609560 h 1609560"/>
              <a:gd name="connsiteX12" fmla="*/ 514755 w 1235413"/>
              <a:gd name="connsiteY12" fmla="*/ 1609560 h 1609560"/>
              <a:gd name="connsiteX13" fmla="*/ 205902 w 1235413"/>
              <a:gd name="connsiteY13" fmla="*/ 1609560 h 1609560"/>
              <a:gd name="connsiteX14" fmla="*/ 205902 w 1235413"/>
              <a:gd name="connsiteY14" fmla="*/ 1609560 h 1609560"/>
              <a:gd name="connsiteX15" fmla="*/ 71829 w 1235413"/>
              <a:gd name="connsiteY15" fmla="*/ 1609560 h 1609560"/>
              <a:gd name="connsiteX16" fmla="*/ 0 w 1235413"/>
              <a:gd name="connsiteY16" fmla="*/ 1537731 h 1609560"/>
              <a:gd name="connsiteX17" fmla="*/ 0 w 1235413"/>
              <a:gd name="connsiteY17" fmla="*/ 1358164 h 1609560"/>
              <a:gd name="connsiteX18" fmla="*/ 0 w 1235413"/>
              <a:gd name="connsiteY18" fmla="*/ 1250423 h 1609560"/>
              <a:gd name="connsiteX19" fmla="*/ 0 w 1235413"/>
              <a:gd name="connsiteY19" fmla="*/ 1250423 h 1609560"/>
              <a:gd name="connsiteX20" fmla="*/ 0 w 1235413"/>
              <a:gd name="connsiteY20" fmla="*/ 1250425 h 16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35413" h="1609560">
                <a:moveTo>
                  <a:pt x="0" y="1250425"/>
                </a:moveTo>
                <a:cubicBezTo>
                  <a:pt x="0" y="1210755"/>
                  <a:pt x="32159" y="1178596"/>
                  <a:pt x="71829" y="1178596"/>
                </a:cubicBezTo>
                <a:lnTo>
                  <a:pt x="351817" y="1178596"/>
                </a:lnTo>
                <a:cubicBezTo>
                  <a:pt x="351415" y="785731"/>
                  <a:pt x="351012" y="392865"/>
                  <a:pt x="350610" y="0"/>
                </a:cubicBezTo>
                <a:lnTo>
                  <a:pt x="514755" y="1178596"/>
                </a:lnTo>
                <a:lnTo>
                  <a:pt x="1163584" y="1178596"/>
                </a:lnTo>
                <a:cubicBezTo>
                  <a:pt x="1203254" y="1178596"/>
                  <a:pt x="1235413" y="1210755"/>
                  <a:pt x="1235413" y="1250425"/>
                </a:cubicBezTo>
                <a:lnTo>
                  <a:pt x="1235413" y="1250423"/>
                </a:lnTo>
                <a:lnTo>
                  <a:pt x="1235413" y="1250423"/>
                </a:lnTo>
                <a:lnTo>
                  <a:pt x="1235413" y="1358164"/>
                </a:lnTo>
                <a:lnTo>
                  <a:pt x="1235413" y="1537731"/>
                </a:lnTo>
                <a:cubicBezTo>
                  <a:pt x="1235413" y="1577401"/>
                  <a:pt x="1203254" y="1609560"/>
                  <a:pt x="1163584" y="1609560"/>
                </a:cubicBezTo>
                <a:lnTo>
                  <a:pt x="514755" y="1609560"/>
                </a:lnTo>
                <a:lnTo>
                  <a:pt x="205902" y="1609560"/>
                </a:lnTo>
                <a:lnTo>
                  <a:pt x="205902" y="1609560"/>
                </a:lnTo>
                <a:lnTo>
                  <a:pt x="71829" y="1609560"/>
                </a:lnTo>
                <a:cubicBezTo>
                  <a:pt x="32159" y="1609560"/>
                  <a:pt x="0" y="1577401"/>
                  <a:pt x="0" y="1537731"/>
                </a:cubicBezTo>
                <a:lnTo>
                  <a:pt x="0" y="1358164"/>
                </a:lnTo>
                <a:lnTo>
                  <a:pt x="0" y="1250423"/>
                </a:lnTo>
                <a:lnTo>
                  <a:pt x="0" y="1250423"/>
                </a:lnTo>
                <a:lnTo>
                  <a:pt x="0" y="125042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dirty="0" smtClean="0"/>
          </a:p>
          <a:p>
            <a:pPr algn="ctr"/>
            <a:endParaRPr lang="en-US" sz="1800" b="1" dirty="0"/>
          </a:p>
          <a:p>
            <a:pPr algn="ctr"/>
            <a:endParaRPr lang="en-US" sz="1800" b="1" dirty="0" smtClean="0"/>
          </a:p>
          <a:p>
            <a:pPr algn="ctr"/>
            <a:endParaRPr lang="en-US" sz="1800" b="1" dirty="0"/>
          </a:p>
          <a:p>
            <a:pPr algn="ctr"/>
            <a:r>
              <a:rPr lang="en-US" sz="1800" b="1" dirty="0" smtClean="0"/>
              <a:t>₹100</a:t>
            </a:r>
            <a:endParaRPr lang="en-IN" sz="1800" b="1" dirty="0"/>
          </a:p>
        </p:txBody>
      </p:sp>
      <p:sp>
        <p:nvSpPr>
          <p:cNvPr id="4" name="TextBox 3"/>
          <p:cNvSpPr txBox="1"/>
          <p:nvPr/>
        </p:nvSpPr>
        <p:spPr>
          <a:xfrm>
            <a:off x="30332" y="5584341"/>
            <a:ext cx="9219405" cy="461665"/>
          </a:xfrm>
          <a:prstGeom prst="rect">
            <a:avLst/>
          </a:prstGeom>
          <a:noFill/>
        </p:spPr>
        <p:txBody>
          <a:bodyPr wrap="square" rtlCol="0">
            <a:spAutoFit/>
          </a:bodyPr>
          <a:lstStyle/>
          <a:p>
            <a:r>
              <a:rPr lang="en-US" sz="2400" b="1" dirty="0" smtClean="0"/>
              <a:t>Total variable cost: ₹530 per unit. For n unit: nX₹530</a:t>
            </a:r>
            <a:endParaRPr lang="en-IN" sz="2400" b="1" dirty="0"/>
          </a:p>
        </p:txBody>
      </p:sp>
    </p:spTree>
    <p:extLst>
      <p:ext uri="{BB962C8B-B14F-4D97-AF65-F5344CB8AC3E}">
        <p14:creationId xmlns:p14="http://schemas.microsoft.com/office/powerpoint/2010/main" val="421666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additive="base">
                                        <p:cTn id="7" dur="250" fill="hold"/>
                                        <p:tgtEl>
                                          <p:spTgt spid="15362"/>
                                        </p:tgtEl>
                                        <p:attrNameLst>
                                          <p:attrName>ppt_x</p:attrName>
                                        </p:attrNameLst>
                                      </p:cBhvr>
                                      <p:tavLst>
                                        <p:tav tm="0">
                                          <p:val>
                                            <p:strVal val="#ppt_x"/>
                                          </p:val>
                                        </p:tav>
                                        <p:tav tm="100000">
                                          <p:val>
                                            <p:strVal val="#ppt_x"/>
                                          </p:val>
                                        </p:tav>
                                      </p:tavLst>
                                    </p:anim>
                                    <p:anim calcmode="lin" valueType="num">
                                      <p:cBhvr additive="base">
                                        <p:cTn id="8" dur="25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250" fill="hold"/>
                                        <p:tgtEl>
                                          <p:spTgt spid="22"/>
                                        </p:tgtEl>
                                        <p:attrNameLst>
                                          <p:attrName>ppt_x</p:attrName>
                                        </p:attrNameLst>
                                      </p:cBhvr>
                                      <p:tavLst>
                                        <p:tav tm="0">
                                          <p:val>
                                            <p:strVal val="#ppt_x"/>
                                          </p:val>
                                        </p:tav>
                                        <p:tav tm="100000">
                                          <p:val>
                                            <p:strVal val="#ppt_x"/>
                                          </p:val>
                                        </p:tav>
                                      </p:tavLst>
                                    </p:anim>
                                    <p:anim calcmode="lin" valueType="num">
                                      <p:cBhvr additive="base">
                                        <p:cTn id="14" dur="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250" fill="hold"/>
                                        <p:tgtEl>
                                          <p:spTgt spid="49"/>
                                        </p:tgtEl>
                                        <p:attrNameLst>
                                          <p:attrName>ppt_x</p:attrName>
                                        </p:attrNameLst>
                                      </p:cBhvr>
                                      <p:tavLst>
                                        <p:tav tm="0">
                                          <p:val>
                                            <p:strVal val="#ppt_x"/>
                                          </p:val>
                                        </p:tav>
                                        <p:tav tm="100000">
                                          <p:val>
                                            <p:strVal val="#ppt_x"/>
                                          </p:val>
                                        </p:tav>
                                      </p:tavLst>
                                    </p:anim>
                                    <p:anim calcmode="lin" valueType="num">
                                      <p:cBhvr additive="base">
                                        <p:cTn id="20" dur="25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250" fill="hold"/>
                                        <p:tgtEl>
                                          <p:spTgt spid="68"/>
                                        </p:tgtEl>
                                        <p:attrNameLst>
                                          <p:attrName>ppt_x</p:attrName>
                                        </p:attrNameLst>
                                      </p:cBhvr>
                                      <p:tavLst>
                                        <p:tav tm="0">
                                          <p:val>
                                            <p:strVal val="#ppt_x"/>
                                          </p:val>
                                        </p:tav>
                                        <p:tav tm="100000">
                                          <p:val>
                                            <p:strVal val="#ppt_x"/>
                                          </p:val>
                                        </p:tav>
                                      </p:tavLst>
                                    </p:anim>
                                    <p:anim calcmode="lin" valueType="num">
                                      <p:cBhvr additive="base">
                                        <p:cTn id="26" dur="25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250" fill="hold"/>
                                        <p:tgtEl>
                                          <p:spTgt spid="69"/>
                                        </p:tgtEl>
                                        <p:attrNameLst>
                                          <p:attrName>ppt_x</p:attrName>
                                        </p:attrNameLst>
                                      </p:cBhvr>
                                      <p:tavLst>
                                        <p:tav tm="0">
                                          <p:val>
                                            <p:strVal val="#ppt_x"/>
                                          </p:val>
                                        </p:tav>
                                        <p:tav tm="100000">
                                          <p:val>
                                            <p:strVal val="#ppt_x"/>
                                          </p:val>
                                        </p:tav>
                                      </p:tavLst>
                                    </p:anim>
                                    <p:anim calcmode="lin" valueType="num">
                                      <p:cBhvr additive="base">
                                        <p:cTn id="32" dur="250" fill="hold"/>
                                        <p:tgtEl>
                                          <p:spTgt spid="6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250" fill="hold"/>
                                        <p:tgtEl>
                                          <p:spTgt spid="23"/>
                                        </p:tgtEl>
                                        <p:attrNameLst>
                                          <p:attrName>ppt_x</p:attrName>
                                        </p:attrNameLst>
                                      </p:cBhvr>
                                      <p:tavLst>
                                        <p:tav tm="0">
                                          <p:val>
                                            <p:strVal val="#ppt_x"/>
                                          </p:val>
                                        </p:tav>
                                        <p:tav tm="100000">
                                          <p:val>
                                            <p:strVal val="#ppt_x"/>
                                          </p:val>
                                        </p:tav>
                                      </p:tavLst>
                                    </p:anim>
                                    <p:anim calcmode="lin" valueType="num">
                                      <p:cBhvr additive="base">
                                        <p:cTn id="36" dur="25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250" fill="hold"/>
                                        <p:tgtEl>
                                          <p:spTgt spid="5"/>
                                        </p:tgtEl>
                                        <p:attrNameLst>
                                          <p:attrName>ppt_x</p:attrName>
                                        </p:attrNameLst>
                                      </p:cBhvr>
                                      <p:tavLst>
                                        <p:tav tm="0">
                                          <p:val>
                                            <p:strVal val="#ppt_x"/>
                                          </p:val>
                                        </p:tav>
                                        <p:tav tm="100000">
                                          <p:val>
                                            <p:strVal val="#ppt_x"/>
                                          </p:val>
                                        </p:tav>
                                      </p:tavLst>
                                    </p:anim>
                                    <p:anim calcmode="lin" valueType="num">
                                      <p:cBhvr additive="base">
                                        <p:cTn id="40" dur="25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250" fill="hold"/>
                                        <p:tgtEl>
                                          <p:spTgt spid="50"/>
                                        </p:tgtEl>
                                        <p:attrNameLst>
                                          <p:attrName>ppt_x</p:attrName>
                                        </p:attrNameLst>
                                      </p:cBhvr>
                                      <p:tavLst>
                                        <p:tav tm="0">
                                          <p:val>
                                            <p:strVal val="#ppt_x"/>
                                          </p:val>
                                        </p:tav>
                                        <p:tav tm="100000">
                                          <p:val>
                                            <p:strVal val="#ppt_x"/>
                                          </p:val>
                                        </p:tav>
                                      </p:tavLst>
                                    </p:anim>
                                    <p:anim calcmode="lin" valueType="num">
                                      <p:cBhvr additive="base">
                                        <p:cTn id="44" dur="25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250" fill="hold"/>
                                        <p:tgtEl>
                                          <p:spTgt spid="6"/>
                                        </p:tgtEl>
                                        <p:attrNameLst>
                                          <p:attrName>ppt_x</p:attrName>
                                        </p:attrNameLst>
                                      </p:cBhvr>
                                      <p:tavLst>
                                        <p:tav tm="0">
                                          <p:val>
                                            <p:strVal val="#ppt_x"/>
                                          </p:val>
                                        </p:tav>
                                        <p:tav tm="100000">
                                          <p:val>
                                            <p:strVal val="#ppt_x"/>
                                          </p:val>
                                        </p:tav>
                                      </p:tavLst>
                                    </p:anim>
                                    <p:anim calcmode="lin" valueType="num">
                                      <p:cBhvr additive="base">
                                        <p:cTn id="48" dur="25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250" fill="hold"/>
                                        <p:tgtEl>
                                          <p:spTgt spid="70"/>
                                        </p:tgtEl>
                                        <p:attrNameLst>
                                          <p:attrName>ppt_x</p:attrName>
                                        </p:attrNameLst>
                                      </p:cBhvr>
                                      <p:tavLst>
                                        <p:tav tm="0">
                                          <p:val>
                                            <p:strVal val="#ppt_x"/>
                                          </p:val>
                                        </p:tav>
                                        <p:tav tm="100000">
                                          <p:val>
                                            <p:strVal val="#ppt_x"/>
                                          </p:val>
                                        </p:tav>
                                      </p:tavLst>
                                    </p:anim>
                                    <p:anim calcmode="lin" valueType="num">
                                      <p:cBhvr additive="base">
                                        <p:cTn id="52" dur="250" fill="hold"/>
                                        <p:tgtEl>
                                          <p:spTgt spid="7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250" fill="hold"/>
                                        <p:tgtEl>
                                          <p:spTgt spid="24"/>
                                        </p:tgtEl>
                                        <p:attrNameLst>
                                          <p:attrName>ppt_x</p:attrName>
                                        </p:attrNameLst>
                                      </p:cBhvr>
                                      <p:tavLst>
                                        <p:tav tm="0">
                                          <p:val>
                                            <p:strVal val="#ppt_x"/>
                                          </p:val>
                                        </p:tav>
                                        <p:tav tm="100000">
                                          <p:val>
                                            <p:strVal val="#ppt_x"/>
                                          </p:val>
                                        </p:tav>
                                      </p:tavLst>
                                    </p:anim>
                                    <p:anim calcmode="lin" valueType="num">
                                      <p:cBhvr additive="base">
                                        <p:cTn id="56" dur="25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250" fill="hold"/>
                                        <p:tgtEl>
                                          <p:spTgt spid="51"/>
                                        </p:tgtEl>
                                        <p:attrNameLst>
                                          <p:attrName>ppt_x</p:attrName>
                                        </p:attrNameLst>
                                      </p:cBhvr>
                                      <p:tavLst>
                                        <p:tav tm="0">
                                          <p:val>
                                            <p:strVal val="#ppt_x"/>
                                          </p:val>
                                        </p:tav>
                                        <p:tav tm="100000">
                                          <p:val>
                                            <p:strVal val="#ppt_x"/>
                                          </p:val>
                                        </p:tav>
                                      </p:tavLst>
                                    </p:anim>
                                    <p:anim calcmode="lin" valueType="num">
                                      <p:cBhvr additive="base">
                                        <p:cTn id="60" dur="25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250" fill="hold"/>
                                        <p:tgtEl>
                                          <p:spTgt spid="7"/>
                                        </p:tgtEl>
                                        <p:attrNameLst>
                                          <p:attrName>ppt_x</p:attrName>
                                        </p:attrNameLst>
                                      </p:cBhvr>
                                      <p:tavLst>
                                        <p:tav tm="0">
                                          <p:val>
                                            <p:strVal val="#ppt_x"/>
                                          </p:val>
                                        </p:tav>
                                        <p:tav tm="100000">
                                          <p:val>
                                            <p:strVal val="#ppt_x"/>
                                          </p:val>
                                        </p:tav>
                                      </p:tavLst>
                                    </p:anim>
                                    <p:anim calcmode="lin" valueType="num">
                                      <p:cBhvr additive="base">
                                        <p:cTn id="66" dur="250" fill="hold"/>
                                        <p:tgtEl>
                                          <p:spTgt spid="7"/>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250" fill="hold"/>
                                        <p:tgtEl>
                                          <p:spTgt spid="8"/>
                                        </p:tgtEl>
                                        <p:attrNameLst>
                                          <p:attrName>ppt_x</p:attrName>
                                        </p:attrNameLst>
                                      </p:cBhvr>
                                      <p:tavLst>
                                        <p:tav tm="0">
                                          <p:val>
                                            <p:strVal val="#ppt_x"/>
                                          </p:val>
                                        </p:tav>
                                        <p:tav tm="100000">
                                          <p:val>
                                            <p:strVal val="#ppt_x"/>
                                          </p:val>
                                        </p:tav>
                                      </p:tavLst>
                                    </p:anim>
                                    <p:anim calcmode="lin" valueType="num">
                                      <p:cBhvr additive="base">
                                        <p:cTn id="70" dur="250" fill="hold"/>
                                        <p:tgtEl>
                                          <p:spTgt spid="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250" fill="hold"/>
                                        <p:tgtEl>
                                          <p:spTgt spid="9"/>
                                        </p:tgtEl>
                                        <p:attrNameLst>
                                          <p:attrName>ppt_x</p:attrName>
                                        </p:attrNameLst>
                                      </p:cBhvr>
                                      <p:tavLst>
                                        <p:tav tm="0">
                                          <p:val>
                                            <p:strVal val="#ppt_x"/>
                                          </p:val>
                                        </p:tav>
                                        <p:tav tm="100000">
                                          <p:val>
                                            <p:strVal val="#ppt_x"/>
                                          </p:val>
                                        </p:tav>
                                      </p:tavLst>
                                    </p:anim>
                                    <p:anim calcmode="lin" valueType="num">
                                      <p:cBhvr additive="base">
                                        <p:cTn id="74" dur="250" fill="hold"/>
                                        <p:tgtEl>
                                          <p:spTgt spid="9"/>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250" fill="hold"/>
                                        <p:tgtEl>
                                          <p:spTgt spid="10"/>
                                        </p:tgtEl>
                                        <p:attrNameLst>
                                          <p:attrName>ppt_x</p:attrName>
                                        </p:attrNameLst>
                                      </p:cBhvr>
                                      <p:tavLst>
                                        <p:tav tm="0">
                                          <p:val>
                                            <p:strVal val="#ppt_x"/>
                                          </p:val>
                                        </p:tav>
                                        <p:tav tm="100000">
                                          <p:val>
                                            <p:strVal val="#ppt_x"/>
                                          </p:val>
                                        </p:tav>
                                      </p:tavLst>
                                    </p:anim>
                                    <p:anim calcmode="lin" valueType="num">
                                      <p:cBhvr additive="base">
                                        <p:cTn id="78" dur="250" fill="hold"/>
                                        <p:tgtEl>
                                          <p:spTgt spid="1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250" fill="hold"/>
                                        <p:tgtEl>
                                          <p:spTgt spid="11"/>
                                        </p:tgtEl>
                                        <p:attrNameLst>
                                          <p:attrName>ppt_x</p:attrName>
                                        </p:attrNameLst>
                                      </p:cBhvr>
                                      <p:tavLst>
                                        <p:tav tm="0">
                                          <p:val>
                                            <p:strVal val="#ppt_x"/>
                                          </p:val>
                                        </p:tav>
                                        <p:tav tm="100000">
                                          <p:val>
                                            <p:strVal val="#ppt_x"/>
                                          </p:val>
                                        </p:tav>
                                      </p:tavLst>
                                    </p:anim>
                                    <p:anim calcmode="lin" valueType="num">
                                      <p:cBhvr additive="base">
                                        <p:cTn id="82" dur="250" fill="hold"/>
                                        <p:tgtEl>
                                          <p:spTgt spid="1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additive="base">
                                        <p:cTn id="85" dur="250" fill="hold"/>
                                        <p:tgtEl>
                                          <p:spTgt spid="12"/>
                                        </p:tgtEl>
                                        <p:attrNameLst>
                                          <p:attrName>ppt_x</p:attrName>
                                        </p:attrNameLst>
                                      </p:cBhvr>
                                      <p:tavLst>
                                        <p:tav tm="0">
                                          <p:val>
                                            <p:strVal val="#ppt_x"/>
                                          </p:val>
                                        </p:tav>
                                        <p:tav tm="100000">
                                          <p:val>
                                            <p:strVal val="#ppt_x"/>
                                          </p:val>
                                        </p:tav>
                                      </p:tavLst>
                                    </p:anim>
                                    <p:anim calcmode="lin" valueType="num">
                                      <p:cBhvr additive="base">
                                        <p:cTn id="86" dur="250" fill="hold"/>
                                        <p:tgtEl>
                                          <p:spTgt spid="12"/>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 calcmode="lin" valueType="num">
                                      <p:cBhvr additive="base">
                                        <p:cTn id="89" dur="250" fill="hold"/>
                                        <p:tgtEl>
                                          <p:spTgt spid="13"/>
                                        </p:tgtEl>
                                        <p:attrNameLst>
                                          <p:attrName>ppt_x</p:attrName>
                                        </p:attrNameLst>
                                      </p:cBhvr>
                                      <p:tavLst>
                                        <p:tav tm="0">
                                          <p:val>
                                            <p:strVal val="#ppt_x"/>
                                          </p:val>
                                        </p:tav>
                                        <p:tav tm="100000">
                                          <p:val>
                                            <p:strVal val="#ppt_x"/>
                                          </p:val>
                                        </p:tav>
                                      </p:tavLst>
                                    </p:anim>
                                    <p:anim calcmode="lin" valueType="num">
                                      <p:cBhvr additive="base">
                                        <p:cTn id="90" dur="250" fill="hold"/>
                                        <p:tgtEl>
                                          <p:spTgt spid="1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anim calcmode="lin" valueType="num">
                                      <p:cBhvr additive="base">
                                        <p:cTn id="93" dur="250" fill="hold"/>
                                        <p:tgtEl>
                                          <p:spTgt spid="14"/>
                                        </p:tgtEl>
                                        <p:attrNameLst>
                                          <p:attrName>ppt_x</p:attrName>
                                        </p:attrNameLst>
                                      </p:cBhvr>
                                      <p:tavLst>
                                        <p:tav tm="0">
                                          <p:val>
                                            <p:strVal val="#ppt_x"/>
                                          </p:val>
                                        </p:tav>
                                        <p:tav tm="100000">
                                          <p:val>
                                            <p:strVal val="#ppt_x"/>
                                          </p:val>
                                        </p:tav>
                                      </p:tavLst>
                                    </p:anim>
                                    <p:anim calcmode="lin" valueType="num">
                                      <p:cBhvr additive="base">
                                        <p:cTn id="94" dur="250" fill="hold"/>
                                        <p:tgtEl>
                                          <p:spTgt spid="1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250" fill="hold"/>
                                        <p:tgtEl>
                                          <p:spTgt spid="27"/>
                                        </p:tgtEl>
                                        <p:attrNameLst>
                                          <p:attrName>ppt_x</p:attrName>
                                        </p:attrNameLst>
                                      </p:cBhvr>
                                      <p:tavLst>
                                        <p:tav tm="0">
                                          <p:val>
                                            <p:strVal val="#ppt_x"/>
                                          </p:val>
                                        </p:tav>
                                        <p:tav tm="100000">
                                          <p:val>
                                            <p:strVal val="#ppt_x"/>
                                          </p:val>
                                        </p:tav>
                                      </p:tavLst>
                                    </p:anim>
                                    <p:anim calcmode="lin" valueType="num">
                                      <p:cBhvr additive="base">
                                        <p:cTn id="98" dur="250" fill="hold"/>
                                        <p:tgtEl>
                                          <p:spTgt spid="27"/>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anim calcmode="lin" valueType="num">
                                      <p:cBhvr additive="base">
                                        <p:cTn id="101" dur="250" fill="hold"/>
                                        <p:tgtEl>
                                          <p:spTgt spid="28"/>
                                        </p:tgtEl>
                                        <p:attrNameLst>
                                          <p:attrName>ppt_x</p:attrName>
                                        </p:attrNameLst>
                                      </p:cBhvr>
                                      <p:tavLst>
                                        <p:tav tm="0">
                                          <p:val>
                                            <p:strVal val="#ppt_x"/>
                                          </p:val>
                                        </p:tav>
                                        <p:tav tm="100000">
                                          <p:val>
                                            <p:strVal val="#ppt_x"/>
                                          </p:val>
                                        </p:tav>
                                      </p:tavLst>
                                    </p:anim>
                                    <p:anim calcmode="lin" valueType="num">
                                      <p:cBhvr additive="base">
                                        <p:cTn id="102" dur="250" fill="hold"/>
                                        <p:tgtEl>
                                          <p:spTgt spid="28"/>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additive="base">
                                        <p:cTn id="105" dur="250" fill="hold"/>
                                        <p:tgtEl>
                                          <p:spTgt spid="29"/>
                                        </p:tgtEl>
                                        <p:attrNameLst>
                                          <p:attrName>ppt_x</p:attrName>
                                        </p:attrNameLst>
                                      </p:cBhvr>
                                      <p:tavLst>
                                        <p:tav tm="0">
                                          <p:val>
                                            <p:strVal val="#ppt_x"/>
                                          </p:val>
                                        </p:tav>
                                        <p:tav tm="100000">
                                          <p:val>
                                            <p:strVal val="#ppt_x"/>
                                          </p:val>
                                        </p:tav>
                                      </p:tavLst>
                                    </p:anim>
                                    <p:anim calcmode="lin" valueType="num">
                                      <p:cBhvr additive="base">
                                        <p:cTn id="106" dur="250" fill="hold"/>
                                        <p:tgtEl>
                                          <p:spTgt spid="29"/>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30"/>
                                        </p:tgtEl>
                                        <p:attrNameLst>
                                          <p:attrName>style.visibility</p:attrName>
                                        </p:attrNameLst>
                                      </p:cBhvr>
                                      <p:to>
                                        <p:strVal val="visible"/>
                                      </p:to>
                                    </p:set>
                                    <p:anim calcmode="lin" valueType="num">
                                      <p:cBhvr additive="base">
                                        <p:cTn id="109" dur="250" fill="hold"/>
                                        <p:tgtEl>
                                          <p:spTgt spid="30"/>
                                        </p:tgtEl>
                                        <p:attrNameLst>
                                          <p:attrName>ppt_x</p:attrName>
                                        </p:attrNameLst>
                                      </p:cBhvr>
                                      <p:tavLst>
                                        <p:tav tm="0">
                                          <p:val>
                                            <p:strVal val="#ppt_x"/>
                                          </p:val>
                                        </p:tav>
                                        <p:tav tm="100000">
                                          <p:val>
                                            <p:strVal val="#ppt_x"/>
                                          </p:val>
                                        </p:tav>
                                      </p:tavLst>
                                    </p:anim>
                                    <p:anim calcmode="lin" valueType="num">
                                      <p:cBhvr additive="base">
                                        <p:cTn id="110" dur="250" fill="hold"/>
                                        <p:tgtEl>
                                          <p:spTgt spid="30"/>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1"/>
                                        </p:tgtEl>
                                        <p:attrNameLst>
                                          <p:attrName>style.visibility</p:attrName>
                                        </p:attrNameLst>
                                      </p:cBhvr>
                                      <p:to>
                                        <p:strVal val="visible"/>
                                      </p:to>
                                    </p:set>
                                    <p:anim calcmode="lin" valueType="num">
                                      <p:cBhvr additive="base">
                                        <p:cTn id="113" dur="250" fill="hold"/>
                                        <p:tgtEl>
                                          <p:spTgt spid="31"/>
                                        </p:tgtEl>
                                        <p:attrNameLst>
                                          <p:attrName>ppt_x</p:attrName>
                                        </p:attrNameLst>
                                      </p:cBhvr>
                                      <p:tavLst>
                                        <p:tav tm="0">
                                          <p:val>
                                            <p:strVal val="#ppt_x"/>
                                          </p:val>
                                        </p:tav>
                                        <p:tav tm="100000">
                                          <p:val>
                                            <p:strVal val="#ppt_x"/>
                                          </p:val>
                                        </p:tav>
                                      </p:tavLst>
                                    </p:anim>
                                    <p:anim calcmode="lin" valueType="num">
                                      <p:cBhvr additive="base">
                                        <p:cTn id="114" dur="250" fill="hold"/>
                                        <p:tgtEl>
                                          <p:spTgt spid="31"/>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32"/>
                                        </p:tgtEl>
                                        <p:attrNameLst>
                                          <p:attrName>style.visibility</p:attrName>
                                        </p:attrNameLst>
                                      </p:cBhvr>
                                      <p:to>
                                        <p:strVal val="visible"/>
                                      </p:to>
                                    </p:set>
                                    <p:anim calcmode="lin" valueType="num">
                                      <p:cBhvr additive="base">
                                        <p:cTn id="117" dur="250" fill="hold"/>
                                        <p:tgtEl>
                                          <p:spTgt spid="32"/>
                                        </p:tgtEl>
                                        <p:attrNameLst>
                                          <p:attrName>ppt_x</p:attrName>
                                        </p:attrNameLst>
                                      </p:cBhvr>
                                      <p:tavLst>
                                        <p:tav tm="0">
                                          <p:val>
                                            <p:strVal val="#ppt_x"/>
                                          </p:val>
                                        </p:tav>
                                        <p:tav tm="100000">
                                          <p:val>
                                            <p:strVal val="#ppt_x"/>
                                          </p:val>
                                        </p:tav>
                                      </p:tavLst>
                                    </p:anim>
                                    <p:anim calcmode="lin" valueType="num">
                                      <p:cBhvr additive="base">
                                        <p:cTn id="118" dur="250" fill="hold"/>
                                        <p:tgtEl>
                                          <p:spTgt spid="32"/>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3"/>
                                        </p:tgtEl>
                                        <p:attrNameLst>
                                          <p:attrName>style.visibility</p:attrName>
                                        </p:attrNameLst>
                                      </p:cBhvr>
                                      <p:to>
                                        <p:strVal val="visible"/>
                                      </p:to>
                                    </p:set>
                                    <p:anim calcmode="lin" valueType="num">
                                      <p:cBhvr additive="base">
                                        <p:cTn id="121" dur="250" fill="hold"/>
                                        <p:tgtEl>
                                          <p:spTgt spid="33"/>
                                        </p:tgtEl>
                                        <p:attrNameLst>
                                          <p:attrName>ppt_x</p:attrName>
                                        </p:attrNameLst>
                                      </p:cBhvr>
                                      <p:tavLst>
                                        <p:tav tm="0">
                                          <p:val>
                                            <p:strVal val="#ppt_x"/>
                                          </p:val>
                                        </p:tav>
                                        <p:tav tm="100000">
                                          <p:val>
                                            <p:strVal val="#ppt_x"/>
                                          </p:val>
                                        </p:tav>
                                      </p:tavLst>
                                    </p:anim>
                                    <p:anim calcmode="lin" valueType="num">
                                      <p:cBhvr additive="base">
                                        <p:cTn id="122" dur="250" fill="hold"/>
                                        <p:tgtEl>
                                          <p:spTgt spid="33"/>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34"/>
                                        </p:tgtEl>
                                        <p:attrNameLst>
                                          <p:attrName>style.visibility</p:attrName>
                                        </p:attrNameLst>
                                      </p:cBhvr>
                                      <p:to>
                                        <p:strVal val="visible"/>
                                      </p:to>
                                    </p:set>
                                    <p:anim calcmode="lin" valueType="num">
                                      <p:cBhvr additive="base">
                                        <p:cTn id="125" dur="250" fill="hold"/>
                                        <p:tgtEl>
                                          <p:spTgt spid="34"/>
                                        </p:tgtEl>
                                        <p:attrNameLst>
                                          <p:attrName>ppt_x</p:attrName>
                                        </p:attrNameLst>
                                      </p:cBhvr>
                                      <p:tavLst>
                                        <p:tav tm="0">
                                          <p:val>
                                            <p:strVal val="#ppt_x"/>
                                          </p:val>
                                        </p:tav>
                                        <p:tav tm="100000">
                                          <p:val>
                                            <p:strVal val="#ppt_x"/>
                                          </p:val>
                                        </p:tav>
                                      </p:tavLst>
                                    </p:anim>
                                    <p:anim calcmode="lin" valueType="num">
                                      <p:cBhvr additive="base">
                                        <p:cTn id="126" dur="250" fill="hold"/>
                                        <p:tgtEl>
                                          <p:spTgt spid="34"/>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25"/>
                                        </p:tgtEl>
                                        <p:attrNameLst>
                                          <p:attrName>style.visibility</p:attrName>
                                        </p:attrNameLst>
                                      </p:cBhvr>
                                      <p:to>
                                        <p:strVal val="visible"/>
                                      </p:to>
                                    </p:set>
                                    <p:anim calcmode="lin" valueType="num">
                                      <p:cBhvr additive="base">
                                        <p:cTn id="129" dur="250" fill="hold"/>
                                        <p:tgtEl>
                                          <p:spTgt spid="25"/>
                                        </p:tgtEl>
                                        <p:attrNameLst>
                                          <p:attrName>ppt_x</p:attrName>
                                        </p:attrNameLst>
                                      </p:cBhvr>
                                      <p:tavLst>
                                        <p:tav tm="0">
                                          <p:val>
                                            <p:strVal val="#ppt_x"/>
                                          </p:val>
                                        </p:tav>
                                        <p:tav tm="100000">
                                          <p:val>
                                            <p:strVal val="#ppt_x"/>
                                          </p:val>
                                        </p:tav>
                                      </p:tavLst>
                                    </p:anim>
                                    <p:anim calcmode="lin" valueType="num">
                                      <p:cBhvr additive="base">
                                        <p:cTn id="130" dur="250" fill="hold"/>
                                        <p:tgtEl>
                                          <p:spTgt spid="25"/>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26"/>
                                        </p:tgtEl>
                                        <p:attrNameLst>
                                          <p:attrName>style.visibility</p:attrName>
                                        </p:attrNameLst>
                                      </p:cBhvr>
                                      <p:to>
                                        <p:strVal val="visible"/>
                                      </p:to>
                                    </p:set>
                                    <p:anim calcmode="lin" valueType="num">
                                      <p:cBhvr additive="base">
                                        <p:cTn id="133" dur="250" fill="hold"/>
                                        <p:tgtEl>
                                          <p:spTgt spid="26"/>
                                        </p:tgtEl>
                                        <p:attrNameLst>
                                          <p:attrName>ppt_x</p:attrName>
                                        </p:attrNameLst>
                                      </p:cBhvr>
                                      <p:tavLst>
                                        <p:tav tm="0">
                                          <p:val>
                                            <p:strVal val="#ppt_x"/>
                                          </p:val>
                                        </p:tav>
                                        <p:tav tm="100000">
                                          <p:val>
                                            <p:strVal val="#ppt_x"/>
                                          </p:val>
                                        </p:tav>
                                      </p:tavLst>
                                    </p:anim>
                                    <p:anim calcmode="lin" valueType="num">
                                      <p:cBhvr additive="base">
                                        <p:cTn id="134" dur="250" fill="hold"/>
                                        <p:tgtEl>
                                          <p:spTgt spid="26"/>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additive="base">
                                        <p:cTn id="137" dur="250" fill="hold"/>
                                        <p:tgtEl>
                                          <p:spTgt spid="35"/>
                                        </p:tgtEl>
                                        <p:attrNameLst>
                                          <p:attrName>ppt_x</p:attrName>
                                        </p:attrNameLst>
                                      </p:cBhvr>
                                      <p:tavLst>
                                        <p:tav tm="0">
                                          <p:val>
                                            <p:strVal val="#ppt_x"/>
                                          </p:val>
                                        </p:tav>
                                        <p:tav tm="100000">
                                          <p:val>
                                            <p:strVal val="#ppt_x"/>
                                          </p:val>
                                        </p:tav>
                                      </p:tavLst>
                                    </p:anim>
                                    <p:anim calcmode="lin" valueType="num">
                                      <p:cBhvr additive="base">
                                        <p:cTn id="138" dur="250" fill="hold"/>
                                        <p:tgtEl>
                                          <p:spTgt spid="35"/>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6"/>
                                        </p:tgtEl>
                                        <p:attrNameLst>
                                          <p:attrName>style.visibility</p:attrName>
                                        </p:attrNameLst>
                                      </p:cBhvr>
                                      <p:to>
                                        <p:strVal val="visible"/>
                                      </p:to>
                                    </p:set>
                                    <p:anim calcmode="lin" valueType="num">
                                      <p:cBhvr additive="base">
                                        <p:cTn id="141" dur="250" fill="hold"/>
                                        <p:tgtEl>
                                          <p:spTgt spid="36"/>
                                        </p:tgtEl>
                                        <p:attrNameLst>
                                          <p:attrName>ppt_x</p:attrName>
                                        </p:attrNameLst>
                                      </p:cBhvr>
                                      <p:tavLst>
                                        <p:tav tm="0">
                                          <p:val>
                                            <p:strVal val="#ppt_x"/>
                                          </p:val>
                                        </p:tav>
                                        <p:tav tm="100000">
                                          <p:val>
                                            <p:strVal val="#ppt_x"/>
                                          </p:val>
                                        </p:tav>
                                      </p:tavLst>
                                    </p:anim>
                                    <p:anim calcmode="lin" valueType="num">
                                      <p:cBhvr additive="base">
                                        <p:cTn id="142" dur="250" fill="hold"/>
                                        <p:tgtEl>
                                          <p:spTgt spid="36"/>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7"/>
                                        </p:tgtEl>
                                        <p:attrNameLst>
                                          <p:attrName>style.visibility</p:attrName>
                                        </p:attrNameLst>
                                      </p:cBhvr>
                                      <p:to>
                                        <p:strVal val="visible"/>
                                      </p:to>
                                    </p:set>
                                    <p:anim calcmode="lin" valueType="num">
                                      <p:cBhvr additive="base">
                                        <p:cTn id="145" dur="250" fill="hold"/>
                                        <p:tgtEl>
                                          <p:spTgt spid="37"/>
                                        </p:tgtEl>
                                        <p:attrNameLst>
                                          <p:attrName>ppt_x</p:attrName>
                                        </p:attrNameLst>
                                      </p:cBhvr>
                                      <p:tavLst>
                                        <p:tav tm="0">
                                          <p:val>
                                            <p:strVal val="#ppt_x"/>
                                          </p:val>
                                        </p:tav>
                                        <p:tav tm="100000">
                                          <p:val>
                                            <p:strVal val="#ppt_x"/>
                                          </p:val>
                                        </p:tav>
                                      </p:tavLst>
                                    </p:anim>
                                    <p:anim calcmode="lin" valueType="num">
                                      <p:cBhvr additive="base">
                                        <p:cTn id="146" dur="250" fill="hold"/>
                                        <p:tgtEl>
                                          <p:spTgt spid="37"/>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8"/>
                                        </p:tgtEl>
                                        <p:attrNameLst>
                                          <p:attrName>style.visibility</p:attrName>
                                        </p:attrNameLst>
                                      </p:cBhvr>
                                      <p:to>
                                        <p:strVal val="visible"/>
                                      </p:to>
                                    </p:set>
                                    <p:anim calcmode="lin" valueType="num">
                                      <p:cBhvr additive="base">
                                        <p:cTn id="149" dur="250" fill="hold"/>
                                        <p:tgtEl>
                                          <p:spTgt spid="38"/>
                                        </p:tgtEl>
                                        <p:attrNameLst>
                                          <p:attrName>ppt_x</p:attrName>
                                        </p:attrNameLst>
                                      </p:cBhvr>
                                      <p:tavLst>
                                        <p:tav tm="0">
                                          <p:val>
                                            <p:strVal val="#ppt_x"/>
                                          </p:val>
                                        </p:tav>
                                        <p:tav tm="100000">
                                          <p:val>
                                            <p:strVal val="#ppt_x"/>
                                          </p:val>
                                        </p:tav>
                                      </p:tavLst>
                                    </p:anim>
                                    <p:anim calcmode="lin" valueType="num">
                                      <p:cBhvr additive="base">
                                        <p:cTn id="150" dur="250" fill="hold"/>
                                        <p:tgtEl>
                                          <p:spTgt spid="38"/>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9"/>
                                        </p:tgtEl>
                                        <p:attrNameLst>
                                          <p:attrName>style.visibility</p:attrName>
                                        </p:attrNameLst>
                                      </p:cBhvr>
                                      <p:to>
                                        <p:strVal val="visible"/>
                                      </p:to>
                                    </p:set>
                                    <p:anim calcmode="lin" valueType="num">
                                      <p:cBhvr additive="base">
                                        <p:cTn id="153" dur="250" fill="hold"/>
                                        <p:tgtEl>
                                          <p:spTgt spid="39"/>
                                        </p:tgtEl>
                                        <p:attrNameLst>
                                          <p:attrName>ppt_x</p:attrName>
                                        </p:attrNameLst>
                                      </p:cBhvr>
                                      <p:tavLst>
                                        <p:tav tm="0">
                                          <p:val>
                                            <p:strVal val="#ppt_x"/>
                                          </p:val>
                                        </p:tav>
                                        <p:tav tm="100000">
                                          <p:val>
                                            <p:strVal val="#ppt_x"/>
                                          </p:val>
                                        </p:tav>
                                      </p:tavLst>
                                    </p:anim>
                                    <p:anim calcmode="lin" valueType="num">
                                      <p:cBhvr additive="base">
                                        <p:cTn id="154" dur="250" fill="hold"/>
                                        <p:tgtEl>
                                          <p:spTgt spid="39"/>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40"/>
                                        </p:tgtEl>
                                        <p:attrNameLst>
                                          <p:attrName>style.visibility</p:attrName>
                                        </p:attrNameLst>
                                      </p:cBhvr>
                                      <p:to>
                                        <p:strVal val="visible"/>
                                      </p:to>
                                    </p:set>
                                    <p:anim calcmode="lin" valueType="num">
                                      <p:cBhvr additive="base">
                                        <p:cTn id="157" dur="250" fill="hold"/>
                                        <p:tgtEl>
                                          <p:spTgt spid="40"/>
                                        </p:tgtEl>
                                        <p:attrNameLst>
                                          <p:attrName>ppt_x</p:attrName>
                                        </p:attrNameLst>
                                      </p:cBhvr>
                                      <p:tavLst>
                                        <p:tav tm="0">
                                          <p:val>
                                            <p:strVal val="#ppt_x"/>
                                          </p:val>
                                        </p:tav>
                                        <p:tav tm="100000">
                                          <p:val>
                                            <p:strVal val="#ppt_x"/>
                                          </p:val>
                                        </p:tav>
                                      </p:tavLst>
                                    </p:anim>
                                    <p:anim calcmode="lin" valueType="num">
                                      <p:cBhvr additive="base">
                                        <p:cTn id="158" dur="250" fill="hold"/>
                                        <p:tgtEl>
                                          <p:spTgt spid="40"/>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41"/>
                                        </p:tgtEl>
                                        <p:attrNameLst>
                                          <p:attrName>style.visibility</p:attrName>
                                        </p:attrNameLst>
                                      </p:cBhvr>
                                      <p:to>
                                        <p:strVal val="visible"/>
                                      </p:to>
                                    </p:set>
                                    <p:anim calcmode="lin" valueType="num">
                                      <p:cBhvr additive="base">
                                        <p:cTn id="161" dur="250" fill="hold"/>
                                        <p:tgtEl>
                                          <p:spTgt spid="41"/>
                                        </p:tgtEl>
                                        <p:attrNameLst>
                                          <p:attrName>ppt_x</p:attrName>
                                        </p:attrNameLst>
                                      </p:cBhvr>
                                      <p:tavLst>
                                        <p:tav tm="0">
                                          <p:val>
                                            <p:strVal val="#ppt_x"/>
                                          </p:val>
                                        </p:tav>
                                        <p:tav tm="100000">
                                          <p:val>
                                            <p:strVal val="#ppt_x"/>
                                          </p:val>
                                        </p:tav>
                                      </p:tavLst>
                                    </p:anim>
                                    <p:anim calcmode="lin" valueType="num">
                                      <p:cBhvr additive="base">
                                        <p:cTn id="162" dur="250" fill="hold"/>
                                        <p:tgtEl>
                                          <p:spTgt spid="41"/>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42"/>
                                        </p:tgtEl>
                                        <p:attrNameLst>
                                          <p:attrName>style.visibility</p:attrName>
                                        </p:attrNameLst>
                                      </p:cBhvr>
                                      <p:to>
                                        <p:strVal val="visible"/>
                                      </p:to>
                                    </p:set>
                                    <p:anim calcmode="lin" valueType="num">
                                      <p:cBhvr additive="base">
                                        <p:cTn id="165" dur="250" fill="hold"/>
                                        <p:tgtEl>
                                          <p:spTgt spid="42"/>
                                        </p:tgtEl>
                                        <p:attrNameLst>
                                          <p:attrName>ppt_x</p:attrName>
                                        </p:attrNameLst>
                                      </p:cBhvr>
                                      <p:tavLst>
                                        <p:tav tm="0">
                                          <p:val>
                                            <p:strVal val="#ppt_x"/>
                                          </p:val>
                                        </p:tav>
                                        <p:tav tm="100000">
                                          <p:val>
                                            <p:strVal val="#ppt_x"/>
                                          </p:val>
                                        </p:tav>
                                      </p:tavLst>
                                    </p:anim>
                                    <p:anim calcmode="lin" valueType="num">
                                      <p:cBhvr additive="base">
                                        <p:cTn id="166" dur="250" fill="hold"/>
                                        <p:tgtEl>
                                          <p:spTgt spid="42"/>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43"/>
                                        </p:tgtEl>
                                        <p:attrNameLst>
                                          <p:attrName>style.visibility</p:attrName>
                                        </p:attrNameLst>
                                      </p:cBhvr>
                                      <p:to>
                                        <p:strVal val="visible"/>
                                      </p:to>
                                    </p:set>
                                    <p:anim calcmode="lin" valueType="num">
                                      <p:cBhvr additive="base">
                                        <p:cTn id="169" dur="250" fill="hold"/>
                                        <p:tgtEl>
                                          <p:spTgt spid="43"/>
                                        </p:tgtEl>
                                        <p:attrNameLst>
                                          <p:attrName>ppt_x</p:attrName>
                                        </p:attrNameLst>
                                      </p:cBhvr>
                                      <p:tavLst>
                                        <p:tav tm="0">
                                          <p:val>
                                            <p:strVal val="#ppt_x"/>
                                          </p:val>
                                        </p:tav>
                                        <p:tav tm="100000">
                                          <p:val>
                                            <p:strVal val="#ppt_x"/>
                                          </p:val>
                                        </p:tav>
                                      </p:tavLst>
                                    </p:anim>
                                    <p:anim calcmode="lin" valueType="num">
                                      <p:cBhvr additive="base">
                                        <p:cTn id="170" dur="250" fill="hold"/>
                                        <p:tgtEl>
                                          <p:spTgt spid="43"/>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44"/>
                                        </p:tgtEl>
                                        <p:attrNameLst>
                                          <p:attrName>style.visibility</p:attrName>
                                        </p:attrNameLst>
                                      </p:cBhvr>
                                      <p:to>
                                        <p:strVal val="visible"/>
                                      </p:to>
                                    </p:set>
                                    <p:anim calcmode="lin" valueType="num">
                                      <p:cBhvr additive="base">
                                        <p:cTn id="173" dur="250" fill="hold"/>
                                        <p:tgtEl>
                                          <p:spTgt spid="44"/>
                                        </p:tgtEl>
                                        <p:attrNameLst>
                                          <p:attrName>ppt_x</p:attrName>
                                        </p:attrNameLst>
                                      </p:cBhvr>
                                      <p:tavLst>
                                        <p:tav tm="0">
                                          <p:val>
                                            <p:strVal val="#ppt_x"/>
                                          </p:val>
                                        </p:tav>
                                        <p:tav tm="100000">
                                          <p:val>
                                            <p:strVal val="#ppt_x"/>
                                          </p:val>
                                        </p:tav>
                                      </p:tavLst>
                                    </p:anim>
                                    <p:anim calcmode="lin" valueType="num">
                                      <p:cBhvr additive="base">
                                        <p:cTn id="174" dur="250" fill="hold"/>
                                        <p:tgtEl>
                                          <p:spTgt spid="44"/>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45"/>
                                        </p:tgtEl>
                                        <p:attrNameLst>
                                          <p:attrName>style.visibility</p:attrName>
                                        </p:attrNameLst>
                                      </p:cBhvr>
                                      <p:to>
                                        <p:strVal val="visible"/>
                                      </p:to>
                                    </p:set>
                                    <p:anim calcmode="lin" valueType="num">
                                      <p:cBhvr additive="base">
                                        <p:cTn id="177" dur="250" fill="hold"/>
                                        <p:tgtEl>
                                          <p:spTgt spid="45"/>
                                        </p:tgtEl>
                                        <p:attrNameLst>
                                          <p:attrName>ppt_x</p:attrName>
                                        </p:attrNameLst>
                                      </p:cBhvr>
                                      <p:tavLst>
                                        <p:tav tm="0">
                                          <p:val>
                                            <p:strVal val="#ppt_x"/>
                                          </p:val>
                                        </p:tav>
                                        <p:tav tm="100000">
                                          <p:val>
                                            <p:strVal val="#ppt_x"/>
                                          </p:val>
                                        </p:tav>
                                      </p:tavLst>
                                    </p:anim>
                                    <p:anim calcmode="lin" valueType="num">
                                      <p:cBhvr additive="base">
                                        <p:cTn id="178" dur="250" fill="hold"/>
                                        <p:tgtEl>
                                          <p:spTgt spid="45"/>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46"/>
                                        </p:tgtEl>
                                        <p:attrNameLst>
                                          <p:attrName>style.visibility</p:attrName>
                                        </p:attrNameLst>
                                      </p:cBhvr>
                                      <p:to>
                                        <p:strVal val="visible"/>
                                      </p:to>
                                    </p:set>
                                    <p:anim calcmode="lin" valueType="num">
                                      <p:cBhvr additive="base">
                                        <p:cTn id="181" dur="250" fill="hold"/>
                                        <p:tgtEl>
                                          <p:spTgt spid="46"/>
                                        </p:tgtEl>
                                        <p:attrNameLst>
                                          <p:attrName>ppt_x</p:attrName>
                                        </p:attrNameLst>
                                      </p:cBhvr>
                                      <p:tavLst>
                                        <p:tav tm="0">
                                          <p:val>
                                            <p:strVal val="#ppt_x"/>
                                          </p:val>
                                        </p:tav>
                                        <p:tav tm="100000">
                                          <p:val>
                                            <p:strVal val="#ppt_x"/>
                                          </p:val>
                                        </p:tav>
                                      </p:tavLst>
                                    </p:anim>
                                    <p:anim calcmode="lin" valueType="num">
                                      <p:cBhvr additive="base">
                                        <p:cTn id="182" dur="250" fill="hold"/>
                                        <p:tgtEl>
                                          <p:spTgt spid="46"/>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47"/>
                                        </p:tgtEl>
                                        <p:attrNameLst>
                                          <p:attrName>style.visibility</p:attrName>
                                        </p:attrNameLst>
                                      </p:cBhvr>
                                      <p:to>
                                        <p:strVal val="visible"/>
                                      </p:to>
                                    </p:set>
                                    <p:anim calcmode="lin" valueType="num">
                                      <p:cBhvr additive="base">
                                        <p:cTn id="185" dur="250" fill="hold"/>
                                        <p:tgtEl>
                                          <p:spTgt spid="47"/>
                                        </p:tgtEl>
                                        <p:attrNameLst>
                                          <p:attrName>ppt_x</p:attrName>
                                        </p:attrNameLst>
                                      </p:cBhvr>
                                      <p:tavLst>
                                        <p:tav tm="0">
                                          <p:val>
                                            <p:strVal val="#ppt_x"/>
                                          </p:val>
                                        </p:tav>
                                        <p:tav tm="100000">
                                          <p:val>
                                            <p:strVal val="#ppt_x"/>
                                          </p:val>
                                        </p:tav>
                                      </p:tavLst>
                                    </p:anim>
                                    <p:anim calcmode="lin" valueType="num">
                                      <p:cBhvr additive="base">
                                        <p:cTn id="186" dur="250" fill="hold"/>
                                        <p:tgtEl>
                                          <p:spTgt spid="47"/>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48"/>
                                        </p:tgtEl>
                                        <p:attrNameLst>
                                          <p:attrName>style.visibility</p:attrName>
                                        </p:attrNameLst>
                                      </p:cBhvr>
                                      <p:to>
                                        <p:strVal val="visible"/>
                                      </p:to>
                                    </p:set>
                                    <p:anim calcmode="lin" valueType="num">
                                      <p:cBhvr additive="base">
                                        <p:cTn id="189" dur="250" fill="hold"/>
                                        <p:tgtEl>
                                          <p:spTgt spid="48"/>
                                        </p:tgtEl>
                                        <p:attrNameLst>
                                          <p:attrName>ppt_x</p:attrName>
                                        </p:attrNameLst>
                                      </p:cBhvr>
                                      <p:tavLst>
                                        <p:tav tm="0">
                                          <p:val>
                                            <p:strVal val="#ppt_x"/>
                                          </p:val>
                                        </p:tav>
                                        <p:tav tm="100000">
                                          <p:val>
                                            <p:strVal val="#ppt_x"/>
                                          </p:val>
                                        </p:tav>
                                      </p:tavLst>
                                    </p:anim>
                                    <p:anim calcmode="lin" valueType="num">
                                      <p:cBhvr additive="base">
                                        <p:cTn id="190" dur="250" fill="hold"/>
                                        <p:tgtEl>
                                          <p:spTgt spid="48"/>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52"/>
                                        </p:tgtEl>
                                        <p:attrNameLst>
                                          <p:attrName>style.visibility</p:attrName>
                                        </p:attrNameLst>
                                      </p:cBhvr>
                                      <p:to>
                                        <p:strVal val="visible"/>
                                      </p:to>
                                    </p:set>
                                    <p:anim calcmode="lin" valueType="num">
                                      <p:cBhvr additive="base">
                                        <p:cTn id="193" dur="250" fill="hold"/>
                                        <p:tgtEl>
                                          <p:spTgt spid="52"/>
                                        </p:tgtEl>
                                        <p:attrNameLst>
                                          <p:attrName>ppt_x</p:attrName>
                                        </p:attrNameLst>
                                      </p:cBhvr>
                                      <p:tavLst>
                                        <p:tav tm="0">
                                          <p:val>
                                            <p:strVal val="#ppt_x"/>
                                          </p:val>
                                        </p:tav>
                                        <p:tav tm="100000">
                                          <p:val>
                                            <p:strVal val="#ppt_x"/>
                                          </p:val>
                                        </p:tav>
                                      </p:tavLst>
                                    </p:anim>
                                    <p:anim calcmode="lin" valueType="num">
                                      <p:cBhvr additive="base">
                                        <p:cTn id="194" dur="250" fill="hold"/>
                                        <p:tgtEl>
                                          <p:spTgt spid="52"/>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53"/>
                                        </p:tgtEl>
                                        <p:attrNameLst>
                                          <p:attrName>style.visibility</p:attrName>
                                        </p:attrNameLst>
                                      </p:cBhvr>
                                      <p:to>
                                        <p:strVal val="visible"/>
                                      </p:to>
                                    </p:set>
                                    <p:anim calcmode="lin" valueType="num">
                                      <p:cBhvr additive="base">
                                        <p:cTn id="197" dur="250" fill="hold"/>
                                        <p:tgtEl>
                                          <p:spTgt spid="53"/>
                                        </p:tgtEl>
                                        <p:attrNameLst>
                                          <p:attrName>ppt_x</p:attrName>
                                        </p:attrNameLst>
                                      </p:cBhvr>
                                      <p:tavLst>
                                        <p:tav tm="0">
                                          <p:val>
                                            <p:strVal val="#ppt_x"/>
                                          </p:val>
                                        </p:tav>
                                        <p:tav tm="100000">
                                          <p:val>
                                            <p:strVal val="#ppt_x"/>
                                          </p:val>
                                        </p:tav>
                                      </p:tavLst>
                                    </p:anim>
                                    <p:anim calcmode="lin" valueType="num">
                                      <p:cBhvr additive="base">
                                        <p:cTn id="198" dur="250" fill="hold"/>
                                        <p:tgtEl>
                                          <p:spTgt spid="53"/>
                                        </p:tgtEl>
                                        <p:attrNameLst>
                                          <p:attrName>ppt_y</p:attrName>
                                        </p:attrNameLst>
                                      </p:cBhvr>
                                      <p:tavLst>
                                        <p:tav tm="0">
                                          <p:val>
                                            <p:strVal val="1+#ppt_h/2"/>
                                          </p:val>
                                        </p:tav>
                                        <p:tav tm="100000">
                                          <p:val>
                                            <p:strVal val="#ppt_y"/>
                                          </p:val>
                                        </p:tav>
                                      </p:tavLst>
                                    </p:anim>
                                  </p:childTnLst>
                                </p:cTn>
                              </p:par>
                              <p:par>
                                <p:cTn id="199" presetID="2" presetClass="entr" presetSubtype="4" fill="hold" nodeType="withEffect">
                                  <p:stCondLst>
                                    <p:cond delay="0"/>
                                  </p:stCondLst>
                                  <p:childTnLst>
                                    <p:set>
                                      <p:cBhvr>
                                        <p:cTn id="200" dur="1" fill="hold">
                                          <p:stCondLst>
                                            <p:cond delay="0"/>
                                          </p:stCondLst>
                                        </p:cTn>
                                        <p:tgtEl>
                                          <p:spTgt spid="54"/>
                                        </p:tgtEl>
                                        <p:attrNameLst>
                                          <p:attrName>style.visibility</p:attrName>
                                        </p:attrNameLst>
                                      </p:cBhvr>
                                      <p:to>
                                        <p:strVal val="visible"/>
                                      </p:to>
                                    </p:set>
                                    <p:anim calcmode="lin" valueType="num">
                                      <p:cBhvr additive="base">
                                        <p:cTn id="201" dur="250" fill="hold"/>
                                        <p:tgtEl>
                                          <p:spTgt spid="54"/>
                                        </p:tgtEl>
                                        <p:attrNameLst>
                                          <p:attrName>ppt_x</p:attrName>
                                        </p:attrNameLst>
                                      </p:cBhvr>
                                      <p:tavLst>
                                        <p:tav tm="0">
                                          <p:val>
                                            <p:strVal val="#ppt_x"/>
                                          </p:val>
                                        </p:tav>
                                        <p:tav tm="100000">
                                          <p:val>
                                            <p:strVal val="#ppt_x"/>
                                          </p:val>
                                        </p:tav>
                                      </p:tavLst>
                                    </p:anim>
                                    <p:anim calcmode="lin" valueType="num">
                                      <p:cBhvr additive="base">
                                        <p:cTn id="202" dur="250" fill="hold"/>
                                        <p:tgtEl>
                                          <p:spTgt spid="54"/>
                                        </p:tgtEl>
                                        <p:attrNameLst>
                                          <p:attrName>ppt_y</p:attrName>
                                        </p:attrNameLst>
                                      </p:cBhvr>
                                      <p:tavLst>
                                        <p:tav tm="0">
                                          <p:val>
                                            <p:strVal val="1+#ppt_h/2"/>
                                          </p:val>
                                        </p:tav>
                                        <p:tav tm="100000">
                                          <p:val>
                                            <p:strVal val="#ppt_y"/>
                                          </p:val>
                                        </p:tav>
                                      </p:tavLst>
                                    </p:anim>
                                  </p:childTnLst>
                                </p:cTn>
                              </p:par>
                              <p:par>
                                <p:cTn id="203" presetID="2" presetClass="entr" presetSubtype="4" fill="hold" nodeType="withEffect">
                                  <p:stCondLst>
                                    <p:cond delay="0"/>
                                  </p:stCondLst>
                                  <p:childTnLst>
                                    <p:set>
                                      <p:cBhvr>
                                        <p:cTn id="204" dur="1" fill="hold">
                                          <p:stCondLst>
                                            <p:cond delay="0"/>
                                          </p:stCondLst>
                                        </p:cTn>
                                        <p:tgtEl>
                                          <p:spTgt spid="55"/>
                                        </p:tgtEl>
                                        <p:attrNameLst>
                                          <p:attrName>style.visibility</p:attrName>
                                        </p:attrNameLst>
                                      </p:cBhvr>
                                      <p:to>
                                        <p:strVal val="visible"/>
                                      </p:to>
                                    </p:set>
                                    <p:anim calcmode="lin" valueType="num">
                                      <p:cBhvr additive="base">
                                        <p:cTn id="205" dur="250" fill="hold"/>
                                        <p:tgtEl>
                                          <p:spTgt spid="55"/>
                                        </p:tgtEl>
                                        <p:attrNameLst>
                                          <p:attrName>ppt_x</p:attrName>
                                        </p:attrNameLst>
                                      </p:cBhvr>
                                      <p:tavLst>
                                        <p:tav tm="0">
                                          <p:val>
                                            <p:strVal val="#ppt_x"/>
                                          </p:val>
                                        </p:tav>
                                        <p:tav tm="100000">
                                          <p:val>
                                            <p:strVal val="#ppt_x"/>
                                          </p:val>
                                        </p:tav>
                                      </p:tavLst>
                                    </p:anim>
                                    <p:anim calcmode="lin" valueType="num">
                                      <p:cBhvr additive="base">
                                        <p:cTn id="206" dur="250" fill="hold"/>
                                        <p:tgtEl>
                                          <p:spTgt spid="55"/>
                                        </p:tgtEl>
                                        <p:attrNameLst>
                                          <p:attrName>ppt_y</p:attrName>
                                        </p:attrNameLst>
                                      </p:cBhvr>
                                      <p:tavLst>
                                        <p:tav tm="0">
                                          <p:val>
                                            <p:strVal val="1+#ppt_h/2"/>
                                          </p:val>
                                        </p:tav>
                                        <p:tav tm="100000">
                                          <p:val>
                                            <p:strVal val="#ppt_y"/>
                                          </p:val>
                                        </p:tav>
                                      </p:tavLst>
                                    </p:anim>
                                  </p:childTnLst>
                                </p:cTn>
                              </p:par>
                              <p:par>
                                <p:cTn id="207" presetID="2" presetClass="entr" presetSubtype="4" fill="hold" nodeType="withEffect">
                                  <p:stCondLst>
                                    <p:cond delay="0"/>
                                  </p:stCondLst>
                                  <p:childTnLst>
                                    <p:set>
                                      <p:cBhvr>
                                        <p:cTn id="208" dur="1" fill="hold">
                                          <p:stCondLst>
                                            <p:cond delay="0"/>
                                          </p:stCondLst>
                                        </p:cTn>
                                        <p:tgtEl>
                                          <p:spTgt spid="56"/>
                                        </p:tgtEl>
                                        <p:attrNameLst>
                                          <p:attrName>style.visibility</p:attrName>
                                        </p:attrNameLst>
                                      </p:cBhvr>
                                      <p:to>
                                        <p:strVal val="visible"/>
                                      </p:to>
                                    </p:set>
                                    <p:anim calcmode="lin" valueType="num">
                                      <p:cBhvr additive="base">
                                        <p:cTn id="209" dur="250" fill="hold"/>
                                        <p:tgtEl>
                                          <p:spTgt spid="56"/>
                                        </p:tgtEl>
                                        <p:attrNameLst>
                                          <p:attrName>ppt_x</p:attrName>
                                        </p:attrNameLst>
                                      </p:cBhvr>
                                      <p:tavLst>
                                        <p:tav tm="0">
                                          <p:val>
                                            <p:strVal val="#ppt_x"/>
                                          </p:val>
                                        </p:tav>
                                        <p:tav tm="100000">
                                          <p:val>
                                            <p:strVal val="#ppt_x"/>
                                          </p:val>
                                        </p:tav>
                                      </p:tavLst>
                                    </p:anim>
                                    <p:anim calcmode="lin" valueType="num">
                                      <p:cBhvr additive="base">
                                        <p:cTn id="210" dur="250" fill="hold"/>
                                        <p:tgtEl>
                                          <p:spTgt spid="56"/>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57"/>
                                        </p:tgtEl>
                                        <p:attrNameLst>
                                          <p:attrName>style.visibility</p:attrName>
                                        </p:attrNameLst>
                                      </p:cBhvr>
                                      <p:to>
                                        <p:strVal val="visible"/>
                                      </p:to>
                                    </p:set>
                                    <p:anim calcmode="lin" valueType="num">
                                      <p:cBhvr additive="base">
                                        <p:cTn id="213" dur="250" fill="hold"/>
                                        <p:tgtEl>
                                          <p:spTgt spid="57"/>
                                        </p:tgtEl>
                                        <p:attrNameLst>
                                          <p:attrName>ppt_x</p:attrName>
                                        </p:attrNameLst>
                                      </p:cBhvr>
                                      <p:tavLst>
                                        <p:tav tm="0">
                                          <p:val>
                                            <p:strVal val="#ppt_x"/>
                                          </p:val>
                                        </p:tav>
                                        <p:tav tm="100000">
                                          <p:val>
                                            <p:strVal val="#ppt_x"/>
                                          </p:val>
                                        </p:tav>
                                      </p:tavLst>
                                    </p:anim>
                                    <p:anim calcmode="lin" valueType="num">
                                      <p:cBhvr additive="base">
                                        <p:cTn id="214" dur="250" fill="hold"/>
                                        <p:tgtEl>
                                          <p:spTgt spid="57"/>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58"/>
                                        </p:tgtEl>
                                        <p:attrNameLst>
                                          <p:attrName>style.visibility</p:attrName>
                                        </p:attrNameLst>
                                      </p:cBhvr>
                                      <p:to>
                                        <p:strVal val="visible"/>
                                      </p:to>
                                    </p:set>
                                    <p:anim calcmode="lin" valueType="num">
                                      <p:cBhvr additive="base">
                                        <p:cTn id="217" dur="250" fill="hold"/>
                                        <p:tgtEl>
                                          <p:spTgt spid="58"/>
                                        </p:tgtEl>
                                        <p:attrNameLst>
                                          <p:attrName>ppt_x</p:attrName>
                                        </p:attrNameLst>
                                      </p:cBhvr>
                                      <p:tavLst>
                                        <p:tav tm="0">
                                          <p:val>
                                            <p:strVal val="#ppt_x"/>
                                          </p:val>
                                        </p:tav>
                                        <p:tav tm="100000">
                                          <p:val>
                                            <p:strVal val="#ppt_x"/>
                                          </p:val>
                                        </p:tav>
                                      </p:tavLst>
                                    </p:anim>
                                    <p:anim calcmode="lin" valueType="num">
                                      <p:cBhvr additive="base">
                                        <p:cTn id="218" dur="250" fill="hold"/>
                                        <p:tgtEl>
                                          <p:spTgt spid="58"/>
                                        </p:tgtEl>
                                        <p:attrNameLst>
                                          <p:attrName>ppt_y</p:attrName>
                                        </p:attrNameLst>
                                      </p:cBhvr>
                                      <p:tavLst>
                                        <p:tav tm="0">
                                          <p:val>
                                            <p:strVal val="1+#ppt_h/2"/>
                                          </p:val>
                                        </p:tav>
                                        <p:tav tm="100000">
                                          <p:val>
                                            <p:strVal val="#ppt_y"/>
                                          </p:val>
                                        </p:tav>
                                      </p:tavLst>
                                    </p:anim>
                                  </p:childTnLst>
                                </p:cTn>
                              </p:par>
                              <p:par>
                                <p:cTn id="219" presetID="2" presetClass="entr" presetSubtype="4" fill="hold" nodeType="withEffect">
                                  <p:stCondLst>
                                    <p:cond delay="0"/>
                                  </p:stCondLst>
                                  <p:childTnLst>
                                    <p:set>
                                      <p:cBhvr>
                                        <p:cTn id="220" dur="1" fill="hold">
                                          <p:stCondLst>
                                            <p:cond delay="0"/>
                                          </p:stCondLst>
                                        </p:cTn>
                                        <p:tgtEl>
                                          <p:spTgt spid="59"/>
                                        </p:tgtEl>
                                        <p:attrNameLst>
                                          <p:attrName>style.visibility</p:attrName>
                                        </p:attrNameLst>
                                      </p:cBhvr>
                                      <p:to>
                                        <p:strVal val="visible"/>
                                      </p:to>
                                    </p:set>
                                    <p:anim calcmode="lin" valueType="num">
                                      <p:cBhvr additive="base">
                                        <p:cTn id="221" dur="250" fill="hold"/>
                                        <p:tgtEl>
                                          <p:spTgt spid="59"/>
                                        </p:tgtEl>
                                        <p:attrNameLst>
                                          <p:attrName>ppt_x</p:attrName>
                                        </p:attrNameLst>
                                      </p:cBhvr>
                                      <p:tavLst>
                                        <p:tav tm="0">
                                          <p:val>
                                            <p:strVal val="#ppt_x"/>
                                          </p:val>
                                        </p:tav>
                                        <p:tav tm="100000">
                                          <p:val>
                                            <p:strVal val="#ppt_x"/>
                                          </p:val>
                                        </p:tav>
                                      </p:tavLst>
                                    </p:anim>
                                    <p:anim calcmode="lin" valueType="num">
                                      <p:cBhvr additive="base">
                                        <p:cTn id="222" dur="250" fill="hold"/>
                                        <p:tgtEl>
                                          <p:spTgt spid="59"/>
                                        </p:tgtEl>
                                        <p:attrNameLst>
                                          <p:attrName>ppt_y</p:attrName>
                                        </p:attrNameLst>
                                      </p:cBhvr>
                                      <p:tavLst>
                                        <p:tav tm="0">
                                          <p:val>
                                            <p:strVal val="1+#ppt_h/2"/>
                                          </p:val>
                                        </p:tav>
                                        <p:tav tm="100000">
                                          <p:val>
                                            <p:strVal val="#ppt_y"/>
                                          </p:val>
                                        </p:tav>
                                      </p:tavLst>
                                    </p:anim>
                                  </p:childTnLst>
                                </p:cTn>
                              </p:par>
                              <p:par>
                                <p:cTn id="223" presetID="2" presetClass="entr" presetSubtype="4" fill="hold" nodeType="withEffect">
                                  <p:stCondLst>
                                    <p:cond delay="0"/>
                                  </p:stCondLst>
                                  <p:childTnLst>
                                    <p:set>
                                      <p:cBhvr>
                                        <p:cTn id="224" dur="1" fill="hold">
                                          <p:stCondLst>
                                            <p:cond delay="0"/>
                                          </p:stCondLst>
                                        </p:cTn>
                                        <p:tgtEl>
                                          <p:spTgt spid="60"/>
                                        </p:tgtEl>
                                        <p:attrNameLst>
                                          <p:attrName>style.visibility</p:attrName>
                                        </p:attrNameLst>
                                      </p:cBhvr>
                                      <p:to>
                                        <p:strVal val="visible"/>
                                      </p:to>
                                    </p:set>
                                    <p:anim calcmode="lin" valueType="num">
                                      <p:cBhvr additive="base">
                                        <p:cTn id="225" dur="250" fill="hold"/>
                                        <p:tgtEl>
                                          <p:spTgt spid="60"/>
                                        </p:tgtEl>
                                        <p:attrNameLst>
                                          <p:attrName>ppt_x</p:attrName>
                                        </p:attrNameLst>
                                      </p:cBhvr>
                                      <p:tavLst>
                                        <p:tav tm="0">
                                          <p:val>
                                            <p:strVal val="#ppt_x"/>
                                          </p:val>
                                        </p:tav>
                                        <p:tav tm="100000">
                                          <p:val>
                                            <p:strVal val="#ppt_x"/>
                                          </p:val>
                                        </p:tav>
                                      </p:tavLst>
                                    </p:anim>
                                    <p:anim calcmode="lin" valueType="num">
                                      <p:cBhvr additive="base">
                                        <p:cTn id="226" dur="250" fill="hold"/>
                                        <p:tgtEl>
                                          <p:spTgt spid="60"/>
                                        </p:tgtEl>
                                        <p:attrNameLst>
                                          <p:attrName>ppt_y</p:attrName>
                                        </p:attrNameLst>
                                      </p:cBhvr>
                                      <p:tavLst>
                                        <p:tav tm="0">
                                          <p:val>
                                            <p:strVal val="1+#ppt_h/2"/>
                                          </p:val>
                                        </p:tav>
                                        <p:tav tm="100000">
                                          <p:val>
                                            <p:strVal val="#ppt_y"/>
                                          </p:val>
                                        </p:tav>
                                      </p:tavLst>
                                    </p:anim>
                                  </p:childTnLst>
                                </p:cTn>
                              </p:par>
                              <p:par>
                                <p:cTn id="227" presetID="2" presetClass="entr" presetSubtype="4" fill="hold" nodeType="withEffect">
                                  <p:stCondLst>
                                    <p:cond delay="0"/>
                                  </p:stCondLst>
                                  <p:childTnLst>
                                    <p:set>
                                      <p:cBhvr>
                                        <p:cTn id="228" dur="1" fill="hold">
                                          <p:stCondLst>
                                            <p:cond delay="0"/>
                                          </p:stCondLst>
                                        </p:cTn>
                                        <p:tgtEl>
                                          <p:spTgt spid="61"/>
                                        </p:tgtEl>
                                        <p:attrNameLst>
                                          <p:attrName>style.visibility</p:attrName>
                                        </p:attrNameLst>
                                      </p:cBhvr>
                                      <p:to>
                                        <p:strVal val="visible"/>
                                      </p:to>
                                    </p:set>
                                    <p:anim calcmode="lin" valueType="num">
                                      <p:cBhvr additive="base">
                                        <p:cTn id="229" dur="250" fill="hold"/>
                                        <p:tgtEl>
                                          <p:spTgt spid="61"/>
                                        </p:tgtEl>
                                        <p:attrNameLst>
                                          <p:attrName>ppt_x</p:attrName>
                                        </p:attrNameLst>
                                      </p:cBhvr>
                                      <p:tavLst>
                                        <p:tav tm="0">
                                          <p:val>
                                            <p:strVal val="#ppt_x"/>
                                          </p:val>
                                        </p:tav>
                                        <p:tav tm="100000">
                                          <p:val>
                                            <p:strVal val="#ppt_x"/>
                                          </p:val>
                                        </p:tav>
                                      </p:tavLst>
                                    </p:anim>
                                    <p:anim calcmode="lin" valueType="num">
                                      <p:cBhvr additive="base">
                                        <p:cTn id="230" dur="250" fill="hold"/>
                                        <p:tgtEl>
                                          <p:spTgt spid="61"/>
                                        </p:tgtEl>
                                        <p:attrNameLst>
                                          <p:attrName>ppt_y</p:attrName>
                                        </p:attrNameLst>
                                      </p:cBhvr>
                                      <p:tavLst>
                                        <p:tav tm="0">
                                          <p:val>
                                            <p:strVal val="1+#ppt_h/2"/>
                                          </p:val>
                                        </p:tav>
                                        <p:tav tm="100000">
                                          <p:val>
                                            <p:strVal val="#ppt_y"/>
                                          </p:val>
                                        </p:tav>
                                      </p:tavLst>
                                    </p:anim>
                                  </p:childTnLst>
                                </p:cTn>
                              </p:par>
                              <p:par>
                                <p:cTn id="231" presetID="2" presetClass="entr" presetSubtype="4" fill="hold" nodeType="withEffect">
                                  <p:stCondLst>
                                    <p:cond delay="0"/>
                                  </p:stCondLst>
                                  <p:childTnLst>
                                    <p:set>
                                      <p:cBhvr>
                                        <p:cTn id="232" dur="1" fill="hold">
                                          <p:stCondLst>
                                            <p:cond delay="0"/>
                                          </p:stCondLst>
                                        </p:cTn>
                                        <p:tgtEl>
                                          <p:spTgt spid="62"/>
                                        </p:tgtEl>
                                        <p:attrNameLst>
                                          <p:attrName>style.visibility</p:attrName>
                                        </p:attrNameLst>
                                      </p:cBhvr>
                                      <p:to>
                                        <p:strVal val="visible"/>
                                      </p:to>
                                    </p:set>
                                    <p:anim calcmode="lin" valueType="num">
                                      <p:cBhvr additive="base">
                                        <p:cTn id="233" dur="250" fill="hold"/>
                                        <p:tgtEl>
                                          <p:spTgt spid="62"/>
                                        </p:tgtEl>
                                        <p:attrNameLst>
                                          <p:attrName>ppt_x</p:attrName>
                                        </p:attrNameLst>
                                      </p:cBhvr>
                                      <p:tavLst>
                                        <p:tav tm="0">
                                          <p:val>
                                            <p:strVal val="#ppt_x"/>
                                          </p:val>
                                        </p:tav>
                                        <p:tav tm="100000">
                                          <p:val>
                                            <p:strVal val="#ppt_x"/>
                                          </p:val>
                                        </p:tav>
                                      </p:tavLst>
                                    </p:anim>
                                    <p:anim calcmode="lin" valueType="num">
                                      <p:cBhvr additive="base">
                                        <p:cTn id="234" dur="250" fill="hold"/>
                                        <p:tgtEl>
                                          <p:spTgt spid="62"/>
                                        </p:tgtEl>
                                        <p:attrNameLst>
                                          <p:attrName>ppt_y</p:attrName>
                                        </p:attrNameLst>
                                      </p:cBhvr>
                                      <p:tavLst>
                                        <p:tav tm="0">
                                          <p:val>
                                            <p:strVal val="1+#ppt_h/2"/>
                                          </p:val>
                                        </p:tav>
                                        <p:tav tm="100000">
                                          <p:val>
                                            <p:strVal val="#ppt_y"/>
                                          </p:val>
                                        </p:tav>
                                      </p:tavLst>
                                    </p:anim>
                                  </p:childTnLst>
                                </p:cTn>
                              </p:par>
                              <p:par>
                                <p:cTn id="235" presetID="2" presetClass="entr" presetSubtype="4" fill="hold" nodeType="withEffect">
                                  <p:stCondLst>
                                    <p:cond delay="0"/>
                                  </p:stCondLst>
                                  <p:childTnLst>
                                    <p:set>
                                      <p:cBhvr>
                                        <p:cTn id="236" dur="1" fill="hold">
                                          <p:stCondLst>
                                            <p:cond delay="0"/>
                                          </p:stCondLst>
                                        </p:cTn>
                                        <p:tgtEl>
                                          <p:spTgt spid="63"/>
                                        </p:tgtEl>
                                        <p:attrNameLst>
                                          <p:attrName>style.visibility</p:attrName>
                                        </p:attrNameLst>
                                      </p:cBhvr>
                                      <p:to>
                                        <p:strVal val="visible"/>
                                      </p:to>
                                    </p:set>
                                    <p:anim calcmode="lin" valueType="num">
                                      <p:cBhvr additive="base">
                                        <p:cTn id="237" dur="250" fill="hold"/>
                                        <p:tgtEl>
                                          <p:spTgt spid="63"/>
                                        </p:tgtEl>
                                        <p:attrNameLst>
                                          <p:attrName>ppt_x</p:attrName>
                                        </p:attrNameLst>
                                      </p:cBhvr>
                                      <p:tavLst>
                                        <p:tav tm="0">
                                          <p:val>
                                            <p:strVal val="#ppt_x"/>
                                          </p:val>
                                        </p:tav>
                                        <p:tav tm="100000">
                                          <p:val>
                                            <p:strVal val="#ppt_x"/>
                                          </p:val>
                                        </p:tav>
                                      </p:tavLst>
                                    </p:anim>
                                    <p:anim calcmode="lin" valueType="num">
                                      <p:cBhvr additive="base">
                                        <p:cTn id="238" dur="250" fill="hold"/>
                                        <p:tgtEl>
                                          <p:spTgt spid="63"/>
                                        </p:tgtEl>
                                        <p:attrNameLst>
                                          <p:attrName>ppt_y</p:attrName>
                                        </p:attrNameLst>
                                      </p:cBhvr>
                                      <p:tavLst>
                                        <p:tav tm="0">
                                          <p:val>
                                            <p:strVal val="1+#ppt_h/2"/>
                                          </p:val>
                                        </p:tav>
                                        <p:tav tm="100000">
                                          <p:val>
                                            <p:strVal val="#ppt_y"/>
                                          </p:val>
                                        </p:tav>
                                      </p:tavLst>
                                    </p:anim>
                                  </p:childTnLst>
                                </p:cTn>
                              </p:par>
                              <p:par>
                                <p:cTn id="239" presetID="2" presetClass="entr" presetSubtype="4" fill="hold" nodeType="withEffect">
                                  <p:stCondLst>
                                    <p:cond delay="0"/>
                                  </p:stCondLst>
                                  <p:childTnLst>
                                    <p:set>
                                      <p:cBhvr>
                                        <p:cTn id="240" dur="1" fill="hold">
                                          <p:stCondLst>
                                            <p:cond delay="0"/>
                                          </p:stCondLst>
                                        </p:cTn>
                                        <p:tgtEl>
                                          <p:spTgt spid="64"/>
                                        </p:tgtEl>
                                        <p:attrNameLst>
                                          <p:attrName>style.visibility</p:attrName>
                                        </p:attrNameLst>
                                      </p:cBhvr>
                                      <p:to>
                                        <p:strVal val="visible"/>
                                      </p:to>
                                    </p:set>
                                    <p:anim calcmode="lin" valueType="num">
                                      <p:cBhvr additive="base">
                                        <p:cTn id="241" dur="250" fill="hold"/>
                                        <p:tgtEl>
                                          <p:spTgt spid="64"/>
                                        </p:tgtEl>
                                        <p:attrNameLst>
                                          <p:attrName>ppt_x</p:attrName>
                                        </p:attrNameLst>
                                      </p:cBhvr>
                                      <p:tavLst>
                                        <p:tav tm="0">
                                          <p:val>
                                            <p:strVal val="#ppt_x"/>
                                          </p:val>
                                        </p:tav>
                                        <p:tav tm="100000">
                                          <p:val>
                                            <p:strVal val="#ppt_x"/>
                                          </p:val>
                                        </p:tav>
                                      </p:tavLst>
                                    </p:anim>
                                    <p:anim calcmode="lin" valueType="num">
                                      <p:cBhvr additive="base">
                                        <p:cTn id="242" dur="250" fill="hold"/>
                                        <p:tgtEl>
                                          <p:spTgt spid="64"/>
                                        </p:tgtEl>
                                        <p:attrNameLst>
                                          <p:attrName>ppt_y</p:attrName>
                                        </p:attrNameLst>
                                      </p:cBhvr>
                                      <p:tavLst>
                                        <p:tav tm="0">
                                          <p:val>
                                            <p:strVal val="1+#ppt_h/2"/>
                                          </p:val>
                                        </p:tav>
                                        <p:tav tm="100000">
                                          <p:val>
                                            <p:strVal val="#ppt_y"/>
                                          </p:val>
                                        </p:tav>
                                      </p:tavLst>
                                    </p:anim>
                                  </p:childTnLst>
                                </p:cTn>
                              </p:par>
                              <p:par>
                                <p:cTn id="243" presetID="2" presetClass="entr" presetSubtype="4" fill="hold" nodeType="withEffect">
                                  <p:stCondLst>
                                    <p:cond delay="0"/>
                                  </p:stCondLst>
                                  <p:childTnLst>
                                    <p:set>
                                      <p:cBhvr>
                                        <p:cTn id="244" dur="1" fill="hold">
                                          <p:stCondLst>
                                            <p:cond delay="0"/>
                                          </p:stCondLst>
                                        </p:cTn>
                                        <p:tgtEl>
                                          <p:spTgt spid="65"/>
                                        </p:tgtEl>
                                        <p:attrNameLst>
                                          <p:attrName>style.visibility</p:attrName>
                                        </p:attrNameLst>
                                      </p:cBhvr>
                                      <p:to>
                                        <p:strVal val="visible"/>
                                      </p:to>
                                    </p:set>
                                    <p:anim calcmode="lin" valueType="num">
                                      <p:cBhvr additive="base">
                                        <p:cTn id="245" dur="250" fill="hold"/>
                                        <p:tgtEl>
                                          <p:spTgt spid="65"/>
                                        </p:tgtEl>
                                        <p:attrNameLst>
                                          <p:attrName>ppt_x</p:attrName>
                                        </p:attrNameLst>
                                      </p:cBhvr>
                                      <p:tavLst>
                                        <p:tav tm="0">
                                          <p:val>
                                            <p:strVal val="#ppt_x"/>
                                          </p:val>
                                        </p:tav>
                                        <p:tav tm="100000">
                                          <p:val>
                                            <p:strVal val="#ppt_x"/>
                                          </p:val>
                                        </p:tav>
                                      </p:tavLst>
                                    </p:anim>
                                    <p:anim calcmode="lin" valueType="num">
                                      <p:cBhvr additive="base">
                                        <p:cTn id="246" dur="250" fill="hold"/>
                                        <p:tgtEl>
                                          <p:spTgt spid="65"/>
                                        </p:tgtEl>
                                        <p:attrNameLst>
                                          <p:attrName>ppt_y</p:attrName>
                                        </p:attrNameLst>
                                      </p:cBhvr>
                                      <p:tavLst>
                                        <p:tav tm="0">
                                          <p:val>
                                            <p:strVal val="1+#ppt_h/2"/>
                                          </p:val>
                                        </p:tav>
                                        <p:tav tm="100000">
                                          <p:val>
                                            <p:strVal val="#ppt_y"/>
                                          </p:val>
                                        </p:tav>
                                      </p:tavLst>
                                    </p:anim>
                                  </p:childTnLst>
                                </p:cTn>
                              </p:par>
                              <p:par>
                                <p:cTn id="247" presetID="2" presetClass="entr" presetSubtype="4" fill="hold" nodeType="withEffect">
                                  <p:stCondLst>
                                    <p:cond delay="0"/>
                                  </p:stCondLst>
                                  <p:childTnLst>
                                    <p:set>
                                      <p:cBhvr>
                                        <p:cTn id="248" dur="1" fill="hold">
                                          <p:stCondLst>
                                            <p:cond delay="0"/>
                                          </p:stCondLst>
                                        </p:cTn>
                                        <p:tgtEl>
                                          <p:spTgt spid="66"/>
                                        </p:tgtEl>
                                        <p:attrNameLst>
                                          <p:attrName>style.visibility</p:attrName>
                                        </p:attrNameLst>
                                      </p:cBhvr>
                                      <p:to>
                                        <p:strVal val="visible"/>
                                      </p:to>
                                    </p:set>
                                    <p:anim calcmode="lin" valueType="num">
                                      <p:cBhvr additive="base">
                                        <p:cTn id="249" dur="250" fill="hold"/>
                                        <p:tgtEl>
                                          <p:spTgt spid="66"/>
                                        </p:tgtEl>
                                        <p:attrNameLst>
                                          <p:attrName>ppt_x</p:attrName>
                                        </p:attrNameLst>
                                      </p:cBhvr>
                                      <p:tavLst>
                                        <p:tav tm="0">
                                          <p:val>
                                            <p:strVal val="#ppt_x"/>
                                          </p:val>
                                        </p:tav>
                                        <p:tav tm="100000">
                                          <p:val>
                                            <p:strVal val="#ppt_x"/>
                                          </p:val>
                                        </p:tav>
                                      </p:tavLst>
                                    </p:anim>
                                    <p:anim calcmode="lin" valueType="num">
                                      <p:cBhvr additive="base">
                                        <p:cTn id="250" dur="250" fill="hold"/>
                                        <p:tgtEl>
                                          <p:spTgt spid="66"/>
                                        </p:tgtEl>
                                        <p:attrNameLst>
                                          <p:attrName>ppt_y</p:attrName>
                                        </p:attrNameLst>
                                      </p:cBhvr>
                                      <p:tavLst>
                                        <p:tav tm="0">
                                          <p:val>
                                            <p:strVal val="1+#ppt_h/2"/>
                                          </p:val>
                                        </p:tav>
                                        <p:tav tm="100000">
                                          <p:val>
                                            <p:strVal val="#ppt_y"/>
                                          </p:val>
                                        </p:tav>
                                      </p:tavLst>
                                    </p:anim>
                                  </p:childTnLst>
                                </p:cTn>
                              </p:par>
                              <p:par>
                                <p:cTn id="251" presetID="2" presetClass="entr" presetSubtype="4" fill="hold" nodeType="withEffect">
                                  <p:stCondLst>
                                    <p:cond delay="0"/>
                                  </p:stCondLst>
                                  <p:childTnLst>
                                    <p:set>
                                      <p:cBhvr>
                                        <p:cTn id="252" dur="1" fill="hold">
                                          <p:stCondLst>
                                            <p:cond delay="0"/>
                                          </p:stCondLst>
                                        </p:cTn>
                                        <p:tgtEl>
                                          <p:spTgt spid="67"/>
                                        </p:tgtEl>
                                        <p:attrNameLst>
                                          <p:attrName>style.visibility</p:attrName>
                                        </p:attrNameLst>
                                      </p:cBhvr>
                                      <p:to>
                                        <p:strVal val="visible"/>
                                      </p:to>
                                    </p:set>
                                    <p:anim calcmode="lin" valueType="num">
                                      <p:cBhvr additive="base">
                                        <p:cTn id="253" dur="250" fill="hold"/>
                                        <p:tgtEl>
                                          <p:spTgt spid="67"/>
                                        </p:tgtEl>
                                        <p:attrNameLst>
                                          <p:attrName>ppt_x</p:attrName>
                                        </p:attrNameLst>
                                      </p:cBhvr>
                                      <p:tavLst>
                                        <p:tav tm="0">
                                          <p:val>
                                            <p:strVal val="#ppt_x"/>
                                          </p:val>
                                        </p:tav>
                                        <p:tav tm="100000">
                                          <p:val>
                                            <p:strVal val="#ppt_x"/>
                                          </p:val>
                                        </p:tav>
                                      </p:tavLst>
                                    </p:anim>
                                    <p:anim calcmode="lin" valueType="num">
                                      <p:cBhvr additive="base">
                                        <p:cTn id="254" dur="250" fill="hold"/>
                                        <p:tgtEl>
                                          <p:spTgt spid="67"/>
                                        </p:tgtEl>
                                        <p:attrNameLst>
                                          <p:attrName>ppt_y</p:attrName>
                                        </p:attrNameLst>
                                      </p:cBhvr>
                                      <p:tavLst>
                                        <p:tav tm="0">
                                          <p:val>
                                            <p:strVal val="1+#ppt_h/2"/>
                                          </p:val>
                                        </p:tav>
                                        <p:tav tm="100000">
                                          <p:val>
                                            <p:strVal val="#ppt_y"/>
                                          </p:val>
                                        </p:tav>
                                      </p:tavLst>
                                    </p:anim>
                                  </p:childTnLst>
                                </p:cTn>
                              </p:par>
                              <p:par>
                                <p:cTn id="255" presetID="2" presetClass="entr" presetSubtype="4" fill="hold" nodeType="withEffect">
                                  <p:stCondLst>
                                    <p:cond delay="0"/>
                                  </p:stCondLst>
                                  <p:childTnLst>
                                    <p:set>
                                      <p:cBhvr>
                                        <p:cTn id="256" dur="1" fill="hold">
                                          <p:stCondLst>
                                            <p:cond delay="0"/>
                                          </p:stCondLst>
                                        </p:cTn>
                                        <p:tgtEl>
                                          <p:spTgt spid="71"/>
                                        </p:tgtEl>
                                        <p:attrNameLst>
                                          <p:attrName>style.visibility</p:attrName>
                                        </p:attrNameLst>
                                      </p:cBhvr>
                                      <p:to>
                                        <p:strVal val="visible"/>
                                      </p:to>
                                    </p:set>
                                    <p:anim calcmode="lin" valueType="num">
                                      <p:cBhvr additive="base">
                                        <p:cTn id="257" dur="250" fill="hold"/>
                                        <p:tgtEl>
                                          <p:spTgt spid="71"/>
                                        </p:tgtEl>
                                        <p:attrNameLst>
                                          <p:attrName>ppt_x</p:attrName>
                                        </p:attrNameLst>
                                      </p:cBhvr>
                                      <p:tavLst>
                                        <p:tav tm="0">
                                          <p:val>
                                            <p:strVal val="#ppt_x"/>
                                          </p:val>
                                        </p:tav>
                                        <p:tav tm="100000">
                                          <p:val>
                                            <p:strVal val="#ppt_x"/>
                                          </p:val>
                                        </p:tav>
                                      </p:tavLst>
                                    </p:anim>
                                    <p:anim calcmode="lin" valueType="num">
                                      <p:cBhvr additive="base">
                                        <p:cTn id="258" dur="250" fill="hold"/>
                                        <p:tgtEl>
                                          <p:spTgt spid="71"/>
                                        </p:tgtEl>
                                        <p:attrNameLst>
                                          <p:attrName>ppt_y</p:attrName>
                                        </p:attrNameLst>
                                      </p:cBhvr>
                                      <p:tavLst>
                                        <p:tav tm="0">
                                          <p:val>
                                            <p:strVal val="1+#ppt_h/2"/>
                                          </p:val>
                                        </p:tav>
                                        <p:tav tm="100000">
                                          <p:val>
                                            <p:strVal val="#ppt_y"/>
                                          </p:val>
                                        </p:tav>
                                      </p:tavLst>
                                    </p:anim>
                                  </p:childTnLst>
                                </p:cTn>
                              </p:par>
                              <p:par>
                                <p:cTn id="259" presetID="2" presetClass="entr" presetSubtype="4" fill="hold" nodeType="withEffect">
                                  <p:stCondLst>
                                    <p:cond delay="0"/>
                                  </p:stCondLst>
                                  <p:childTnLst>
                                    <p:set>
                                      <p:cBhvr>
                                        <p:cTn id="260" dur="1" fill="hold">
                                          <p:stCondLst>
                                            <p:cond delay="0"/>
                                          </p:stCondLst>
                                        </p:cTn>
                                        <p:tgtEl>
                                          <p:spTgt spid="72"/>
                                        </p:tgtEl>
                                        <p:attrNameLst>
                                          <p:attrName>style.visibility</p:attrName>
                                        </p:attrNameLst>
                                      </p:cBhvr>
                                      <p:to>
                                        <p:strVal val="visible"/>
                                      </p:to>
                                    </p:set>
                                    <p:anim calcmode="lin" valueType="num">
                                      <p:cBhvr additive="base">
                                        <p:cTn id="261" dur="250" fill="hold"/>
                                        <p:tgtEl>
                                          <p:spTgt spid="72"/>
                                        </p:tgtEl>
                                        <p:attrNameLst>
                                          <p:attrName>ppt_x</p:attrName>
                                        </p:attrNameLst>
                                      </p:cBhvr>
                                      <p:tavLst>
                                        <p:tav tm="0">
                                          <p:val>
                                            <p:strVal val="#ppt_x"/>
                                          </p:val>
                                        </p:tav>
                                        <p:tav tm="100000">
                                          <p:val>
                                            <p:strVal val="#ppt_x"/>
                                          </p:val>
                                        </p:tav>
                                      </p:tavLst>
                                    </p:anim>
                                    <p:anim calcmode="lin" valueType="num">
                                      <p:cBhvr additive="base">
                                        <p:cTn id="262" dur="250" fill="hold"/>
                                        <p:tgtEl>
                                          <p:spTgt spid="72"/>
                                        </p:tgtEl>
                                        <p:attrNameLst>
                                          <p:attrName>ppt_y</p:attrName>
                                        </p:attrNameLst>
                                      </p:cBhvr>
                                      <p:tavLst>
                                        <p:tav tm="0">
                                          <p:val>
                                            <p:strVal val="1+#ppt_h/2"/>
                                          </p:val>
                                        </p:tav>
                                        <p:tav tm="100000">
                                          <p:val>
                                            <p:strVal val="#ppt_y"/>
                                          </p:val>
                                        </p:tav>
                                      </p:tavLst>
                                    </p:anim>
                                  </p:childTnLst>
                                </p:cTn>
                              </p:par>
                              <p:par>
                                <p:cTn id="263" presetID="2" presetClass="entr" presetSubtype="4" fill="hold" nodeType="withEffect">
                                  <p:stCondLst>
                                    <p:cond delay="0"/>
                                  </p:stCondLst>
                                  <p:childTnLst>
                                    <p:set>
                                      <p:cBhvr>
                                        <p:cTn id="264" dur="1" fill="hold">
                                          <p:stCondLst>
                                            <p:cond delay="0"/>
                                          </p:stCondLst>
                                        </p:cTn>
                                        <p:tgtEl>
                                          <p:spTgt spid="73"/>
                                        </p:tgtEl>
                                        <p:attrNameLst>
                                          <p:attrName>style.visibility</p:attrName>
                                        </p:attrNameLst>
                                      </p:cBhvr>
                                      <p:to>
                                        <p:strVal val="visible"/>
                                      </p:to>
                                    </p:set>
                                    <p:anim calcmode="lin" valueType="num">
                                      <p:cBhvr additive="base">
                                        <p:cTn id="265" dur="250" fill="hold"/>
                                        <p:tgtEl>
                                          <p:spTgt spid="73"/>
                                        </p:tgtEl>
                                        <p:attrNameLst>
                                          <p:attrName>ppt_x</p:attrName>
                                        </p:attrNameLst>
                                      </p:cBhvr>
                                      <p:tavLst>
                                        <p:tav tm="0">
                                          <p:val>
                                            <p:strVal val="#ppt_x"/>
                                          </p:val>
                                        </p:tav>
                                        <p:tav tm="100000">
                                          <p:val>
                                            <p:strVal val="#ppt_x"/>
                                          </p:val>
                                        </p:tav>
                                      </p:tavLst>
                                    </p:anim>
                                    <p:anim calcmode="lin" valueType="num">
                                      <p:cBhvr additive="base">
                                        <p:cTn id="266" dur="250" fill="hold"/>
                                        <p:tgtEl>
                                          <p:spTgt spid="73"/>
                                        </p:tgtEl>
                                        <p:attrNameLst>
                                          <p:attrName>ppt_y</p:attrName>
                                        </p:attrNameLst>
                                      </p:cBhvr>
                                      <p:tavLst>
                                        <p:tav tm="0">
                                          <p:val>
                                            <p:strVal val="1+#ppt_h/2"/>
                                          </p:val>
                                        </p:tav>
                                        <p:tav tm="100000">
                                          <p:val>
                                            <p:strVal val="#ppt_y"/>
                                          </p:val>
                                        </p:tav>
                                      </p:tavLst>
                                    </p:anim>
                                  </p:childTnLst>
                                </p:cTn>
                              </p:par>
                              <p:par>
                                <p:cTn id="267" presetID="2" presetClass="entr" presetSubtype="4" fill="hold" nodeType="withEffect">
                                  <p:stCondLst>
                                    <p:cond delay="0"/>
                                  </p:stCondLst>
                                  <p:childTnLst>
                                    <p:set>
                                      <p:cBhvr>
                                        <p:cTn id="268" dur="1" fill="hold">
                                          <p:stCondLst>
                                            <p:cond delay="0"/>
                                          </p:stCondLst>
                                        </p:cTn>
                                        <p:tgtEl>
                                          <p:spTgt spid="74"/>
                                        </p:tgtEl>
                                        <p:attrNameLst>
                                          <p:attrName>style.visibility</p:attrName>
                                        </p:attrNameLst>
                                      </p:cBhvr>
                                      <p:to>
                                        <p:strVal val="visible"/>
                                      </p:to>
                                    </p:set>
                                    <p:anim calcmode="lin" valueType="num">
                                      <p:cBhvr additive="base">
                                        <p:cTn id="269" dur="250" fill="hold"/>
                                        <p:tgtEl>
                                          <p:spTgt spid="74"/>
                                        </p:tgtEl>
                                        <p:attrNameLst>
                                          <p:attrName>ppt_x</p:attrName>
                                        </p:attrNameLst>
                                      </p:cBhvr>
                                      <p:tavLst>
                                        <p:tav tm="0">
                                          <p:val>
                                            <p:strVal val="#ppt_x"/>
                                          </p:val>
                                        </p:tav>
                                        <p:tav tm="100000">
                                          <p:val>
                                            <p:strVal val="#ppt_x"/>
                                          </p:val>
                                        </p:tav>
                                      </p:tavLst>
                                    </p:anim>
                                    <p:anim calcmode="lin" valueType="num">
                                      <p:cBhvr additive="base">
                                        <p:cTn id="270" dur="250" fill="hold"/>
                                        <p:tgtEl>
                                          <p:spTgt spid="74"/>
                                        </p:tgtEl>
                                        <p:attrNameLst>
                                          <p:attrName>ppt_y</p:attrName>
                                        </p:attrNameLst>
                                      </p:cBhvr>
                                      <p:tavLst>
                                        <p:tav tm="0">
                                          <p:val>
                                            <p:strVal val="1+#ppt_h/2"/>
                                          </p:val>
                                        </p:tav>
                                        <p:tav tm="100000">
                                          <p:val>
                                            <p:strVal val="#ppt_y"/>
                                          </p:val>
                                        </p:tav>
                                      </p:tavLst>
                                    </p:anim>
                                  </p:childTnLst>
                                </p:cTn>
                              </p:par>
                              <p:par>
                                <p:cTn id="271" presetID="2" presetClass="entr" presetSubtype="4" fill="hold" nodeType="withEffect">
                                  <p:stCondLst>
                                    <p:cond delay="0"/>
                                  </p:stCondLst>
                                  <p:childTnLst>
                                    <p:set>
                                      <p:cBhvr>
                                        <p:cTn id="272" dur="1" fill="hold">
                                          <p:stCondLst>
                                            <p:cond delay="0"/>
                                          </p:stCondLst>
                                        </p:cTn>
                                        <p:tgtEl>
                                          <p:spTgt spid="75"/>
                                        </p:tgtEl>
                                        <p:attrNameLst>
                                          <p:attrName>style.visibility</p:attrName>
                                        </p:attrNameLst>
                                      </p:cBhvr>
                                      <p:to>
                                        <p:strVal val="visible"/>
                                      </p:to>
                                    </p:set>
                                    <p:anim calcmode="lin" valueType="num">
                                      <p:cBhvr additive="base">
                                        <p:cTn id="273" dur="250" fill="hold"/>
                                        <p:tgtEl>
                                          <p:spTgt spid="75"/>
                                        </p:tgtEl>
                                        <p:attrNameLst>
                                          <p:attrName>ppt_x</p:attrName>
                                        </p:attrNameLst>
                                      </p:cBhvr>
                                      <p:tavLst>
                                        <p:tav tm="0">
                                          <p:val>
                                            <p:strVal val="#ppt_x"/>
                                          </p:val>
                                        </p:tav>
                                        <p:tav tm="100000">
                                          <p:val>
                                            <p:strVal val="#ppt_x"/>
                                          </p:val>
                                        </p:tav>
                                      </p:tavLst>
                                    </p:anim>
                                    <p:anim calcmode="lin" valueType="num">
                                      <p:cBhvr additive="base">
                                        <p:cTn id="274" dur="250" fill="hold"/>
                                        <p:tgtEl>
                                          <p:spTgt spid="75"/>
                                        </p:tgtEl>
                                        <p:attrNameLst>
                                          <p:attrName>ppt_y</p:attrName>
                                        </p:attrNameLst>
                                      </p:cBhvr>
                                      <p:tavLst>
                                        <p:tav tm="0">
                                          <p:val>
                                            <p:strVal val="1+#ppt_h/2"/>
                                          </p:val>
                                        </p:tav>
                                        <p:tav tm="100000">
                                          <p:val>
                                            <p:strVal val="#ppt_y"/>
                                          </p:val>
                                        </p:tav>
                                      </p:tavLst>
                                    </p:anim>
                                  </p:childTnLst>
                                </p:cTn>
                              </p:par>
                              <p:par>
                                <p:cTn id="275" presetID="2" presetClass="entr" presetSubtype="4" fill="hold" nodeType="withEffect">
                                  <p:stCondLst>
                                    <p:cond delay="0"/>
                                  </p:stCondLst>
                                  <p:childTnLst>
                                    <p:set>
                                      <p:cBhvr>
                                        <p:cTn id="276" dur="1" fill="hold">
                                          <p:stCondLst>
                                            <p:cond delay="0"/>
                                          </p:stCondLst>
                                        </p:cTn>
                                        <p:tgtEl>
                                          <p:spTgt spid="76"/>
                                        </p:tgtEl>
                                        <p:attrNameLst>
                                          <p:attrName>style.visibility</p:attrName>
                                        </p:attrNameLst>
                                      </p:cBhvr>
                                      <p:to>
                                        <p:strVal val="visible"/>
                                      </p:to>
                                    </p:set>
                                    <p:anim calcmode="lin" valueType="num">
                                      <p:cBhvr additive="base">
                                        <p:cTn id="277" dur="250" fill="hold"/>
                                        <p:tgtEl>
                                          <p:spTgt spid="76"/>
                                        </p:tgtEl>
                                        <p:attrNameLst>
                                          <p:attrName>ppt_x</p:attrName>
                                        </p:attrNameLst>
                                      </p:cBhvr>
                                      <p:tavLst>
                                        <p:tav tm="0">
                                          <p:val>
                                            <p:strVal val="#ppt_x"/>
                                          </p:val>
                                        </p:tav>
                                        <p:tav tm="100000">
                                          <p:val>
                                            <p:strVal val="#ppt_x"/>
                                          </p:val>
                                        </p:tav>
                                      </p:tavLst>
                                    </p:anim>
                                    <p:anim calcmode="lin" valueType="num">
                                      <p:cBhvr additive="base">
                                        <p:cTn id="278" dur="250" fill="hold"/>
                                        <p:tgtEl>
                                          <p:spTgt spid="76"/>
                                        </p:tgtEl>
                                        <p:attrNameLst>
                                          <p:attrName>ppt_y</p:attrName>
                                        </p:attrNameLst>
                                      </p:cBhvr>
                                      <p:tavLst>
                                        <p:tav tm="0">
                                          <p:val>
                                            <p:strVal val="1+#ppt_h/2"/>
                                          </p:val>
                                        </p:tav>
                                        <p:tav tm="100000">
                                          <p:val>
                                            <p:strVal val="#ppt_y"/>
                                          </p:val>
                                        </p:tav>
                                      </p:tavLst>
                                    </p:anim>
                                  </p:childTnLst>
                                </p:cTn>
                              </p:par>
                              <p:par>
                                <p:cTn id="279" presetID="2" presetClass="entr" presetSubtype="4" fill="hold" nodeType="withEffect">
                                  <p:stCondLst>
                                    <p:cond delay="0"/>
                                  </p:stCondLst>
                                  <p:childTnLst>
                                    <p:set>
                                      <p:cBhvr>
                                        <p:cTn id="280" dur="1" fill="hold">
                                          <p:stCondLst>
                                            <p:cond delay="0"/>
                                          </p:stCondLst>
                                        </p:cTn>
                                        <p:tgtEl>
                                          <p:spTgt spid="77"/>
                                        </p:tgtEl>
                                        <p:attrNameLst>
                                          <p:attrName>style.visibility</p:attrName>
                                        </p:attrNameLst>
                                      </p:cBhvr>
                                      <p:to>
                                        <p:strVal val="visible"/>
                                      </p:to>
                                    </p:set>
                                    <p:anim calcmode="lin" valueType="num">
                                      <p:cBhvr additive="base">
                                        <p:cTn id="281" dur="250" fill="hold"/>
                                        <p:tgtEl>
                                          <p:spTgt spid="77"/>
                                        </p:tgtEl>
                                        <p:attrNameLst>
                                          <p:attrName>ppt_x</p:attrName>
                                        </p:attrNameLst>
                                      </p:cBhvr>
                                      <p:tavLst>
                                        <p:tav tm="0">
                                          <p:val>
                                            <p:strVal val="#ppt_x"/>
                                          </p:val>
                                        </p:tav>
                                        <p:tav tm="100000">
                                          <p:val>
                                            <p:strVal val="#ppt_x"/>
                                          </p:val>
                                        </p:tav>
                                      </p:tavLst>
                                    </p:anim>
                                    <p:anim calcmode="lin" valueType="num">
                                      <p:cBhvr additive="base">
                                        <p:cTn id="282" dur="250" fill="hold"/>
                                        <p:tgtEl>
                                          <p:spTgt spid="77"/>
                                        </p:tgtEl>
                                        <p:attrNameLst>
                                          <p:attrName>ppt_y</p:attrName>
                                        </p:attrNameLst>
                                      </p:cBhvr>
                                      <p:tavLst>
                                        <p:tav tm="0">
                                          <p:val>
                                            <p:strVal val="1+#ppt_h/2"/>
                                          </p:val>
                                        </p:tav>
                                        <p:tav tm="100000">
                                          <p:val>
                                            <p:strVal val="#ppt_y"/>
                                          </p:val>
                                        </p:tav>
                                      </p:tavLst>
                                    </p:anim>
                                  </p:childTnLst>
                                </p:cTn>
                              </p:par>
                              <p:par>
                                <p:cTn id="283" presetID="2" presetClass="entr" presetSubtype="4" fill="hold" nodeType="withEffect">
                                  <p:stCondLst>
                                    <p:cond delay="0"/>
                                  </p:stCondLst>
                                  <p:childTnLst>
                                    <p:set>
                                      <p:cBhvr>
                                        <p:cTn id="284" dur="1" fill="hold">
                                          <p:stCondLst>
                                            <p:cond delay="0"/>
                                          </p:stCondLst>
                                        </p:cTn>
                                        <p:tgtEl>
                                          <p:spTgt spid="78"/>
                                        </p:tgtEl>
                                        <p:attrNameLst>
                                          <p:attrName>style.visibility</p:attrName>
                                        </p:attrNameLst>
                                      </p:cBhvr>
                                      <p:to>
                                        <p:strVal val="visible"/>
                                      </p:to>
                                    </p:set>
                                    <p:anim calcmode="lin" valueType="num">
                                      <p:cBhvr additive="base">
                                        <p:cTn id="285" dur="250" fill="hold"/>
                                        <p:tgtEl>
                                          <p:spTgt spid="78"/>
                                        </p:tgtEl>
                                        <p:attrNameLst>
                                          <p:attrName>ppt_x</p:attrName>
                                        </p:attrNameLst>
                                      </p:cBhvr>
                                      <p:tavLst>
                                        <p:tav tm="0">
                                          <p:val>
                                            <p:strVal val="#ppt_x"/>
                                          </p:val>
                                        </p:tav>
                                        <p:tav tm="100000">
                                          <p:val>
                                            <p:strVal val="#ppt_x"/>
                                          </p:val>
                                        </p:tav>
                                      </p:tavLst>
                                    </p:anim>
                                    <p:anim calcmode="lin" valueType="num">
                                      <p:cBhvr additive="base">
                                        <p:cTn id="286" dur="250" fill="hold"/>
                                        <p:tgtEl>
                                          <p:spTgt spid="78"/>
                                        </p:tgtEl>
                                        <p:attrNameLst>
                                          <p:attrName>ppt_y</p:attrName>
                                        </p:attrNameLst>
                                      </p:cBhvr>
                                      <p:tavLst>
                                        <p:tav tm="0">
                                          <p:val>
                                            <p:strVal val="1+#ppt_h/2"/>
                                          </p:val>
                                        </p:tav>
                                        <p:tav tm="100000">
                                          <p:val>
                                            <p:strVal val="#ppt_y"/>
                                          </p:val>
                                        </p:tav>
                                      </p:tavLst>
                                    </p:anim>
                                  </p:childTnLst>
                                </p:cTn>
                              </p:par>
                              <p:par>
                                <p:cTn id="287" presetID="2" presetClass="entr" presetSubtype="4" fill="hold" nodeType="withEffect">
                                  <p:stCondLst>
                                    <p:cond delay="0"/>
                                  </p:stCondLst>
                                  <p:childTnLst>
                                    <p:set>
                                      <p:cBhvr>
                                        <p:cTn id="288" dur="1" fill="hold">
                                          <p:stCondLst>
                                            <p:cond delay="0"/>
                                          </p:stCondLst>
                                        </p:cTn>
                                        <p:tgtEl>
                                          <p:spTgt spid="79"/>
                                        </p:tgtEl>
                                        <p:attrNameLst>
                                          <p:attrName>style.visibility</p:attrName>
                                        </p:attrNameLst>
                                      </p:cBhvr>
                                      <p:to>
                                        <p:strVal val="visible"/>
                                      </p:to>
                                    </p:set>
                                    <p:anim calcmode="lin" valueType="num">
                                      <p:cBhvr additive="base">
                                        <p:cTn id="289" dur="250" fill="hold"/>
                                        <p:tgtEl>
                                          <p:spTgt spid="79"/>
                                        </p:tgtEl>
                                        <p:attrNameLst>
                                          <p:attrName>ppt_x</p:attrName>
                                        </p:attrNameLst>
                                      </p:cBhvr>
                                      <p:tavLst>
                                        <p:tav tm="0">
                                          <p:val>
                                            <p:strVal val="#ppt_x"/>
                                          </p:val>
                                        </p:tav>
                                        <p:tav tm="100000">
                                          <p:val>
                                            <p:strVal val="#ppt_x"/>
                                          </p:val>
                                        </p:tav>
                                      </p:tavLst>
                                    </p:anim>
                                    <p:anim calcmode="lin" valueType="num">
                                      <p:cBhvr additive="base">
                                        <p:cTn id="290" dur="250" fill="hold"/>
                                        <p:tgtEl>
                                          <p:spTgt spid="79"/>
                                        </p:tgtEl>
                                        <p:attrNameLst>
                                          <p:attrName>ppt_y</p:attrName>
                                        </p:attrNameLst>
                                      </p:cBhvr>
                                      <p:tavLst>
                                        <p:tav tm="0">
                                          <p:val>
                                            <p:strVal val="1+#ppt_h/2"/>
                                          </p:val>
                                        </p:tav>
                                        <p:tav tm="100000">
                                          <p:val>
                                            <p:strVal val="#ppt_y"/>
                                          </p:val>
                                        </p:tav>
                                      </p:tavLst>
                                    </p:anim>
                                  </p:childTnLst>
                                </p:cTn>
                              </p:par>
                              <p:par>
                                <p:cTn id="291" presetID="2" presetClass="entr" presetSubtype="4" fill="hold" nodeType="withEffect">
                                  <p:stCondLst>
                                    <p:cond delay="0"/>
                                  </p:stCondLst>
                                  <p:childTnLst>
                                    <p:set>
                                      <p:cBhvr>
                                        <p:cTn id="292" dur="1" fill="hold">
                                          <p:stCondLst>
                                            <p:cond delay="0"/>
                                          </p:stCondLst>
                                        </p:cTn>
                                        <p:tgtEl>
                                          <p:spTgt spid="80"/>
                                        </p:tgtEl>
                                        <p:attrNameLst>
                                          <p:attrName>style.visibility</p:attrName>
                                        </p:attrNameLst>
                                      </p:cBhvr>
                                      <p:to>
                                        <p:strVal val="visible"/>
                                      </p:to>
                                    </p:set>
                                    <p:anim calcmode="lin" valueType="num">
                                      <p:cBhvr additive="base">
                                        <p:cTn id="293" dur="250" fill="hold"/>
                                        <p:tgtEl>
                                          <p:spTgt spid="80"/>
                                        </p:tgtEl>
                                        <p:attrNameLst>
                                          <p:attrName>ppt_x</p:attrName>
                                        </p:attrNameLst>
                                      </p:cBhvr>
                                      <p:tavLst>
                                        <p:tav tm="0">
                                          <p:val>
                                            <p:strVal val="#ppt_x"/>
                                          </p:val>
                                        </p:tav>
                                        <p:tav tm="100000">
                                          <p:val>
                                            <p:strVal val="#ppt_x"/>
                                          </p:val>
                                        </p:tav>
                                      </p:tavLst>
                                    </p:anim>
                                    <p:anim calcmode="lin" valueType="num">
                                      <p:cBhvr additive="base">
                                        <p:cTn id="294" dur="250" fill="hold"/>
                                        <p:tgtEl>
                                          <p:spTgt spid="80"/>
                                        </p:tgtEl>
                                        <p:attrNameLst>
                                          <p:attrName>ppt_y</p:attrName>
                                        </p:attrNameLst>
                                      </p:cBhvr>
                                      <p:tavLst>
                                        <p:tav tm="0">
                                          <p:val>
                                            <p:strVal val="1+#ppt_h/2"/>
                                          </p:val>
                                        </p:tav>
                                        <p:tav tm="100000">
                                          <p:val>
                                            <p:strVal val="#ppt_y"/>
                                          </p:val>
                                        </p:tav>
                                      </p:tavLst>
                                    </p:anim>
                                  </p:childTnLst>
                                </p:cTn>
                              </p:par>
                              <p:par>
                                <p:cTn id="295" presetID="2" presetClass="entr" presetSubtype="4" fill="hold" nodeType="withEffect">
                                  <p:stCondLst>
                                    <p:cond delay="0"/>
                                  </p:stCondLst>
                                  <p:childTnLst>
                                    <p:set>
                                      <p:cBhvr>
                                        <p:cTn id="296" dur="1" fill="hold">
                                          <p:stCondLst>
                                            <p:cond delay="0"/>
                                          </p:stCondLst>
                                        </p:cTn>
                                        <p:tgtEl>
                                          <p:spTgt spid="81"/>
                                        </p:tgtEl>
                                        <p:attrNameLst>
                                          <p:attrName>style.visibility</p:attrName>
                                        </p:attrNameLst>
                                      </p:cBhvr>
                                      <p:to>
                                        <p:strVal val="visible"/>
                                      </p:to>
                                    </p:set>
                                    <p:anim calcmode="lin" valueType="num">
                                      <p:cBhvr additive="base">
                                        <p:cTn id="297" dur="250" fill="hold"/>
                                        <p:tgtEl>
                                          <p:spTgt spid="81"/>
                                        </p:tgtEl>
                                        <p:attrNameLst>
                                          <p:attrName>ppt_x</p:attrName>
                                        </p:attrNameLst>
                                      </p:cBhvr>
                                      <p:tavLst>
                                        <p:tav tm="0">
                                          <p:val>
                                            <p:strVal val="#ppt_x"/>
                                          </p:val>
                                        </p:tav>
                                        <p:tav tm="100000">
                                          <p:val>
                                            <p:strVal val="#ppt_x"/>
                                          </p:val>
                                        </p:tav>
                                      </p:tavLst>
                                    </p:anim>
                                    <p:anim calcmode="lin" valueType="num">
                                      <p:cBhvr additive="base">
                                        <p:cTn id="298" dur="250" fill="hold"/>
                                        <p:tgtEl>
                                          <p:spTgt spid="81"/>
                                        </p:tgtEl>
                                        <p:attrNameLst>
                                          <p:attrName>ppt_y</p:attrName>
                                        </p:attrNameLst>
                                      </p:cBhvr>
                                      <p:tavLst>
                                        <p:tav tm="0">
                                          <p:val>
                                            <p:strVal val="1+#ppt_h/2"/>
                                          </p:val>
                                        </p:tav>
                                        <p:tav tm="100000">
                                          <p:val>
                                            <p:strVal val="#ppt_y"/>
                                          </p:val>
                                        </p:tav>
                                      </p:tavLst>
                                    </p:anim>
                                  </p:childTnLst>
                                </p:cTn>
                              </p:par>
                              <p:par>
                                <p:cTn id="299" presetID="2" presetClass="entr" presetSubtype="4" fill="hold" nodeType="withEffect">
                                  <p:stCondLst>
                                    <p:cond delay="0"/>
                                  </p:stCondLst>
                                  <p:childTnLst>
                                    <p:set>
                                      <p:cBhvr>
                                        <p:cTn id="300" dur="1" fill="hold">
                                          <p:stCondLst>
                                            <p:cond delay="0"/>
                                          </p:stCondLst>
                                        </p:cTn>
                                        <p:tgtEl>
                                          <p:spTgt spid="82"/>
                                        </p:tgtEl>
                                        <p:attrNameLst>
                                          <p:attrName>style.visibility</p:attrName>
                                        </p:attrNameLst>
                                      </p:cBhvr>
                                      <p:to>
                                        <p:strVal val="visible"/>
                                      </p:to>
                                    </p:set>
                                    <p:anim calcmode="lin" valueType="num">
                                      <p:cBhvr additive="base">
                                        <p:cTn id="301" dur="250" fill="hold"/>
                                        <p:tgtEl>
                                          <p:spTgt spid="82"/>
                                        </p:tgtEl>
                                        <p:attrNameLst>
                                          <p:attrName>ppt_x</p:attrName>
                                        </p:attrNameLst>
                                      </p:cBhvr>
                                      <p:tavLst>
                                        <p:tav tm="0">
                                          <p:val>
                                            <p:strVal val="#ppt_x"/>
                                          </p:val>
                                        </p:tav>
                                        <p:tav tm="100000">
                                          <p:val>
                                            <p:strVal val="#ppt_x"/>
                                          </p:val>
                                        </p:tav>
                                      </p:tavLst>
                                    </p:anim>
                                    <p:anim calcmode="lin" valueType="num">
                                      <p:cBhvr additive="base">
                                        <p:cTn id="302" dur="250" fill="hold"/>
                                        <p:tgtEl>
                                          <p:spTgt spid="82"/>
                                        </p:tgtEl>
                                        <p:attrNameLst>
                                          <p:attrName>ppt_y</p:attrName>
                                        </p:attrNameLst>
                                      </p:cBhvr>
                                      <p:tavLst>
                                        <p:tav tm="0">
                                          <p:val>
                                            <p:strVal val="1+#ppt_h/2"/>
                                          </p:val>
                                        </p:tav>
                                        <p:tav tm="100000">
                                          <p:val>
                                            <p:strVal val="#ppt_y"/>
                                          </p:val>
                                        </p:tav>
                                      </p:tavLst>
                                    </p:anim>
                                  </p:childTnLst>
                                </p:cTn>
                              </p:par>
                              <p:par>
                                <p:cTn id="303" presetID="2" presetClass="entr" presetSubtype="4" fill="hold" nodeType="withEffect">
                                  <p:stCondLst>
                                    <p:cond delay="0"/>
                                  </p:stCondLst>
                                  <p:childTnLst>
                                    <p:set>
                                      <p:cBhvr>
                                        <p:cTn id="304" dur="1" fill="hold">
                                          <p:stCondLst>
                                            <p:cond delay="0"/>
                                          </p:stCondLst>
                                        </p:cTn>
                                        <p:tgtEl>
                                          <p:spTgt spid="83"/>
                                        </p:tgtEl>
                                        <p:attrNameLst>
                                          <p:attrName>style.visibility</p:attrName>
                                        </p:attrNameLst>
                                      </p:cBhvr>
                                      <p:to>
                                        <p:strVal val="visible"/>
                                      </p:to>
                                    </p:set>
                                    <p:anim calcmode="lin" valueType="num">
                                      <p:cBhvr additive="base">
                                        <p:cTn id="305" dur="250" fill="hold"/>
                                        <p:tgtEl>
                                          <p:spTgt spid="83"/>
                                        </p:tgtEl>
                                        <p:attrNameLst>
                                          <p:attrName>ppt_x</p:attrName>
                                        </p:attrNameLst>
                                      </p:cBhvr>
                                      <p:tavLst>
                                        <p:tav tm="0">
                                          <p:val>
                                            <p:strVal val="#ppt_x"/>
                                          </p:val>
                                        </p:tav>
                                        <p:tav tm="100000">
                                          <p:val>
                                            <p:strVal val="#ppt_x"/>
                                          </p:val>
                                        </p:tav>
                                      </p:tavLst>
                                    </p:anim>
                                    <p:anim calcmode="lin" valueType="num">
                                      <p:cBhvr additive="base">
                                        <p:cTn id="306" dur="250" fill="hold"/>
                                        <p:tgtEl>
                                          <p:spTgt spid="83"/>
                                        </p:tgtEl>
                                        <p:attrNameLst>
                                          <p:attrName>ppt_y</p:attrName>
                                        </p:attrNameLst>
                                      </p:cBhvr>
                                      <p:tavLst>
                                        <p:tav tm="0">
                                          <p:val>
                                            <p:strVal val="1+#ppt_h/2"/>
                                          </p:val>
                                        </p:tav>
                                        <p:tav tm="100000">
                                          <p:val>
                                            <p:strVal val="#ppt_y"/>
                                          </p:val>
                                        </p:tav>
                                      </p:tavLst>
                                    </p:anim>
                                  </p:childTnLst>
                                </p:cTn>
                              </p:par>
                              <p:par>
                                <p:cTn id="307" presetID="2" presetClass="entr" presetSubtype="4" fill="hold" nodeType="withEffect">
                                  <p:stCondLst>
                                    <p:cond delay="0"/>
                                  </p:stCondLst>
                                  <p:childTnLst>
                                    <p:set>
                                      <p:cBhvr>
                                        <p:cTn id="308" dur="1" fill="hold">
                                          <p:stCondLst>
                                            <p:cond delay="0"/>
                                          </p:stCondLst>
                                        </p:cTn>
                                        <p:tgtEl>
                                          <p:spTgt spid="84"/>
                                        </p:tgtEl>
                                        <p:attrNameLst>
                                          <p:attrName>style.visibility</p:attrName>
                                        </p:attrNameLst>
                                      </p:cBhvr>
                                      <p:to>
                                        <p:strVal val="visible"/>
                                      </p:to>
                                    </p:set>
                                    <p:anim calcmode="lin" valueType="num">
                                      <p:cBhvr additive="base">
                                        <p:cTn id="309" dur="250" fill="hold"/>
                                        <p:tgtEl>
                                          <p:spTgt spid="84"/>
                                        </p:tgtEl>
                                        <p:attrNameLst>
                                          <p:attrName>ppt_x</p:attrName>
                                        </p:attrNameLst>
                                      </p:cBhvr>
                                      <p:tavLst>
                                        <p:tav tm="0">
                                          <p:val>
                                            <p:strVal val="#ppt_x"/>
                                          </p:val>
                                        </p:tav>
                                        <p:tav tm="100000">
                                          <p:val>
                                            <p:strVal val="#ppt_x"/>
                                          </p:val>
                                        </p:tav>
                                      </p:tavLst>
                                    </p:anim>
                                    <p:anim calcmode="lin" valueType="num">
                                      <p:cBhvr additive="base">
                                        <p:cTn id="310" dur="250" fill="hold"/>
                                        <p:tgtEl>
                                          <p:spTgt spid="84"/>
                                        </p:tgtEl>
                                        <p:attrNameLst>
                                          <p:attrName>ppt_y</p:attrName>
                                        </p:attrNameLst>
                                      </p:cBhvr>
                                      <p:tavLst>
                                        <p:tav tm="0">
                                          <p:val>
                                            <p:strVal val="1+#ppt_h/2"/>
                                          </p:val>
                                        </p:tav>
                                        <p:tav tm="100000">
                                          <p:val>
                                            <p:strVal val="#ppt_y"/>
                                          </p:val>
                                        </p:tav>
                                      </p:tavLst>
                                    </p:anim>
                                  </p:childTnLst>
                                </p:cTn>
                              </p:par>
                              <p:par>
                                <p:cTn id="311" presetID="2" presetClass="entr" presetSubtype="4" fill="hold" nodeType="withEffect">
                                  <p:stCondLst>
                                    <p:cond delay="0"/>
                                  </p:stCondLst>
                                  <p:childTnLst>
                                    <p:set>
                                      <p:cBhvr>
                                        <p:cTn id="312" dur="1" fill="hold">
                                          <p:stCondLst>
                                            <p:cond delay="0"/>
                                          </p:stCondLst>
                                        </p:cTn>
                                        <p:tgtEl>
                                          <p:spTgt spid="85"/>
                                        </p:tgtEl>
                                        <p:attrNameLst>
                                          <p:attrName>style.visibility</p:attrName>
                                        </p:attrNameLst>
                                      </p:cBhvr>
                                      <p:to>
                                        <p:strVal val="visible"/>
                                      </p:to>
                                    </p:set>
                                    <p:anim calcmode="lin" valueType="num">
                                      <p:cBhvr additive="base">
                                        <p:cTn id="313" dur="250" fill="hold"/>
                                        <p:tgtEl>
                                          <p:spTgt spid="85"/>
                                        </p:tgtEl>
                                        <p:attrNameLst>
                                          <p:attrName>ppt_x</p:attrName>
                                        </p:attrNameLst>
                                      </p:cBhvr>
                                      <p:tavLst>
                                        <p:tav tm="0">
                                          <p:val>
                                            <p:strVal val="#ppt_x"/>
                                          </p:val>
                                        </p:tav>
                                        <p:tav tm="100000">
                                          <p:val>
                                            <p:strVal val="#ppt_x"/>
                                          </p:val>
                                        </p:tav>
                                      </p:tavLst>
                                    </p:anim>
                                    <p:anim calcmode="lin" valueType="num">
                                      <p:cBhvr additive="base">
                                        <p:cTn id="314" dur="250" fill="hold"/>
                                        <p:tgtEl>
                                          <p:spTgt spid="85"/>
                                        </p:tgtEl>
                                        <p:attrNameLst>
                                          <p:attrName>ppt_y</p:attrName>
                                        </p:attrNameLst>
                                      </p:cBhvr>
                                      <p:tavLst>
                                        <p:tav tm="0">
                                          <p:val>
                                            <p:strVal val="1+#ppt_h/2"/>
                                          </p:val>
                                        </p:tav>
                                        <p:tav tm="100000">
                                          <p:val>
                                            <p:strVal val="#ppt_y"/>
                                          </p:val>
                                        </p:tav>
                                      </p:tavLst>
                                    </p:anim>
                                  </p:childTnLst>
                                </p:cTn>
                              </p:par>
                              <p:par>
                                <p:cTn id="315" presetID="2" presetClass="entr" presetSubtype="4" fill="hold" nodeType="withEffect">
                                  <p:stCondLst>
                                    <p:cond delay="0"/>
                                  </p:stCondLst>
                                  <p:childTnLst>
                                    <p:set>
                                      <p:cBhvr>
                                        <p:cTn id="316" dur="1" fill="hold">
                                          <p:stCondLst>
                                            <p:cond delay="0"/>
                                          </p:stCondLst>
                                        </p:cTn>
                                        <p:tgtEl>
                                          <p:spTgt spid="86"/>
                                        </p:tgtEl>
                                        <p:attrNameLst>
                                          <p:attrName>style.visibility</p:attrName>
                                        </p:attrNameLst>
                                      </p:cBhvr>
                                      <p:to>
                                        <p:strVal val="visible"/>
                                      </p:to>
                                    </p:set>
                                    <p:anim calcmode="lin" valueType="num">
                                      <p:cBhvr additive="base">
                                        <p:cTn id="317" dur="250" fill="hold"/>
                                        <p:tgtEl>
                                          <p:spTgt spid="86"/>
                                        </p:tgtEl>
                                        <p:attrNameLst>
                                          <p:attrName>ppt_x</p:attrName>
                                        </p:attrNameLst>
                                      </p:cBhvr>
                                      <p:tavLst>
                                        <p:tav tm="0">
                                          <p:val>
                                            <p:strVal val="#ppt_x"/>
                                          </p:val>
                                        </p:tav>
                                        <p:tav tm="100000">
                                          <p:val>
                                            <p:strVal val="#ppt_x"/>
                                          </p:val>
                                        </p:tav>
                                      </p:tavLst>
                                    </p:anim>
                                    <p:anim calcmode="lin" valueType="num">
                                      <p:cBhvr additive="base">
                                        <p:cTn id="318" dur="250" fill="hold"/>
                                        <p:tgtEl>
                                          <p:spTgt spid="86"/>
                                        </p:tgtEl>
                                        <p:attrNameLst>
                                          <p:attrName>ppt_y</p:attrName>
                                        </p:attrNameLst>
                                      </p:cBhvr>
                                      <p:tavLst>
                                        <p:tav tm="0">
                                          <p:val>
                                            <p:strVal val="1+#ppt_h/2"/>
                                          </p:val>
                                        </p:tav>
                                        <p:tav tm="100000">
                                          <p:val>
                                            <p:strVal val="#ppt_y"/>
                                          </p:val>
                                        </p:tav>
                                      </p:tavLst>
                                    </p:anim>
                                  </p:childTnLst>
                                </p:cTn>
                              </p:par>
                              <p:par>
                                <p:cTn id="319" presetID="2" presetClass="entr" presetSubtype="4" fill="hold" nodeType="withEffect">
                                  <p:stCondLst>
                                    <p:cond delay="0"/>
                                  </p:stCondLst>
                                  <p:childTnLst>
                                    <p:set>
                                      <p:cBhvr>
                                        <p:cTn id="320" dur="1" fill="hold">
                                          <p:stCondLst>
                                            <p:cond delay="0"/>
                                          </p:stCondLst>
                                        </p:cTn>
                                        <p:tgtEl>
                                          <p:spTgt spid="87"/>
                                        </p:tgtEl>
                                        <p:attrNameLst>
                                          <p:attrName>style.visibility</p:attrName>
                                        </p:attrNameLst>
                                      </p:cBhvr>
                                      <p:to>
                                        <p:strVal val="visible"/>
                                      </p:to>
                                    </p:set>
                                    <p:anim calcmode="lin" valueType="num">
                                      <p:cBhvr additive="base">
                                        <p:cTn id="321" dur="250" fill="hold"/>
                                        <p:tgtEl>
                                          <p:spTgt spid="87"/>
                                        </p:tgtEl>
                                        <p:attrNameLst>
                                          <p:attrName>ppt_x</p:attrName>
                                        </p:attrNameLst>
                                      </p:cBhvr>
                                      <p:tavLst>
                                        <p:tav tm="0">
                                          <p:val>
                                            <p:strVal val="#ppt_x"/>
                                          </p:val>
                                        </p:tav>
                                        <p:tav tm="100000">
                                          <p:val>
                                            <p:strVal val="#ppt_x"/>
                                          </p:val>
                                        </p:tav>
                                      </p:tavLst>
                                    </p:anim>
                                    <p:anim calcmode="lin" valueType="num">
                                      <p:cBhvr additive="base">
                                        <p:cTn id="322" dur="250" fill="hold"/>
                                        <p:tgtEl>
                                          <p:spTgt spid="87"/>
                                        </p:tgtEl>
                                        <p:attrNameLst>
                                          <p:attrName>ppt_y</p:attrName>
                                        </p:attrNameLst>
                                      </p:cBhvr>
                                      <p:tavLst>
                                        <p:tav tm="0">
                                          <p:val>
                                            <p:strVal val="1+#ppt_h/2"/>
                                          </p:val>
                                        </p:tav>
                                        <p:tav tm="100000">
                                          <p:val>
                                            <p:strVal val="#ppt_y"/>
                                          </p:val>
                                        </p:tav>
                                      </p:tavLst>
                                    </p:anim>
                                  </p:childTnLst>
                                </p:cTn>
                              </p:par>
                              <p:par>
                                <p:cTn id="323" presetID="2" presetClass="entr" presetSubtype="4" fill="hold" nodeType="withEffect">
                                  <p:stCondLst>
                                    <p:cond delay="0"/>
                                  </p:stCondLst>
                                  <p:childTnLst>
                                    <p:set>
                                      <p:cBhvr>
                                        <p:cTn id="324" dur="1" fill="hold">
                                          <p:stCondLst>
                                            <p:cond delay="0"/>
                                          </p:stCondLst>
                                        </p:cTn>
                                        <p:tgtEl>
                                          <p:spTgt spid="88"/>
                                        </p:tgtEl>
                                        <p:attrNameLst>
                                          <p:attrName>style.visibility</p:attrName>
                                        </p:attrNameLst>
                                      </p:cBhvr>
                                      <p:to>
                                        <p:strVal val="visible"/>
                                      </p:to>
                                    </p:set>
                                    <p:anim calcmode="lin" valueType="num">
                                      <p:cBhvr additive="base">
                                        <p:cTn id="325" dur="250" fill="hold"/>
                                        <p:tgtEl>
                                          <p:spTgt spid="88"/>
                                        </p:tgtEl>
                                        <p:attrNameLst>
                                          <p:attrName>ppt_x</p:attrName>
                                        </p:attrNameLst>
                                      </p:cBhvr>
                                      <p:tavLst>
                                        <p:tav tm="0">
                                          <p:val>
                                            <p:strVal val="#ppt_x"/>
                                          </p:val>
                                        </p:tav>
                                        <p:tav tm="100000">
                                          <p:val>
                                            <p:strVal val="#ppt_x"/>
                                          </p:val>
                                        </p:tav>
                                      </p:tavLst>
                                    </p:anim>
                                    <p:anim calcmode="lin" valueType="num">
                                      <p:cBhvr additive="base">
                                        <p:cTn id="326" dur="250" fill="hold"/>
                                        <p:tgtEl>
                                          <p:spTgt spid="88"/>
                                        </p:tgtEl>
                                        <p:attrNameLst>
                                          <p:attrName>ppt_y</p:attrName>
                                        </p:attrNameLst>
                                      </p:cBhvr>
                                      <p:tavLst>
                                        <p:tav tm="0">
                                          <p:val>
                                            <p:strVal val="1+#ppt_h/2"/>
                                          </p:val>
                                        </p:tav>
                                        <p:tav tm="100000">
                                          <p:val>
                                            <p:strVal val="#ppt_y"/>
                                          </p:val>
                                        </p:tav>
                                      </p:tavLst>
                                    </p:anim>
                                  </p:childTnLst>
                                </p:cTn>
                              </p:par>
                              <p:par>
                                <p:cTn id="327" presetID="2" presetClass="entr" presetSubtype="4" fill="hold" nodeType="withEffect">
                                  <p:stCondLst>
                                    <p:cond delay="0"/>
                                  </p:stCondLst>
                                  <p:childTnLst>
                                    <p:set>
                                      <p:cBhvr>
                                        <p:cTn id="328" dur="1" fill="hold">
                                          <p:stCondLst>
                                            <p:cond delay="0"/>
                                          </p:stCondLst>
                                        </p:cTn>
                                        <p:tgtEl>
                                          <p:spTgt spid="89"/>
                                        </p:tgtEl>
                                        <p:attrNameLst>
                                          <p:attrName>style.visibility</p:attrName>
                                        </p:attrNameLst>
                                      </p:cBhvr>
                                      <p:to>
                                        <p:strVal val="visible"/>
                                      </p:to>
                                    </p:set>
                                    <p:anim calcmode="lin" valueType="num">
                                      <p:cBhvr additive="base">
                                        <p:cTn id="329" dur="250" fill="hold"/>
                                        <p:tgtEl>
                                          <p:spTgt spid="89"/>
                                        </p:tgtEl>
                                        <p:attrNameLst>
                                          <p:attrName>ppt_x</p:attrName>
                                        </p:attrNameLst>
                                      </p:cBhvr>
                                      <p:tavLst>
                                        <p:tav tm="0">
                                          <p:val>
                                            <p:strVal val="#ppt_x"/>
                                          </p:val>
                                        </p:tav>
                                        <p:tav tm="100000">
                                          <p:val>
                                            <p:strVal val="#ppt_x"/>
                                          </p:val>
                                        </p:tav>
                                      </p:tavLst>
                                    </p:anim>
                                    <p:anim calcmode="lin" valueType="num">
                                      <p:cBhvr additive="base">
                                        <p:cTn id="330" dur="250" fill="hold"/>
                                        <p:tgtEl>
                                          <p:spTgt spid="89"/>
                                        </p:tgtEl>
                                        <p:attrNameLst>
                                          <p:attrName>ppt_y</p:attrName>
                                        </p:attrNameLst>
                                      </p:cBhvr>
                                      <p:tavLst>
                                        <p:tav tm="0">
                                          <p:val>
                                            <p:strVal val="1+#ppt_h/2"/>
                                          </p:val>
                                        </p:tav>
                                        <p:tav tm="100000">
                                          <p:val>
                                            <p:strVal val="#ppt_y"/>
                                          </p:val>
                                        </p:tav>
                                      </p:tavLst>
                                    </p:anim>
                                  </p:childTnLst>
                                </p:cTn>
                              </p:par>
                              <p:par>
                                <p:cTn id="331" presetID="2" presetClass="entr" presetSubtype="4" fill="hold" nodeType="withEffect">
                                  <p:stCondLst>
                                    <p:cond delay="0"/>
                                  </p:stCondLst>
                                  <p:childTnLst>
                                    <p:set>
                                      <p:cBhvr>
                                        <p:cTn id="332" dur="1" fill="hold">
                                          <p:stCondLst>
                                            <p:cond delay="0"/>
                                          </p:stCondLst>
                                        </p:cTn>
                                        <p:tgtEl>
                                          <p:spTgt spid="90"/>
                                        </p:tgtEl>
                                        <p:attrNameLst>
                                          <p:attrName>style.visibility</p:attrName>
                                        </p:attrNameLst>
                                      </p:cBhvr>
                                      <p:to>
                                        <p:strVal val="visible"/>
                                      </p:to>
                                    </p:set>
                                    <p:anim calcmode="lin" valueType="num">
                                      <p:cBhvr additive="base">
                                        <p:cTn id="333" dur="250" fill="hold"/>
                                        <p:tgtEl>
                                          <p:spTgt spid="90"/>
                                        </p:tgtEl>
                                        <p:attrNameLst>
                                          <p:attrName>ppt_x</p:attrName>
                                        </p:attrNameLst>
                                      </p:cBhvr>
                                      <p:tavLst>
                                        <p:tav tm="0">
                                          <p:val>
                                            <p:strVal val="#ppt_x"/>
                                          </p:val>
                                        </p:tav>
                                        <p:tav tm="100000">
                                          <p:val>
                                            <p:strVal val="#ppt_x"/>
                                          </p:val>
                                        </p:tav>
                                      </p:tavLst>
                                    </p:anim>
                                    <p:anim calcmode="lin" valueType="num">
                                      <p:cBhvr additive="base">
                                        <p:cTn id="334" dur="250" fill="hold"/>
                                        <p:tgtEl>
                                          <p:spTgt spid="90"/>
                                        </p:tgtEl>
                                        <p:attrNameLst>
                                          <p:attrName>ppt_y</p:attrName>
                                        </p:attrNameLst>
                                      </p:cBhvr>
                                      <p:tavLst>
                                        <p:tav tm="0">
                                          <p:val>
                                            <p:strVal val="1+#ppt_h/2"/>
                                          </p:val>
                                        </p:tav>
                                        <p:tav tm="100000">
                                          <p:val>
                                            <p:strVal val="#ppt_y"/>
                                          </p:val>
                                        </p:tav>
                                      </p:tavLst>
                                    </p:anim>
                                  </p:childTnLst>
                                </p:cTn>
                              </p:par>
                              <p:par>
                                <p:cTn id="335" presetID="2" presetClass="entr" presetSubtype="4" fill="hold" nodeType="withEffect">
                                  <p:stCondLst>
                                    <p:cond delay="0"/>
                                  </p:stCondLst>
                                  <p:childTnLst>
                                    <p:set>
                                      <p:cBhvr>
                                        <p:cTn id="336" dur="1" fill="hold">
                                          <p:stCondLst>
                                            <p:cond delay="0"/>
                                          </p:stCondLst>
                                        </p:cTn>
                                        <p:tgtEl>
                                          <p:spTgt spid="91"/>
                                        </p:tgtEl>
                                        <p:attrNameLst>
                                          <p:attrName>style.visibility</p:attrName>
                                        </p:attrNameLst>
                                      </p:cBhvr>
                                      <p:to>
                                        <p:strVal val="visible"/>
                                      </p:to>
                                    </p:set>
                                    <p:anim calcmode="lin" valueType="num">
                                      <p:cBhvr additive="base">
                                        <p:cTn id="337" dur="250" fill="hold"/>
                                        <p:tgtEl>
                                          <p:spTgt spid="91"/>
                                        </p:tgtEl>
                                        <p:attrNameLst>
                                          <p:attrName>ppt_x</p:attrName>
                                        </p:attrNameLst>
                                      </p:cBhvr>
                                      <p:tavLst>
                                        <p:tav tm="0">
                                          <p:val>
                                            <p:strVal val="#ppt_x"/>
                                          </p:val>
                                        </p:tav>
                                        <p:tav tm="100000">
                                          <p:val>
                                            <p:strVal val="#ppt_x"/>
                                          </p:val>
                                        </p:tav>
                                      </p:tavLst>
                                    </p:anim>
                                    <p:anim calcmode="lin" valueType="num">
                                      <p:cBhvr additive="base">
                                        <p:cTn id="338" dur="250" fill="hold"/>
                                        <p:tgtEl>
                                          <p:spTgt spid="91"/>
                                        </p:tgtEl>
                                        <p:attrNameLst>
                                          <p:attrName>ppt_y</p:attrName>
                                        </p:attrNameLst>
                                      </p:cBhvr>
                                      <p:tavLst>
                                        <p:tav tm="0">
                                          <p:val>
                                            <p:strVal val="1+#ppt_h/2"/>
                                          </p:val>
                                        </p:tav>
                                        <p:tav tm="100000">
                                          <p:val>
                                            <p:strVal val="#ppt_y"/>
                                          </p:val>
                                        </p:tav>
                                      </p:tavLst>
                                    </p:anim>
                                  </p:childTnLst>
                                </p:cTn>
                              </p:par>
                              <p:par>
                                <p:cTn id="339" presetID="2" presetClass="entr" presetSubtype="4" fill="hold" nodeType="withEffect">
                                  <p:stCondLst>
                                    <p:cond delay="0"/>
                                  </p:stCondLst>
                                  <p:childTnLst>
                                    <p:set>
                                      <p:cBhvr>
                                        <p:cTn id="340" dur="1" fill="hold">
                                          <p:stCondLst>
                                            <p:cond delay="0"/>
                                          </p:stCondLst>
                                        </p:cTn>
                                        <p:tgtEl>
                                          <p:spTgt spid="92"/>
                                        </p:tgtEl>
                                        <p:attrNameLst>
                                          <p:attrName>style.visibility</p:attrName>
                                        </p:attrNameLst>
                                      </p:cBhvr>
                                      <p:to>
                                        <p:strVal val="visible"/>
                                      </p:to>
                                    </p:set>
                                    <p:anim calcmode="lin" valueType="num">
                                      <p:cBhvr additive="base">
                                        <p:cTn id="341" dur="250" fill="hold"/>
                                        <p:tgtEl>
                                          <p:spTgt spid="92"/>
                                        </p:tgtEl>
                                        <p:attrNameLst>
                                          <p:attrName>ppt_x</p:attrName>
                                        </p:attrNameLst>
                                      </p:cBhvr>
                                      <p:tavLst>
                                        <p:tav tm="0">
                                          <p:val>
                                            <p:strVal val="#ppt_x"/>
                                          </p:val>
                                        </p:tav>
                                        <p:tav tm="100000">
                                          <p:val>
                                            <p:strVal val="#ppt_x"/>
                                          </p:val>
                                        </p:tav>
                                      </p:tavLst>
                                    </p:anim>
                                    <p:anim calcmode="lin" valueType="num">
                                      <p:cBhvr additive="base">
                                        <p:cTn id="342" dur="250" fill="hold"/>
                                        <p:tgtEl>
                                          <p:spTgt spid="92"/>
                                        </p:tgtEl>
                                        <p:attrNameLst>
                                          <p:attrName>ppt_y</p:attrName>
                                        </p:attrNameLst>
                                      </p:cBhvr>
                                      <p:tavLst>
                                        <p:tav tm="0">
                                          <p:val>
                                            <p:strVal val="1+#ppt_h/2"/>
                                          </p:val>
                                        </p:tav>
                                        <p:tav tm="100000">
                                          <p:val>
                                            <p:strVal val="#ppt_y"/>
                                          </p:val>
                                        </p:tav>
                                      </p:tavLst>
                                    </p:anim>
                                  </p:childTnLst>
                                </p:cTn>
                              </p:par>
                              <p:par>
                                <p:cTn id="343" presetID="2" presetClass="entr" presetSubtype="4" fill="hold" nodeType="withEffect">
                                  <p:stCondLst>
                                    <p:cond delay="0"/>
                                  </p:stCondLst>
                                  <p:childTnLst>
                                    <p:set>
                                      <p:cBhvr>
                                        <p:cTn id="344" dur="1" fill="hold">
                                          <p:stCondLst>
                                            <p:cond delay="0"/>
                                          </p:stCondLst>
                                        </p:cTn>
                                        <p:tgtEl>
                                          <p:spTgt spid="93"/>
                                        </p:tgtEl>
                                        <p:attrNameLst>
                                          <p:attrName>style.visibility</p:attrName>
                                        </p:attrNameLst>
                                      </p:cBhvr>
                                      <p:to>
                                        <p:strVal val="visible"/>
                                      </p:to>
                                    </p:set>
                                    <p:anim calcmode="lin" valueType="num">
                                      <p:cBhvr additive="base">
                                        <p:cTn id="345" dur="250" fill="hold"/>
                                        <p:tgtEl>
                                          <p:spTgt spid="93"/>
                                        </p:tgtEl>
                                        <p:attrNameLst>
                                          <p:attrName>ppt_x</p:attrName>
                                        </p:attrNameLst>
                                      </p:cBhvr>
                                      <p:tavLst>
                                        <p:tav tm="0">
                                          <p:val>
                                            <p:strVal val="#ppt_x"/>
                                          </p:val>
                                        </p:tav>
                                        <p:tav tm="100000">
                                          <p:val>
                                            <p:strVal val="#ppt_x"/>
                                          </p:val>
                                        </p:tav>
                                      </p:tavLst>
                                    </p:anim>
                                    <p:anim calcmode="lin" valueType="num">
                                      <p:cBhvr additive="base">
                                        <p:cTn id="346" dur="250" fill="hold"/>
                                        <p:tgtEl>
                                          <p:spTgt spid="93"/>
                                        </p:tgtEl>
                                        <p:attrNameLst>
                                          <p:attrName>ppt_y</p:attrName>
                                        </p:attrNameLst>
                                      </p:cBhvr>
                                      <p:tavLst>
                                        <p:tav tm="0">
                                          <p:val>
                                            <p:strVal val="1+#ppt_h/2"/>
                                          </p:val>
                                        </p:tav>
                                        <p:tav tm="100000">
                                          <p:val>
                                            <p:strVal val="#ppt_y"/>
                                          </p:val>
                                        </p:tav>
                                      </p:tavLst>
                                    </p:anim>
                                  </p:childTnLst>
                                </p:cTn>
                              </p:par>
                              <p:par>
                                <p:cTn id="347" presetID="2" presetClass="entr" presetSubtype="4" fill="hold" nodeType="withEffect">
                                  <p:stCondLst>
                                    <p:cond delay="0"/>
                                  </p:stCondLst>
                                  <p:childTnLst>
                                    <p:set>
                                      <p:cBhvr>
                                        <p:cTn id="348" dur="1" fill="hold">
                                          <p:stCondLst>
                                            <p:cond delay="0"/>
                                          </p:stCondLst>
                                        </p:cTn>
                                        <p:tgtEl>
                                          <p:spTgt spid="94"/>
                                        </p:tgtEl>
                                        <p:attrNameLst>
                                          <p:attrName>style.visibility</p:attrName>
                                        </p:attrNameLst>
                                      </p:cBhvr>
                                      <p:to>
                                        <p:strVal val="visible"/>
                                      </p:to>
                                    </p:set>
                                    <p:anim calcmode="lin" valueType="num">
                                      <p:cBhvr additive="base">
                                        <p:cTn id="349" dur="250" fill="hold"/>
                                        <p:tgtEl>
                                          <p:spTgt spid="94"/>
                                        </p:tgtEl>
                                        <p:attrNameLst>
                                          <p:attrName>ppt_x</p:attrName>
                                        </p:attrNameLst>
                                      </p:cBhvr>
                                      <p:tavLst>
                                        <p:tav tm="0">
                                          <p:val>
                                            <p:strVal val="#ppt_x"/>
                                          </p:val>
                                        </p:tav>
                                        <p:tav tm="100000">
                                          <p:val>
                                            <p:strVal val="#ppt_x"/>
                                          </p:val>
                                        </p:tav>
                                      </p:tavLst>
                                    </p:anim>
                                    <p:anim calcmode="lin" valueType="num">
                                      <p:cBhvr additive="base">
                                        <p:cTn id="350" dur="250" fill="hold"/>
                                        <p:tgtEl>
                                          <p:spTgt spid="94"/>
                                        </p:tgtEl>
                                        <p:attrNameLst>
                                          <p:attrName>ppt_y</p:attrName>
                                        </p:attrNameLst>
                                      </p:cBhvr>
                                      <p:tavLst>
                                        <p:tav tm="0">
                                          <p:val>
                                            <p:strVal val="1+#ppt_h/2"/>
                                          </p:val>
                                        </p:tav>
                                        <p:tav tm="100000">
                                          <p:val>
                                            <p:strVal val="#ppt_y"/>
                                          </p:val>
                                        </p:tav>
                                      </p:tavLst>
                                    </p:anim>
                                  </p:childTnLst>
                                </p:cTn>
                              </p:par>
                              <p:par>
                                <p:cTn id="351" presetID="2" presetClass="entr" presetSubtype="4" fill="hold" nodeType="withEffect">
                                  <p:stCondLst>
                                    <p:cond delay="0"/>
                                  </p:stCondLst>
                                  <p:childTnLst>
                                    <p:set>
                                      <p:cBhvr>
                                        <p:cTn id="352" dur="1" fill="hold">
                                          <p:stCondLst>
                                            <p:cond delay="0"/>
                                          </p:stCondLst>
                                        </p:cTn>
                                        <p:tgtEl>
                                          <p:spTgt spid="95"/>
                                        </p:tgtEl>
                                        <p:attrNameLst>
                                          <p:attrName>style.visibility</p:attrName>
                                        </p:attrNameLst>
                                      </p:cBhvr>
                                      <p:to>
                                        <p:strVal val="visible"/>
                                      </p:to>
                                    </p:set>
                                    <p:anim calcmode="lin" valueType="num">
                                      <p:cBhvr additive="base">
                                        <p:cTn id="353" dur="250" fill="hold"/>
                                        <p:tgtEl>
                                          <p:spTgt spid="95"/>
                                        </p:tgtEl>
                                        <p:attrNameLst>
                                          <p:attrName>ppt_x</p:attrName>
                                        </p:attrNameLst>
                                      </p:cBhvr>
                                      <p:tavLst>
                                        <p:tav tm="0">
                                          <p:val>
                                            <p:strVal val="#ppt_x"/>
                                          </p:val>
                                        </p:tav>
                                        <p:tav tm="100000">
                                          <p:val>
                                            <p:strVal val="#ppt_x"/>
                                          </p:val>
                                        </p:tav>
                                      </p:tavLst>
                                    </p:anim>
                                    <p:anim calcmode="lin" valueType="num">
                                      <p:cBhvr additive="base">
                                        <p:cTn id="354" dur="250" fill="hold"/>
                                        <p:tgtEl>
                                          <p:spTgt spid="95"/>
                                        </p:tgtEl>
                                        <p:attrNameLst>
                                          <p:attrName>ppt_y</p:attrName>
                                        </p:attrNameLst>
                                      </p:cBhvr>
                                      <p:tavLst>
                                        <p:tav tm="0">
                                          <p:val>
                                            <p:strVal val="1+#ppt_h/2"/>
                                          </p:val>
                                        </p:tav>
                                        <p:tav tm="100000">
                                          <p:val>
                                            <p:strVal val="#ppt_y"/>
                                          </p:val>
                                        </p:tav>
                                      </p:tavLst>
                                    </p:anim>
                                  </p:childTnLst>
                                </p:cTn>
                              </p:par>
                              <p:par>
                                <p:cTn id="355" presetID="2" presetClass="entr" presetSubtype="4" fill="hold" nodeType="withEffect">
                                  <p:stCondLst>
                                    <p:cond delay="0"/>
                                  </p:stCondLst>
                                  <p:childTnLst>
                                    <p:set>
                                      <p:cBhvr>
                                        <p:cTn id="356" dur="1" fill="hold">
                                          <p:stCondLst>
                                            <p:cond delay="0"/>
                                          </p:stCondLst>
                                        </p:cTn>
                                        <p:tgtEl>
                                          <p:spTgt spid="96"/>
                                        </p:tgtEl>
                                        <p:attrNameLst>
                                          <p:attrName>style.visibility</p:attrName>
                                        </p:attrNameLst>
                                      </p:cBhvr>
                                      <p:to>
                                        <p:strVal val="visible"/>
                                      </p:to>
                                    </p:set>
                                    <p:anim calcmode="lin" valueType="num">
                                      <p:cBhvr additive="base">
                                        <p:cTn id="357" dur="250" fill="hold"/>
                                        <p:tgtEl>
                                          <p:spTgt spid="96"/>
                                        </p:tgtEl>
                                        <p:attrNameLst>
                                          <p:attrName>ppt_x</p:attrName>
                                        </p:attrNameLst>
                                      </p:cBhvr>
                                      <p:tavLst>
                                        <p:tav tm="0">
                                          <p:val>
                                            <p:strVal val="#ppt_x"/>
                                          </p:val>
                                        </p:tav>
                                        <p:tav tm="100000">
                                          <p:val>
                                            <p:strVal val="#ppt_x"/>
                                          </p:val>
                                        </p:tav>
                                      </p:tavLst>
                                    </p:anim>
                                    <p:anim calcmode="lin" valueType="num">
                                      <p:cBhvr additive="base">
                                        <p:cTn id="358" dur="250" fill="hold"/>
                                        <p:tgtEl>
                                          <p:spTgt spid="96"/>
                                        </p:tgtEl>
                                        <p:attrNameLst>
                                          <p:attrName>ppt_y</p:attrName>
                                        </p:attrNameLst>
                                      </p:cBhvr>
                                      <p:tavLst>
                                        <p:tav tm="0">
                                          <p:val>
                                            <p:strVal val="1+#ppt_h/2"/>
                                          </p:val>
                                        </p:tav>
                                        <p:tav tm="100000">
                                          <p:val>
                                            <p:strVal val="#ppt_y"/>
                                          </p:val>
                                        </p:tav>
                                      </p:tavLst>
                                    </p:anim>
                                  </p:childTnLst>
                                </p:cTn>
                              </p:par>
                              <p:par>
                                <p:cTn id="359" presetID="2" presetClass="entr" presetSubtype="4" fill="hold" nodeType="withEffect">
                                  <p:stCondLst>
                                    <p:cond delay="0"/>
                                  </p:stCondLst>
                                  <p:childTnLst>
                                    <p:set>
                                      <p:cBhvr>
                                        <p:cTn id="360" dur="1" fill="hold">
                                          <p:stCondLst>
                                            <p:cond delay="0"/>
                                          </p:stCondLst>
                                        </p:cTn>
                                        <p:tgtEl>
                                          <p:spTgt spid="97"/>
                                        </p:tgtEl>
                                        <p:attrNameLst>
                                          <p:attrName>style.visibility</p:attrName>
                                        </p:attrNameLst>
                                      </p:cBhvr>
                                      <p:to>
                                        <p:strVal val="visible"/>
                                      </p:to>
                                    </p:set>
                                    <p:anim calcmode="lin" valueType="num">
                                      <p:cBhvr additive="base">
                                        <p:cTn id="361" dur="250" fill="hold"/>
                                        <p:tgtEl>
                                          <p:spTgt spid="97"/>
                                        </p:tgtEl>
                                        <p:attrNameLst>
                                          <p:attrName>ppt_x</p:attrName>
                                        </p:attrNameLst>
                                      </p:cBhvr>
                                      <p:tavLst>
                                        <p:tav tm="0">
                                          <p:val>
                                            <p:strVal val="#ppt_x"/>
                                          </p:val>
                                        </p:tav>
                                        <p:tav tm="100000">
                                          <p:val>
                                            <p:strVal val="#ppt_x"/>
                                          </p:val>
                                        </p:tav>
                                      </p:tavLst>
                                    </p:anim>
                                    <p:anim calcmode="lin" valueType="num">
                                      <p:cBhvr additive="base">
                                        <p:cTn id="362" dur="250" fill="hold"/>
                                        <p:tgtEl>
                                          <p:spTgt spid="97"/>
                                        </p:tgtEl>
                                        <p:attrNameLst>
                                          <p:attrName>ppt_y</p:attrName>
                                        </p:attrNameLst>
                                      </p:cBhvr>
                                      <p:tavLst>
                                        <p:tav tm="0">
                                          <p:val>
                                            <p:strVal val="1+#ppt_h/2"/>
                                          </p:val>
                                        </p:tav>
                                        <p:tav tm="100000">
                                          <p:val>
                                            <p:strVal val="#ppt_y"/>
                                          </p:val>
                                        </p:tav>
                                      </p:tavLst>
                                    </p:anim>
                                  </p:childTnLst>
                                </p:cTn>
                              </p:par>
                              <p:par>
                                <p:cTn id="363" presetID="2" presetClass="entr" presetSubtype="4" fill="hold" nodeType="withEffect">
                                  <p:stCondLst>
                                    <p:cond delay="0"/>
                                  </p:stCondLst>
                                  <p:childTnLst>
                                    <p:set>
                                      <p:cBhvr>
                                        <p:cTn id="364" dur="1" fill="hold">
                                          <p:stCondLst>
                                            <p:cond delay="0"/>
                                          </p:stCondLst>
                                        </p:cTn>
                                        <p:tgtEl>
                                          <p:spTgt spid="98"/>
                                        </p:tgtEl>
                                        <p:attrNameLst>
                                          <p:attrName>style.visibility</p:attrName>
                                        </p:attrNameLst>
                                      </p:cBhvr>
                                      <p:to>
                                        <p:strVal val="visible"/>
                                      </p:to>
                                    </p:set>
                                    <p:anim calcmode="lin" valueType="num">
                                      <p:cBhvr additive="base">
                                        <p:cTn id="365" dur="250" fill="hold"/>
                                        <p:tgtEl>
                                          <p:spTgt spid="98"/>
                                        </p:tgtEl>
                                        <p:attrNameLst>
                                          <p:attrName>ppt_x</p:attrName>
                                        </p:attrNameLst>
                                      </p:cBhvr>
                                      <p:tavLst>
                                        <p:tav tm="0">
                                          <p:val>
                                            <p:strVal val="#ppt_x"/>
                                          </p:val>
                                        </p:tav>
                                        <p:tav tm="100000">
                                          <p:val>
                                            <p:strVal val="#ppt_x"/>
                                          </p:val>
                                        </p:tav>
                                      </p:tavLst>
                                    </p:anim>
                                    <p:anim calcmode="lin" valueType="num">
                                      <p:cBhvr additive="base">
                                        <p:cTn id="366" dur="250" fill="hold"/>
                                        <p:tgtEl>
                                          <p:spTgt spid="98"/>
                                        </p:tgtEl>
                                        <p:attrNameLst>
                                          <p:attrName>ppt_y</p:attrName>
                                        </p:attrNameLst>
                                      </p:cBhvr>
                                      <p:tavLst>
                                        <p:tav tm="0">
                                          <p:val>
                                            <p:strVal val="1+#ppt_h/2"/>
                                          </p:val>
                                        </p:tav>
                                        <p:tav tm="100000">
                                          <p:val>
                                            <p:strVal val="#ppt_y"/>
                                          </p:val>
                                        </p:tav>
                                      </p:tavLst>
                                    </p:anim>
                                  </p:childTnLst>
                                </p:cTn>
                              </p:par>
                              <p:par>
                                <p:cTn id="367" presetID="2" presetClass="entr" presetSubtype="4" fill="hold" nodeType="withEffect">
                                  <p:stCondLst>
                                    <p:cond delay="0"/>
                                  </p:stCondLst>
                                  <p:childTnLst>
                                    <p:set>
                                      <p:cBhvr>
                                        <p:cTn id="368" dur="1" fill="hold">
                                          <p:stCondLst>
                                            <p:cond delay="0"/>
                                          </p:stCondLst>
                                        </p:cTn>
                                        <p:tgtEl>
                                          <p:spTgt spid="99"/>
                                        </p:tgtEl>
                                        <p:attrNameLst>
                                          <p:attrName>style.visibility</p:attrName>
                                        </p:attrNameLst>
                                      </p:cBhvr>
                                      <p:to>
                                        <p:strVal val="visible"/>
                                      </p:to>
                                    </p:set>
                                    <p:anim calcmode="lin" valueType="num">
                                      <p:cBhvr additive="base">
                                        <p:cTn id="369" dur="250" fill="hold"/>
                                        <p:tgtEl>
                                          <p:spTgt spid="99"/>
                                        </p:tgtEl>
                                        <p:attrNameLst>
                                          <p:attrName>ppt_x</p:attrName>
                                        </p:attrNameLst>
                                      </p:cBhvr>
                                      <p:tavLst>
                                        <p:tav tm="0">
                                          <p:val>
                                            <p:strVal val="#ppt_x"/>
                                          </p:val>
                                        </p:tav>
                                        <p:tav tm="100000">
                                          <p:val>
                                            <p:strVal val="#ppt_x"/>
                                          </p:val>
                                        </p:tav>
                                      </p:tavLst>
                                    </p:anim>
                                    <p:anim calcmode="lin" valueType="num">
                                      <p:cBhvr additive="base">
                                        <p:cTn id="370" dur="250" fill="hold"/>
                                        <p:tgtEl>
                                          <p:spTgt spid="99"/>
                                        </p:tgtEl>
                                        <p:attrNameLst>
                                          <p:attrName>ppt_y</p:attrName>
                                        </p:attrNameLst>
                                      </p:cBhvr>
                                      <p:tavLst>
                                        <p:tav tm="0">
                                          <p:val>
                                            <p:strVal val="1+#ppt_h/2"/>
                                          </p:val>
                                        </p:tav>
                                        <p:tav tm="100000">
                                          <p:val>
                                            <p:strVal val="#ppt_y"/>
                                          </p:val>
                                        </p:tav>
                                      </p:tavLst>
                                    </p:anim>
                                  </p:childTnLst>
                                </p:cTn>
                              </p:par>
                              <p:par>
                                <p:cTn id="371" presetID="2" presetClass="entr" presetSubtype="4" fill="hold" nodeType="withEffect">
                                  <p:stCondLst>
                                    <p:cond delay="0"/>
                                  </p:stCondLst>
                                  <p:childTnLst>
                                    <p:set>
                                      <p:cBhvr>
                                        <p:cTn id="372" dur="1" fill="hold">
                                          <p:stCondLst>
                                            <p:cond delay="0"/>
                                          </p:stCondLst>
                                        </p:cTn>
                                        <p:tgtEl>
                                          <p:spTgt spid="100"/>
                                        </p:tgtEl>
                                        <p:attrNameLst>
                                          <p:attrName>style.visibility</p:attrName>
                                        </p:attrNameLst>
                                      </p:cBhvr>
                                      <p:to>
                                        <p:strVal val="visible"/>
                                      </p:to>
                                    </p:set>
                                    <p:anim calcmode="lin" valueType="num">
                                      <p:cBhvr additive="base">
                                        <p:cTn id="373" dur="250" fill="hold"/>
                                        <p:tgtEl>
                                          <p:spTgt spid="100"/>
                                        </p:tgtEl>
                                        <p:attrNameLst>
                                          <p:attrName>ppt_x</p:attrName>
                                        </p:attrNameLst>
                                      </p:cBhvr>
                                      <p:tavLst>
                                        <p:tav tm="0">
                                          <p:val>
                                            <p:strVal val="#ppt_x"/>
                                          </p:val>
                                        </p:tav>
                                        <p:tav tm="100000">
                                          <p:val>
                                            <p:strVal val="#ppt_x"/>
                                          </p:val>
                                        </p:tav>
                                      </p:tavLst>
                                    </p:anim>
                                    <p:anim calcmode="lin" valueType="num">
                                      <p:cBhvr additive="base">
                                        <p:cTn id="374" dur="250" fill="hold"/>
                                        <p:tgtEl>
                                          <p:spTgt spid="100"/>
                                        </p:tgtEl>
                                        <p:attrNameLst>
                                          <p:attrName>ppt_y</p:attrName>
                                        </p:attrNameLst>
                                      </p:cBhvr>
                                      <p:tavLst>
                                        <p:tav tm="0">
                                          <p:val>
                                            <p:strVal val="1+#ppt_h/2"/>
                                          </p:val>
                                        </p:tav>
                                        <p:tav tm="100000">
                                          <p:val>
                                            <p:strVal val="#ppt_y"/>
                                          </p:val>
                                        </p:tav>
                                      </p:tavLst>
                                    </p:anim>
                                  </p:childTnLst>
                                </p:cTn>
                              </p:par>
                              <p:par>
                                <p:cTn id="375" presetID="2" presetClass="entr" presetSubtype="4" fill="hold" nodeType="withEffect">
                                  <p:stCondLst>
                                    <p:cond delay="0"/>
                                  </p:stCondLst>
                                  <p:childTnLst>
                                    <p:set>
                                      <p:cBhvr>
                                        <p:cTn id="376" dur="1" fill="hold">
                                          <p:stCondLst>
                                            <p:cond delay="0"/>
                                          </p:stCondLst>
                                        </p:cTn>
                                        <p:tgtEl>
                                          <p:spTgt spid="101"/>
                                        </p:tgtEl>
                                        <p:attrNameLst>
                                          <p:attrName>style.visibility</p:attrName>
                                        </p:attrNameLst>
                                      </p:cBhvr>
                                      <p:to>
                                        <p:strVal val="visible"/>
                                      </p:to>
                                    </p:set>
                                    <p:anim calcmode="lin" valueType="num">
                                      <p:cBhvr additive="base">
                                        <p:cTn id="377" dur="250" fill="hold"/>
                                        <p:tgtEl>
                                          <p:spTgt spid="101"/>
                                        </p:tgtEl>
                                        <p:attrNameLst>
                                          <p:attrName>ppt_x</p:attrName>
                                        </p:attrNameLst>
                                      </p:cBhvr>
                                      <p:tavLst>
                                        <p:tav tm="0">
                                          <p:val>
                                            <p:strVal val="#ppt_x"/>
                                          </p:val>
                                        </p:tav>
                                        <p:tav tm="100000">
                                          <p:val>
                                            <p:strVal val="#ppt_x"/>
                                          </p:val>
                                        </p:tav>
                                      </p:tavLst>
                                    </p:anim>
                                    <p:anim calcmode="lin" valueType="num">
                                      <p:cBhvr additive="base">
                                        <p:cTn id="378" dur="25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379" fill="hold">
                      <p:stCondLst>
                        <p:cond delay="indefinite"/>
                      </p:stCondLst>
                      <p:childTnLst>
                        <p:par>
                          <p:cTn id="380" fill="hold">
                            <p:stCondLst>
                              <p:cond delay="0"/>
                            </p:stCondLst>
                            <p:childTnLst>
                              <p:par>
                                <p:cTn id="381" presetID="42" presetClass="entr" presetSubtype="0" fill="hold" grpId="0" nodeType="clickEffect">
                                  <p:stCondLst>
                                    <p:cond delay="0"/>
                                  </p:stCondLst>
                                  <p:childTnLst>
                                    <p:set>
                                      <p:cBhvr>
                                        <p:cTn id="382" dur="1" fill="hold">
                                          <p:stCondLst>
                                            <p:cond delay="0"/>
                                          </p:stCondLst>
                                        </p:cTn>
                                        <p:tgtEl>
                                          <p:spTgt spid="3"/>
                                        </p:tgtEl>
                                        <p:attrNameLst>
                                          <p:attrName>style.visibility</p:attrName>
                                        </p:attrNameLst>
                                      </p:cBhvr>
                                      <p:to>
                                        <p:strVal val="visible"/>
                                      </p:to>
                                    </p:set>
                                    <p:animEffect transition="in" filter="fade">
                                      <p:cBhvr>
                                        <p:cTn id="383" dur="1000"/>
                                        <p:tgtEl>
                                          <p:spTgt spid="3"/>
                                        </p:tgtEl>
                                      </p:cBhvr>
                                    </p:animEffect>
                                    <p:anim calcmode="lin" valueType="num">
                                      <p:cBhvr>
                                        <p:cTn id="384" dur="1000" fill="hold"/>
                                        <p:tgtEl>
                                          <p:spTgt spid="3"/>
                                        </p:tgtEl>
                                        <p:attrNameLst>
                                          <p:attrName>ppt_x</p:attrName>
                                        </p:attrNameLst>
                                      </p:cBhvr>
                                      <p:tavLst>
                                        <p:tav tm="0">
                                          <p:val>
                                            <p:strVal val="#ppt_x"/>
                                          </p:val>
                                        </p:tav>
                                        <p:tav tm="100000">
                                          <p:val>
                                            <p:strVal val="#ppt_x"/>
                                          </p:val>
                                        </p:tav>
                                      </p:tavLst>
                                    </p:anim>
                                    <p:anim calcmode="lin" valueType="num">
                                      <p:cBhvr>
                                        <p:cTn id="385" dur="1000" fill="hold"/>
                                        <p:tgtEl>
                                          <p:spTgt spid="3"/>
                                        </p:tgtEl>
                                        <p:attrNameLst>
                                          <p:attrName>ppt_y</p:attrName>
                                        </p:attrNameLst>
                                      </p:cBhvr>
                                      <p:tavLst>
                                        <p:tav tm="0">
                                          <p:val>
                                            <p:strVal val="#ppt_y+.1"/>
                                          </p:val>
                                        </p:tav>
                                        <p:tav tm="100000">
                                          <p:val>
                                            <p:strVal val="#ppt_y"/>
                                          </p:val>
                                        </p:tav>
                                      </p:tavLst>
                                    </p:anim>
                                  </p:childTnLst>
                                </p:cTn>
                              </p:par>
                              <p:par>
                                <p:cTn id="386" presetID="42" presetClass="entr" presetSubtype="0" fill="hold" grpId="0" nodeType="withEffect">
                                  <p:stCondLst>
                                    <p:cond delay="0"/>
                                  </p:stCondLst>
                                  <p:childTnLst>
                                    <p:set>
                                      <p:cBhvr>
                                        <p:cTn id="387" dur="1" fill="hold">
                                          <p:stCondLst>
                                            <p:cond delay="0"/>
                                          </p:stCondLst>
                                        </p:cTn>
                                        <p:tgtEl>
                                          <p:spTgt spid="102"/>
                                        </p:tgtEl>
                                        <p:attrNameLst>
                                          <p:attrName>style.visibility</p:attrName>
                                        </p:attrNameLst>
                                      </p:cBhvr>
                                      <p:to>
                                        <p:strVal val="visible"/>
                                      </p:to>
                                    </p:set>
                                    <p:animEffect transition="in" filter="fade">
                                      <p:cBhvr>
                                        <p:cTn id="388" dur="1000"/>
                                        <p:tgtEl>
                                          <p:spTgt spid="102"/>
                                        </p:tgtEl>
                                      </p:cBhvr>
                                    </p:animEffect>
                                    <p:anim calcmode="lin" valueType="num">
                                      <p:cBhvr>
                                        <p:cTn id="389" dur="1000" fill="hold"/>
                                        <p:tgtEl>
                                          <p:spTgt spid="102"/>
                                        </p:tgtEl>
                                        <p:attrNameLst>
                                          <p:attrName>ppt_x</p:attrName>
                                        </p:attrNameLst>
                                      </p:cBhvr>
                                      <p:tavLst>
                                        <p:tav tm="0">
                                          <p:val>
                                            <p:strVal val="#ppt_x"/>
                                          </p:val>
                                        </p:tav>
                                        <p:tav tm="100000">
                                          <p:val>
                                            <p:strVal val="#ppt_x"/>
                                          </p:val>
                                        </p:tav>
                                      </p:tavLst>
                                    </p:anim>
                                    <p:anim calcmode="lin" valueType="num">
                                      <p:cBhvr>
                                        <p:cTn id="390" dur="1000" fill="hold"/>
                                        <p:tgtEl>
                                          <p:spTgt spid="102"/>
                                        </p:tgtEl>
                                        <p:attrNameLst>
                                          <p:attrName>ppt_y</p:attrName>
                                        </p:attrNameLst>
                                      </p:cBhvr>
                                      <p:tavLst>
                                        <p:tav tm="0">
                                          <p:val>
                                            <p:strVal val="#ppt_y+.1"/>
                                          </p:val>
                                        </p:tav>
                                        <p:tav tm="100000">
                                          <p:val>
                                            <p:strVal val="#ppt_y"/>
                                          </p:val>
                                        </p:tav>
                                      </p:tavLst>
                                    </p:anim>
                                  </p:childTnLst>
                                </p:cTn>
                              </p:par>
                              <p:par>
                                <p:cTn id="391" presetID="42" presetClass="entr" presetSubtype="0" fill="hold" grpId="0" nodeType="withEffect">
                                  <p:stCondLst>
                                    <p:cond delay="0"/>
                                  </p:stCondLst>
                                  <p:childTnLst>
                                    <p:set>
                                      <p:cBhvr>
                                        <p:cTn id="392" dur="1" fill="hold">
                                          <p:stCondLst>
                                            <p:cond delay="0"/>
                                          </p:stCondLst>
                                        </p:cTn>
                                        <p:tgtEl>
                                          <p:spTgt spid="103"/>
                                        </p:tgtEl>
                                        <p:attrNameLst>
                                          <p:attrName>style.visibility</p:attrName>
                                        </p:attrNameLst>
                                      </p:cBhvr>
                                      <p:to>
                                        <p:strVal val="visible"/>
                                      </p:to>
                                    </p:set>
                                    <p:animEffect transition="in" filter="fade">
                                      <p:cBhvr>
                                        <p:cTn id="393" dur="1000"/>
                                        <p:tgtEl>
                                          <p:spTgt spid="103"/>
                                        </p:tgtEl>
                                      </p:cBhvr>
                                    </p:animEffect>
                                    <p:anim calcmode="lin" valueType="num">
                                      <p:cBhvr>
                                        <p:cTn id="394" dur="1000" fill="hold"/>
                                        <p:tgtEl>
                                          <p:spTgt spid="103"/>
                                        </p:tgtEl>
                                        <p:attrNameLst>
                                          <p:attrName>ppt_x</p:attrName>
                                        </p:attrNameLst>
                                      </p:cBhvr>
                                      <p:tavLst>
                                        <p:tav tm="0">
                                          <p:val>
                                            <p:strVal val="#ppt_x"/>
                                          </p:val>
                                        </p:tav>
                                        <p:tav tm="100000">
                                          <p:val>
                                            <p:strVal val="#ppt_x"/>
                                          </p:val>
                                        </p:tav>
                                      </p:tavLst>
                                    </p:anim>
                                    <p:anim calcmode="lin" valueType="num">
                                      <p:cBhvr>
                                        <p:cTn id="395" dur="1000" fill="hold"/>
                                        <p:tgtEl>
                                          <p:spTgt spid="103"/>
                                        </p:tgtEl>
                                        <p:attrNameLst>
                                          <p:attrName>ppt_y</p:attrName>
                                        </p:attrNameLst>
                                      </p:cBhvr>
                                      <p:tavLst>
                                        <p:tav tm="0">
                                          <p:val>
                                            <p:strVal val="#ppt_y+.1"/>
                                          </p:val>
                                        </p:tav>
                                        <p:tav tm="100000">
                                          <p:val>
                                            <p:strVal val="#ppt_y"/>
                                          </p:val>
                                        </p:tav>
                                      </p:tavLst>
                                    </p:anim>
                                  </p:childTnLst>
                                </p:cTn>
                              </p:par>
                              <p:par>
                                <p:cTn id="396" presetID="42" presetClass="entr" presetSubtype="0" fill="hold" grpId="0" nodeType="withEffect">
                                  <p:stCondLst>
                                    <p:cond delay="0"/>
                                  </p:stCondLst>
                                  <p:childTnLst>
                                    <p:set>
                                      <p:cBhvr>
                                        <p:cTn id="397" dur="1" fill="hold">
                                          <p:stCondLst>
                                            <p:cond delay="0"/>
                                          </p:stCondLst>
                                        </p:cTn>
                                        <p:tgtEl>
                                          <p:spTgt spid="104"/>
                                        </p:tgtEl>
                                        <p:attrNameLst>
                                          <p:attrName>style.visibility</p:attrName>
                                        </p:attrNameLst>
                                      </p:cBhvr>
                                      <p:to>
                                        <p:strVal val="visible"/>
                                      </p:to>
                                    </p:set>
                                    <p:animEffect transition="in" filter="fade">
                                      <p:cBhvr>
                                        <p:cTn id="398" dur="1000"/>
                                        <p:tgtEl>
                                          <p:spTgt spid="104"/>
                                        </p:tgtEl>
                                      </p:cBhvr>
                                    </p:animEffect>
                                    <p:anim calcmode="lin" valueType="num">
                                      <p:cBhvr>
                                        <p:cTn id="399" dur="1000" fill="hold"/>
                                        <p:tgtEl>
                                          <p:spTgt spid="104"/>
                                        </p:tgtEl>
                                        <p:attrNameLst>
                                          <p:attrName>ppt_x</p:attrName>
                                        </p:attrNameLst>
                                      </p:cBhvr>
                                      <p:tavLst>
                                        <p:tav tm="0">
                                          <p:val>
                                            <p:strVal val="#ppt_x"/>
                                          </p:val>
                                        </p:tav>
                                        <p:tav tm="100000">
                                          <p:val>
                                            <p:strVal val="#ppt_x"/>
                                          </p:val>
                                        </p:tav>
                                      </p:tavLst>
                                    </p:anim>
                                    <p:anim calcmode="lin" valueType="num">
                                      <p:cBhvr>
                                        <p:cTn id="400"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2" grpId="0" animBg="1"/>
      <p:bldP spid="103" grpId="0" animBg="1"/>
      <p:bldP spid="10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1665"/>
            <a:ext cx="11220450" cy="1782712"/>
          </a:xfrm>
        </p:spPr>
        <p:txBody>
          <a:bodyPr>
            <a:normAutofit fontScale="90000"/>
          </a:bodyPr>
          <a:lstStyle/>
          <a:p>
            <a:r>
              <a:rPr lang="en-US" dirty="0"/>
              <a:t>Salary paid to regular employees – Fixed Cost. </a:t>
            </a:r>
            <a:br>
              <a:rPr lang="en-US" dirty="0"/>
            </a:br>
            <a:r>
              <a:rPr lang="en-US" dirty="0">
                <a:solidFill>
                  <a:srgbClr val="6C0000"/>
                </a:solidFill>
              </a:rPr>
              <a:t>Wages paid to contractual workers – Variable Cost</a:t>
            </a:r>
            <a:r>
              <a:rPr lang="en-IN" dirty="0"/>
              <a:t/>
            </a:r>
            <a:br>
              <a:rPr lang="en-IN" dirty="0"/>
            </a:br>
            <a:endParaRPr lang="en-IN" dirty="0"/>
          </a:p>
        </p:txBody>
      </p:sp>
      <p:pic>
        <p:nvPicPr>
          <p:cNvPr id="2054" name="Picture 6" descr="https://image.shutterstock.com/image-photo/tailor-man-working-his-shop-260nw-5535178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949" y="2044724"/>
            <a:ext cx="4185201" cy="32461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Tailor Measuring Man's Ch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623" y="2109513"/>
            <a:ext cx="4762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8695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Cost: Electricity</a:t>
            </a:r>
            <a:endParaRPr lang="en-IN" dirty="0"/>
          </a:p>
        </p:txBody>
      </p:sp>
      <p:pic>
        <p:nvPicPr>
          <p:cNvPr id="7170" name="Picture 2" descr="Light Bulb, Idea, Self Employed, Enlightenm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1869" y="127317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5153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Maintenance: Usually variable. But may have both fixed and variable components</a:t>
            </a:r>
            <a:r>
              <a:rPr lang="en-US" dirty="0"/>
              <a:t>. We shall consider it as variable</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463675"/>
            <a:ext cx="3712235" cy="4351338"/>
          </a:xfrm>
        </p:spPr>
      </p:pic>
      <p:sp>
        <p:nvSpPr>
          <p:cNvPr id="5" name="TextBox 4"/>
          <p:cNvSpPr txBox="1"/>
          <p:nvPr/>
        </p:nvSpPr>
        <p:spPr>
          <a:xfrm>
            <a:off x="5476875" y="2038350"/>
            <a:ext cx="4314825" cy="3046988"/>
          </a:xfrm>
          <a:prstGeom prst="rect">
            <a:avLst/>
          </a:prstGeom>
          <a:noFill/>
        </p:spPr>
        <p:txBody>
          <a:bodyPr wrap="square" rtlCol="0">
            <a:spAutoFit/>
          </a:bodyPr>
          <a:lstStyle/>
          <a:p>
            <a:r>
              <a:rPr lang="en-US" sz="2400" b="1" dirty="0" smtClean="0"/>
              <a:t>Suppose, you have both (</a:t>
            </a:r>
            <a:r>
              <a:rPr lang="en-US" sz="2400" b="1" dirty="0" err="1" smtClean="0"/>
              <a:t>i</a:t>
            </a:r>
            <a:r>
              <a:rPr lang="en-US" sz="2400" b="1" dirty="0" smtClean="0"/>
              <a:t>) schedule, </a:t>
            </a:r>
            <a:r>
              <a:rPr lang="en-US" sz="2400" b="1" dirty="0"/>
              <a:t>routine or preventive </a:t>
            </a:r>
            <a:r>
              <a:rPr lang="en-US" sz="2400" b="1" dirty="0" smtClean="0"/>
              <a:t>maintenance and (ii) need-based or trouble-shooting maintenance.  The first part is fixed cost and the second part is variable cost since the later will be related to level of operation.</a:t>
            </a:r>
            <a:endParaRPr lang="en-IN" sz="2400" b="1" dirty="0"/>
          </a:p>
        </p:txBody>
      </p:sp>
    </p:spTree>
    <p:extLst>
      <p:ext uri="{BB962C8B-B14F-4D97-AF65-F5344CB8AC3E}">
        <p14:creationId xmlns:p14="http://schemas.microsoft.com/office/powerpoint/2010/main" val="31229453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Insurance can have both fixed &amp; variable components. We shall consider it as variable</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7700" y="1790924"/>
            <a:ext cx="4399429" cy="2931807"/>
          </a:xfrm>
        </p:spPr>
      </p:pic>
      <p:sp>
        <p:nvSpPr>
          <p:cNvPr id="7" name="TextBox 6"/>
          <p:cNvSpPr txBox="1"/>
          <p:nvPr/>
        </p:nvSpPr>
        <p:spPr>
          <a:xfrm>
            <a:off x="5140494" y="1449247"/>
            <a:ext cx="5187968" cy="3785652"/>
          </a:xfrm>
          <a:prstGeom prst="rect">
            <a:avLst/>
          </a:prstGeom>
          <a:noFill/>
        </p:spPr>
        <p:txBody>
          <a:bodyPr wrap="square" rtlCol="0">
            <a:spAutoFit/>
          </a:bodyPr>
          <a:lstStyle/>
          <a:p>
            <a:r>
              <a:rPr lang="en-US" sz="2400" b="1" dirty="0" smtClean="0"/>
              <a:t>Insurance for fixed assets, if made exclusively, is fixed cost.</a:t>
            </a:r>
          </a:p>
          <a:p>
            <a:r>
              <a:rPr lang="en-US" sz="2400" b="1" dirty="0" smtClean="0"/>
              <a:t>Insurance for inventory of raw-materials &amp; finished goods is variable cost. </a:t>
            </a:r>
          </a:p>
          <a:p>
            <a:r>
              <a:rPr lang="en-US" sz="2400" b="1" dirty="0" smtClean="0"/>
              <a:t>How to separate?</a:t>
            </a:r>
          </a:p>
          <a:p>
            <a:r>
              <a:rPr lang="en-US" sz="2400" b="1" dirty="0" smtClean="0"/>
              <a:t>The percentage of the fixed component of insurance cost is determined based on historical </a:t>
            </a:r>
            <a:br>
              <a:rPr lang="en-US" sz="2400" b="1" dirty="0" smtClean="0"/>
            </a:br>
            <a:r>
              <a:rPr lang="en-US" sz="2400" b="1" dirty="0" smtClean="0"/>
              <a:t>ratio or based on assets’ values.</a:t>
            </a:r>
            <a:endParaRPr lang="en-IN" sz="2400" b="1" dirty="0"/>
          </a:p>
        </p:txBody>
      </p:sp>
    </p:spTree>
    <p:extLst>
      <p:ext uri="{BB962C8B-B14F-4D97-AF65-F5344CB8AC3E}">
        <p14:creationId xmlns:p14="http://schemas.microsoft.com/office/powerpoint/2010/main" val="29885715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576" r="4709"/>
          <a:stretch/>
        </p:blipFill>
        <p:spPr>
          <a:xfrm rot="2302597">
            <a:off x="327109" y="1928814"/>
            <a:ext cx="5200650" cy="3640455"/>
          </a:xfrm>
        </p:spPr>
      </p:pic>
      <p:sp>
        <p:nvSpPr>
          <p:cNvPr id="5" name="TextBox 4"/>
          <p:cNvSpPr txBox="1"/>
          <p:nvPr/>
        </p:nvSpPr>
        <p:spPr>
          <a:xfrm>
            <a:off x="5334000" y="1690688"/>
            <a:ext cx="6019800" cy="3539430"/>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smtClean="0"/>
              <a:t>Interest cost for long-term loan (raised from bank to create fixed assets) is fixed cost.</a:t>
            </a:r>
          </a:p>
          <a:p>
            <a:pPr marL="457200" indent="-457200">
              <a:buFont typeface="Wingdings" panose="05000000000000000000" pitchFamily="2" charset="2"/>
              <a:buChar char="q"/>
            </a:pPr>
            <a:endParaRPr lang="en-US" sz="2800" b="1" dirty="0" smtClean="0"/>
          </a:p>
          <a:p>
            <a:pPr marL="457200" indent="-457200">
              <a:buFont typeface="Wingdings" panose="05000000000000000000" pitchFamily="2" charset="2"/>
              <a:buChar char="q"/>
            </a:pPr>
            <a:r>
              <a:rPr lang="en-US" sz="2800" b="1" dirty="0" smtClean="0"/>
              <a:t>Interest cost on working capital loan (raised from bank to meet requirement of working capital) is variable cost. </a:t>
            </a:r>
            <a:endParaRPr lang="en-IN" sz="2800" b="1" dirty="0"/>
          </a:p>
        </p:txBody>
      </p:sp>
    </p:spTree>
    <p:extLst>
      <p:ext uri="{BB962C8B-B14F-4D97-AF65-F5344CB8AC3E}">
        <p14:creationId xmlns:p14="http://schemas.microsoft.com/office/powerpoint/2010/main" val="40506802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665" y="489863"/>
            <a:ext cx="10515600" cy="758055"/>
          </a:xfrm>
        </p:spPr>
        <p:txBody>
          <a:bodyPr>
            <a:normAutofit fontScale="90000"/>
          </a:bodyPr>
          <a:lstStyle/>
          <a:p>
            <a:r>
              <a:rPr lang="en-IN" dirty="0"/>
              <a:t>Consumables are Variable </a:t>
            </a:r>
            <a:r>
              <a:rPr lang="en-IN" dirty="0" smtClean="0"/>
              <a:t>Cost and Direct Cost</a:t>
            </a:r>
            <a:endParaRPr lang="en-US" dirty="0"/>
          </a:p>
        </p:txBody>
      </p:sp>
      <p:pic>
        <p:nvPicPr>
          <p:cNvPr id="4100" name="Picture 4" descr="Assorted-color Threads on White Su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1" y="1559726"/>
            <a:ext cx="2947600" cy="2210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old-colored Zipp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9868" y="1559726"/>
            <a:ext cx="3314286" cy="22107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838832" y="4082234"/>
            <a:ext cx="3495296" cy="1848900"/>
            <a:chOff x="7560216" y="3709100"/>
            <a:chExt cx="3079102" cy="1848900"/>
          </a:xfrm>
        </p:grpSpPr>
        <p:sp>
          <p:nvSpPr>
            <p:cNvPr id="12" name="6-Point Star 11"/>
            <p:cNvSpPr/>
            <p:nvPr/>
          </p:nvSpPr>
          <p:spPr>
            <a:xfrm>
              <a:off x="7560216" y="3709100"/>
              <a:ext cx="3079102" cy="1848900"/>
            </a:xfrm>
            <a:prstGeom prst="star6">
              <a:avLst/>
            </a:prstGeom>
            <a:pattFill prst="pct5">
              <a:fgClr>
                <a:schemeClr val="accent1"/>
              </a:fgClr>
              <a:bgClr>
                <a:schemeClr val="bg1"/>
              </a:bgClr>
            </a:patt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powder">
              <a:bevelT w="63500" h="63500" prst="artDeco"/>
              <a:extrusionClr>
                <a:srgbClr val="C00000"/>
              </a:extrusionClr>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7928028" y="4341162"/>
              <a:ext cx="2517786" cy="584775"/>
            </a:xfrm>
            <a:prstGeom prst="rect">
              <a:avLst/>
            </a:prstGeom>
            <a:noFill/>
          </p:spPr>
          <p:txBody>
            <a:bodyPr wrap="square" rtlCol="0">
              <a:spAutoFit/>
            </a:bodyPr>
            <a:lstStyle/>
            <a:p>
              <a:r>
                <a:rPr lang="en-US" sz="3200" b="1" dirty="0"/>
                <a:t>Consumables</a:t>
              </a:r>
              <a:endParaRPr lang="en-IN" sz="3200" b="1" dirty="0"/>
            </a:p>
          </p:txBody>
        </p:sp>
      </p:grpSp>
      <p:pic>
        <p:nvPicPr>
          <p:cNvPr id="16386" name="Picture 2" descr="Buttons, Four Holes, Costume, Button, Colorfu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6671" y="1559726"/>
            <a:ext cx="3316050" cy="22107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White and Purple Paper Collared Shirt"/>
          <p:cNvPicPr>
            <a:picLocks noChangeAspect="1" noChangeArrowheads="1"/>
          </p:cNvPicPr>
          <p:nvPr/>
        </p:nvPicPr>
        <p:blipFill rotWithShape="1">
          <a:blip r:embed="rId5">
            <a:extLst>
              <a:ext uri="{28A0092B-C50C-407E-A947-70E740481C1C}">
                <a14:useLocalDpi xmlns:a14="http://schemas.microsoft.com/office/drawing/2010/main" val="0"/>
              </a:ext>
            </a:extLst>
          </a:blip>
          <a:srcRect l="34415" t="12922" r="36219" b="67373"/>
          <a:stretch/>
        </p:blipFill>
        <p:spPr bwMode="auto">
          <a:xfrm>
            <a:off x="0" y="1582868"/>
            <a:ext cx="1809751" cy="12199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12924" t="15375" r="21235" b="12641"/>
          <a:stretch/>
        </p:blipFill>
        <p:spPr>
          <a:xfrm>
            <a:off x="450342" y="3712347"/>
            <a:ext cx="2003899" cy="2003898"/>
          </a:xfrm>
          <a:prstGeom prst="rect">
            <a:avLst/>
          </a:prstGeom>
        </p:spPr>
      </p:pic>
      <p:sp>
        <p:nvSpPr>
          <p:cNvPr id="7" name="Rectangle 6"/>
          <p:cNvSpPr/>
          <p:nvPr/>
        </p:nvSpPr>
        <p:spPr>
          <a:xfrm>
            <a:off x="1410511" y="5006683"/>
            <a:ext cx="583659" cy="615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65801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Present, Gift, Box, Holiday, Christmas, Ribb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8780" y="543338"/>
            <a:ext cx="5204238" cy="31225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arcel, Parcels, Packages, Delivery, Box,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82" y="0"/>
            <a:ext cx="6858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elivery, Girl, Courier, Woman, Shipment, Shipp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6188" y="0"/>
            <a:ext cx="41148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6-Point Star 5"/>
          <p:cNvSpPr/>
          <p:nvPr/>
        </p:nvSpPr>
        <p:spPr>
          <a:xfrm>
            <a:off x="-363260" y="1580099"/>
            <a:ext cx="3079102" cy="1848900"/>
          </a:xfrm>
          <a:prstGeom prst="star6">
            <a:avLst/>
          </a:prstGeom>
          <a:blipFill>
            <a:blip r:embed="rId5"/>
            <a:tile tx="0" ty="0" sx="100000" sy="100000" flip="none" algn="tl"/>
          </a:blip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powder">
            <a:bevelT w="63500" h="63500" prst="artDeco"/>
            <a:extrusionClr>
              <a:srgbClr val="0070C0"/>
            </a:extrusionClr>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5023" y="1951555"/>
            <a:ext cx="2488856" cy="954107"/>
          </a:xfrm>
          <a:prstGeom prst="rect">
            <a:avLst/>
          </a:prstGeom>
          <a:noFill/>
        </p:spPr>
        <p:txBody>
          <a:bodyPr wrap="square" rtlCol="0">
            <a:spAutoFit/>
          </a:bodyPr>
          <a:lstStyle/>
          <a:p>
            <a:r>
              <a:rPr lang="en-IN" sz="2800" b="1" dirty="0"/>
              <a:t>Packaging and Delivery</a:t>
            </a:r>
            <a:endParaRPr lang="en-US" sz="2800" b="1" dirty="0"/>
          </a:p>
        </p:txBody>
      </p:sp>
      <p:sp>
        <p:nvSpPr>
          <p:cNvPr id="2" name="Title 1"/>
          <p:cNvSpPr>
            <a:spLocks noGrp="1"/>
          </p:cNvSpPr>
          <p:nvPr>
            <p:ph type="title"/>
          </p:nvPr>
        </p:nvSpPr>
        <p:spPr>
          <a:xfrm>
            <a:off x="0" y="613710"/>
            <a:ext cx="10515600" cy="1325563"/>
          </a:xfrm>
        </p:spPr>
        <p:txBody>
          <a:bodyPr/>
          <a:lstStyle/>
          <a:p>
            <a:r>
              <a:rPr lang="en-IN" dirty="0"/>
              <a:t>Variable Cost</a:t>
            </a:r>
          </a:p>
        </p:txBody>
      </p:sp>
      <p:sp>
        <p:nvSpPr>
          <p:cNvPr id="8" name="6-Point Star 7"/>
          <p:cNvSpPr/>
          <p:nvPr/>
        </p:nvSpPr>
        <p:spPr>
          <a:xfrm>
            <a:off x="7046982" y="3665881"/>
            <a:ext cx="3079102" cy="1848900"/>
          </a:xfrm>
          <a:prstGeom prst="star6">
            <a:avLst/>
          </a:prstGeom>
          <a:blipFill>
            <a:blip r:embed="rId5"/>
            <a:tile tx="0" ty="0" sx="100000" sy="100000" flip="none" algn="tl"/>
          </a:blip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powder">
            <a:bevelT w="63500" h="63500" prst="artDeco"/>
            <a:extrusionClr>
              <a:srgbClr val="0070C0"/>
            </a:extrusionClr>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7411773" y="4052131"/>
            <a:ext cx="2933041" cy="954107"/>
          </a:xfrm>
          <a:prstGeom prst="rect">
            <a:avLst/>
          </a:prstGeom>
          <a:noFill/>
        </p:spPr>
        <p:txBody>
          <a:bodyPr wrap="square" rtlCol="0">
            <a:spAutoFit/>
          </a:bodyPr>
          <a:lstStyle/>
          <a:p>
            <a:r>
              <a:rPr lang="en-IN" sz="2800" b="1" dirty="0" smtClean="0"/>
              <a:t>Transportation: Variable </a:t>
            </a:r>
            <a:r>
              <a:rPr lang="en-IN" sz="2800" b="1" dirty="0"/>
              <a:t>Cost</a:t>
            </a:r>
            <a:endParaRPr lang="en-US" sz="2800" b="1" dirty="0"/>
          </a:p>
        </p:txBody>
      </p:sp>
    </p:spTree>
    <p:extLst>
      <p:ext uri="{BB962C8B-B14F-4D97-AF65-F5344CB8AC3E}">
        <p14:creationId xmlns:p14="http://schemas.microsoft.com/office/powerpoint/2010/main" val="14538816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Managerial Accounting</a:t>
            </a:r>
            <a:endParaRPr lang="en-IN" dirty="0"/>
          </a:p>
        </p:txBody>
      </p:sp>
      <p:sp>
        <p:nvSpPr>
          <p:cNvPr id="3" name="Text Placeholder 2"/>
          <p:cNvSpPr>
            <a:spLocks noGrp="1"/>
          </p:cNvSpPr>
          <p:nvPr>
            <p:ph type="body" idx="1"/>
          </p:nvPr>
        </p:nvSpPr>
        <p:spPr/>
        <p:txBody>
          <a:bodyPr/>
          <a:lstStyle/>
          <a:p>
            <a:r>
              <a:rPr lang="en-US" dirty="0"/>
              <a:t>Budgeting, Trend Analysis, and Forecasting</a:t>
            </a:r>
          </a:p>
          <a:p>
            <a:r>
              <a:rPr lang="en-IN" dirty="0"/>
              <a:t>Accounts Receivable (AR) Management </a:t>
            </a:r>
            <a:endParaRPr lang="en-IN" dirty="0" smtClean="0"/>
          </a:p>
          <a:p>
            <a:r>
              <a:rPr lang="en-IN" dirty="0"/>
              <a:t>Constraint Analysis </a:t>
            </a:r>
            <a:endParaRPr lang="en-IN" dirty="0" smtClean="0"/>
          </a:p>
          <a:p>
            <a:r>
              <a:rPr lang="en-IN" dirty="0"/>
              <a:t>Inventory Turnover Analysis </a:t>
            </a:r>
          </a:p>
          <a:p>
            <a:r>
              <a:rPr lang="en-IN" dirty="0" smtClean="0"/>
              <a:t>Financial </a:t>
            </a:r>
            <a:r>
              <a:rPr lang="en-IN" dirty="0"/>
              <a:t>Leverage Metrics </a:t>
            </a:r>
            <a:endParaRPr lang="en-IN" dirty="0" smtClean="0"/>
          </a:p>
          <a:p>
            <a:r>
              <a:rPr lang="en-IN" dirty="0"/>
              <a:t>Cash Flow Analysis</a:t>
            </a:r>
          </a:p>
          <a:p>
            <a:r>
              <a:rPr lang="en-IN" dirty="0"/>
              <a:t>Product Costing and Valuation </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5876460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Cost Per Unit</a:t>
            </a:r>
            <a:endParaRPr lang="en-IN" dirty="0"/>
          </a:p>
        </p:txBody>
      </p:sp>
      <p:sp>
        <p:nvSpPr>
          <p:cNvPr id="3" name="Text Placeholder 2"/>
          <p:cNvSpPr>
            <a:spLocks noGrp="1"/>
          </p:cNvSpPr>
          <p:nvPr>
            <p:ph type="body" idx="1"/>
          </p:nvPr>
        </p:nvSpPr>
        <p:spPr/>
        <p:txBody>
          <a:bodyPr/>
          <a:lstStyle/>
          <a:p>
            <a:r>
              <a:rPr lang="en-US" dirty="0" smtClean="0"/>
              <a:t>Direct material cost: ₹ 530 per unit</a:t>
            </a:r>
          </a:p>
          <a:p>
            <a:r>
              <a:rPr lang="en-US" dirty="0" smtClean="0"/>
              <a:t>Consumables: ₹ 15 </a:t>
            </a:r>
            <a:r>
              <a:rPr lang="en-US" dirty="0"/>
              <a:t>per </a:t>
            </a:r>
            <a:r>
              <a:rPr lang="en-US" dirty="0" smtClean="0"/>
              <a:t>unit</a:t>
            </a:r>
          </a:p>
          <a:p>
            <a:r>
              <a:rPr lang="en-US" dirty="0" smtClean="0"/>
              <a:t>Packaging: ₹ 10 </a:t>
            </a:r>
            <a:r>
              <a:rPr lang="en-US" dirty="0"/>
              <a:t>per </a:t>
            </a:r>
            <a:r>
              <a:rPr lang="en-US" dirty="0" smtClean="0"/>
              <a:t>unit</a:t>
            </a:r>
          </a:p>
          <a:p>
            <a:r>
              <a:rPr lang="en-US" dirty="0" smtClean="0"/>
              <a:t>Transportation, delivery and other miscellaneous: ₹ 20 </a:t>
            </a:r>
            <a:r>
              <a:rPr lang="en-US" dirty="0"/>
              <a:t>per unit</a:t>
            </a:r>
          </a:p>
          <a:p>
            <a:r>
              <a:rPr lang="en-US" dirty="0" smtClean="0"/>
              <a:t>Total variable cost per unit: ₹ 575 </a:t>
            </a:r>
          </a:p>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22488883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Cost</a:t>
            </a:r>
            <a:endParaRPr lang="en-IN" dirty="0"/>
          </a:p>
        </p:txBody>
      </p:sp>
      <p:sp>
        <p:nvSpPr>
          <p:cNvPr id="3" name="Content Placeholder 2"/>
          <p:cNvSpPr>
            <a:spLocks noGrp="1"/>
          </p:cNvSpPr>
          <p:nvPr>
            <p:ph idx="1"/>
          </p:nvPr>
        </p:nvSpPr>
        <p:spPr/>
        <p:txBody>
          <a:bodyPr/>
          <a:lstStyle/>
          <a:p>
            <a:r>
              <a:rPr lang="en-US" dirty="0" smtClean="0"/>
              <a:t>Any cost that is proportional to the level of activities is variable cost.</a:t>
            </a:r>
          </a:p>
          <a:p>
            <a:r>
              <a:rPr lang="en-US" dirty="0" smtClean="0"/>
              <a:t>Raw-materials, power, labor cost, consumables etc. are variable cost.</a:t>
            </a:r>
            <a:endParaRPr lang="en-IN" dirty="0"/>
          </a:p>
        </p:txBody>
      </p:sp>
    </p:spTree>
    <p:extLst>
      <p:ext uri="{BB962C8B-B14F-4D97-AF65-F5344CB8AC3E}">
        <p14:creationId xmlns:p14="http://schemas.microsoft.com/office/powerpoint/2010/main" val="288503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65125"/>
            <a:ext cx="11260183" cy="801523"/>
          </a:xfrm>
        </p:spPr>
        <p:txBody>
          <a:bodyPr>
            <a:normAutofit fontScale="90000"/>
          </a:bodyPr>
          <a:lstStyle/>
          <a:p>
            <a:r>
              <a:rPr lang="en-IN" dirty="0" smtClean="0"/>
              <a:t>Using Formula: Estimating </a:t>
            </a:r>
            <a:r>
              <a:rPr lang="en-IN" dirty="0"/>
              <a:t>Break Even </a:t>
            </a:r>
            <a:r>
              <a:rPr lang="en-IN" dirty="0" smtClean="0"/>
              <a:t>Point (</a:t>
            </a:r>
            <a:r>
              <a:rPr lang="en-IN" dirty="0" err="1" smtClean="0"/>
              <a:t>BEP</a:t>
            </a:r>
            <a:r>
              <a:rPr lang="en-IN" dirty="0" smtClean="0"/>
              <a:t>)</a:t>
            </a:r>
            <a:endParaRPr lang="en-IN" dirty="0"/>
          </a:p>
        </p:txBody>
      </p:sp>
      <p:graphicFrame>
        <p:nvGraphicFramePr>
          <p:cNvPr id="4" name="Object 3"/>
          <p:cNvGraphicFramePr>
            <a:graphicFrameLocks noChangeAspect="1"/>
          </p:cNvGraphicFramePr>
          <p:nvPr>
            <p:extLst/>
          </p:nvPr>
        </p:nvGraphicFramePr>
        <p:xfrm>
          <a:off x="6753225" y="4800798"/>
          <a:ext cx="1859280" cy="989616"/>
        </p:xfrm>
        <a:graphic>
          <a:graphicData uri="http://schemas.openxmlformats.org/presentationml/2006/ole">
            <mc:AlternateContent xmlns:mc="http://schemas.openxmlformats.org/markup-compatibility/2006">
              <mc:Choice xmlns:v="urn:schemas-microsoft-com:vml" Requires="v">
                <p:oleObj spid="_x0000_s1098" name="Equation" r:id="rId3" imgW="787320" imgH="419040" progId="Equation.DSMT4">
                  <p:embed/>
                </p:oleObj>
              </mc:Choice>
              <mc:Fallback>
                <p:oleObj name="Equation" r:id="rId3" imgW="787320" imgH="419040" progId="Equation.DSMT4">
                  <p:embed/>
                  <p:pic>
                    <p:nvPicPr>
                      <p:cNvPr id="4" name="Object 3"/>
                      <p:cNvPicPr/>
                      <p:nvPr/>
                    </p:nvPicPr>
                    <p:blipFill>
                      <a:blip r:embed="rId4"/>
                      <a:stretch>
                        <a:fillRect/>
                      </a:stretch>
                    </p:blipFill>
                    <p:spPr>
                      <a:xfrm>
                        <a:off x="6753225" y="4800798"/>
                        <a:ext cx="1859280" cy="989616"/>
                      </a:xfrm>
                      <a:prstGeom prst="rect">
                        <a:avLst/>
                      </a:prstGeom>
                      <a:solidFill>
                        <a:schemeClr val="accent1">
                          <a:lumMod val="20000"/>
                          <a:lumOff val="80000"/>
                          <a:alpha val="49000"/>
                        </a:schemeClr>
                      </a:solidFill>
                      <a:ln>
                        <a:solidFill>
                          <a:schemeClr val="accent1">
                            <a:lumMod val="60000"/>
                            <a:lumOff val="40000"/>
                          </a:schemeClr>
                        </a:solidFill>
                      </a:ln>
                    </p:spPr>
                  </p:pic>
                </p:oleObj>
              </mc:Fallback>
            </mc:AlternateContent>
          </a:graphicData>
        </a:graphic>
      </p:graphicFrame>
      <p:graphicFrame>
        <p:nvGraphicFramePr>
          <p:cNvPr id="6" name="Object 5"/>
          <p:cNvGraphicFramePr>
            <a:graphicFrameLocks noChangeAspect="1"/>
          </p:cNvGraphicFramePr>
          <p:nvPr>
            <p:extLst/>
          </p:nvPr>
        </p:nvGraphicFramePr>
        <p:xfrm>
          <a:off x="1096963" y="4978400"/>
          <a:ext cx="3165475" cy="547688"/>
        </p:xfrm>
        <a:graphic>
          <a:graphicData uri="http://schemas.openxmlformats.org/presentationml/2006/ole">
            <mc:AlternateContent xmlns:mc="http://schemas.openxmlformats.org/markup-compatibility/2006">
              <mc:Choice xmlns:v="urn:schemas-microsoft-com:vml" Requires="v">
                <p:oleObj spid="_x0000_s1099" name="Equation" r:id="rId5" imgW="1307880" imgH="203040" progId="Equation.DSMT4">
                  <p:embed/>
                </p:oleObj>
              </mc:Choice>
              <mc:Fallback>
                <p:oleObj name="Equation" r:id="rId5" imgW="1307880" imgH="203040" progId="Equation.DSMT4">
                  <p:embed/>
                  <p:pic>
                    <p:nvPicPr>
                      <p:cNvPr id="6" name="Object 5"/>
                      <p:cNvPicPr/>
                      <p:nvPr/>
                    </p:nvPicPr>
                    <p:blipFill>
                      <a:blip r:embed="rId6"/>
                      <a:stretch>
                        <a:fillRect/>
                      </a:stretch>
                    </p:blipFill>
                    <p:spPr>
                      <a:xfrm>
                        <a:off x="1096963" y="4978400"/>
                        <a:ext cx="3165475" cy="547688"/>
                      </a:xfrm>
                      <a:prstGeom prst="rect">
                        <a:avLst/>
                      </a:prstGeom>
                      <a:solidFill>
                        <a:schemeClr val="accent1">
                          <a:lumMod val="20000"/>
                          <a:lumOff val="80000"/>
                          <a:alpha val="49000"/>
                        </a:schemeClr>
                      </a:solidFill>
                      <a:ln>
                        <a:solidFill>
                          <a:schemeClr val="accent1">
                            <a:lumMod val="40000"/>
                            <a:lumOff val="60000"/>
                          </a:schemeClr>
                        </a:solidFill>
                      </a:ln>
                    </p:spPr>
                  </p:pic>
                </p:oleObj>
              </mc:Fallback>
            </mc:AlternateContent>
          </a:graphicData>
        </a:graphic>
      </p:graphicFrame>
      <p:sp>
        <p:nvSpPr>
          <p:cNvPr id="7" name="TextBox 6"/>
          <p:cNvSpPr txBox="1"/>
          <p:nvPr/>
        </p:nvSpPr>
        <p:spPr>
          <a:xfrm>
            <a:off x="4397829" y="5071874"/>
            <a:ext cx="1698171" cy="461665"/>
          </a:xfrm>
          <a:prstGeom prst="rect">
            <a:avLst/>
          </a:prstGeom>
          <a:noFill/>
        </p:spPr>
        <p:txBody>
          <a:bodyPr wrap="square" rtlCol="0">
            <a:spAutoFit/>
          </a:bodyPr>
          <a:lstStyle/>
          <a:p>
            <a:pPr algn="ctr"/>
            <a:r>
              <a:rPr lang="en-IN" sz="2400" b="1" dirty="0"/>
              <a:t>Or</a:t>
            </a:r>
            <a:endParaRPr lang="en-US" sz="2400" b="1" dirty="0"/>
          </a:p>
        </p:txBody>
      </p:sp>
      <p:sp>
        <p:nvSpPr>
          <p:cNvPr id="8" name="Rounded Rectangle 7"/>
          <p:cNvSpPr/>
          <p:nvPr/>
        </p:nvSpPr>
        <p:spPr>
          <a:xfrm>
            <a:off x="1236598" y="1166648"/>
            <a:ext cx="7820025" cy="809625"/>
          </a:xfrm>
          <a:prstGeom prst="round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70C0"/>
                </a:solidFill>
              </a:rPr>
              <a:t>Profit </a:t>
            </a:r>
            <a:r>
              <a:rPr lang="en-US" sz="2800" b="1" i="1" dirty="0">
                <a:solidFill>
                  <a:srgbClr val="0070C0"/>
                </a:solidFill>
              </a:rPr>
              <a:t>P</a:t>
            </a:r>
            <a:r>
              <a:rPr lang="en-US" sz="2800" b="1" dirty="0">
                <a:solidFill>
                  <a:srgbClr val="0070C0"/>
                </a:solidFill>
              </a:rPr>
              <a:t> = Sales minus all the Costs </a:t>
            </a:r>
          </a:p>
        </p:txBody>
      </p:sp>
      <p:sp>
        <p:nvSpPr>
          <p:cNvPr id="9" name="Rounded Rectangle 8"/>
          <p:cNvSpPr/>
          <p:nvPr/>
        </p:nvSpPr>
        <p:spPr>
          <a:xfrm>
            <a:off x="585951" y="2072730"/>
            <a:ext cx="9707579" cy="809625"/>
          </a:xfrm>
          <a:prstGeom prst="round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Costs: Fixed (F: total per period) and Total Variable (V: per unit)</a:t>
            </a:r>
            <a:r>
              <a:rPr lang="en-US" sz="2800" b="1" dirty="0" err="1" smtClean="0">
                <a:solidFill>
                  <a:srgbClr val="0070C0"/>
                </a:solidFill>
              </a:rPr>
              <a:t>xQ</a:t>
            </a:r>
            <a:endParaRPr lang="en-US" sz="2800" b="1" dirty="0">
              <a:solidFill>
                <a:srgbClr val="0070C0"/>
              </a:solidFill>
            </a:endParaRPr>
          </a:p>
        </p:txBody>
      </p:sp>
      <p:sp>
        <p:nvSpPr>
          <p:cNvPr id="10" name="Rounded Rectangle 9"/>
          <p:cNvSpPr/>
          <p:nvPr/>
        </p:nvSpPr>
        <p:spPr>
          <a:xfrm>
            <a:off x="838200" y="2978980"/>
            <a:ext cx="8534400" cy="809625"/>
          </a:xfrm>
          <a:prstGeom prst="round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Assume, Selling Price = S; Quantity Sold = Q; Profit = P</a:t>
            </a:r>
            <a:endParaRPr lang="en-US" sz="2800" b="1" dirty="0">
              <a:solidFill>
                <a:srgbClr val="0070C0"/>
              </a:solidFill>
            </a:endParaRPr>
          </a:p>
        </p:txBody>
      </p:sp>
      <p:sp>
        <p:nvSpPr>
          <p:cNvPr id="12" name="Rounded Rectangle 11"/>
          <p:cNvSpPr/>
          <p:nvPr/>
        </p:nvSpPr>
        <p:spPr>
          <a:xfrm>
            <a:off x="457198" y="3869285"/>
            <a:ext cx="9155431" cy="809625"/>
          </a:xfrm>
          <a:prstGeom prst="roundRect">
            <a:avLst/>
          </a:prstGeom>
          <a:solidFill>
            <a:schemeClr val="accent1">
              <a:lumMod val="20000"/>
              <a:lumOff val="80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Sales = Q*S; Total variable cost </a:t>
            </a:r>
            <a:r>
              <a:rPr lang="en-US" sz="2800" b="1" dirty="0">
                <a:solidFill>
                  <a:srgbClr val="0070C0"/>
                </a:solidFill>
              </a:rPr>
              <a:t>= </a:t>
            </a:r>
            <a:r>
              <a:rPr lang="en-US" sz="2800" b="1" dirty="0" smtClean="0">
                <a:solidFill>
                  <a:srgbClr val="0070C0"/>
                </a:solidFill>
              </a:rPr>
              <a:t>Q*V; </a:t>
            </a:r>
            <a:r>
              <a:rPr lang="en-US" sz="2800" b="1" dirty="0">
                <a:solidFill>
                  <a:srgbClr val="0070C0"/>
                </a:solidFill>
              </a:rPr>
              <a:t>Total </a:t>
            </a:r>
            <a:r>
              <a:rPr lang="en-US" sz="2800" b="1" dirty="0" smtClean="0">
                <a:solidFill>
                  <a:srgbClr val="0070C0"/>
                </a:solidFill>
              </a:rPr>
              <a:t>Cost </a:t>
            </a:r>
            <a:r>
              <a:rPr lang="en-US" sz="2800" b="1" dirty="0">
                <a:solidFill>
                  <a:srgbClr val="0070C0"/>
                </a:solidFill>
              </a:rPr>
              <a:t>=</a:t>
            </a:r>
            <a:r>
              <a:rPr lang="en-US" sz="2800" b="1" dirty="0" smtClean="0">
                <a:solidFill>
                  <a:srgbClr val="0070C0"/>
                </a:solidFill>
              </a:rPr>
              <a:t>Q*V + F </a:t>
            </a:r>
            <a:endParaRPr lang="en-US" sz="2800" b="1" dirty="0">
              <a:solidFill>
                <a:srgbClr val="0070C0"/>
              </a:solidFill>
            </a:endParaRPr>
          </a:p>
        </p:txBody>
      </p:sp>
      <p:sp>
        <p:nvSpPr>
          <p:cNvPr id="14" name="Rounded Rectangular Callout 13"/>
          <p:cNvSpPr/>
          <p:nvPr/>
        </p:nvSpPr>
        <p:spPr>
          <a:xfrm>
            <a:off x="9299542" y="2942432"/>
            <a:ext cx="1800225" cy="866775"/>
          </a:xfrm>
          <a:prstGeom prst="wedgeRoundRectCallout">
            <a:avLst>
              <a:gd name="adj1" fmla="val -103731"/>
              <a:gd name="adj2" fmla="val 197460"/>
              <a:gd name="adj3" fmla="val 16667"/>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5A5A"/>
                </a:solidFill>
              </a:rPr>
              <a:t>Targeted Profit</a:t>
            </a:r>
            <a:endParaRPr lang="en-IN" sz="2400" b="1" dirty="0">
              <a:solidFill>
                <a:srgbClr val="005A5A"/>
              </a:solidFill>
            </a:endParaRPr>
          </a:p>
        </p:txBody>
      </p:sp>
    </p:spTree>
    <p:extLst>
      <p:ext uri="{BB962C8B-B14F-4D97-AF65-F5344CB8AC3E}">
        <p14:creationId xmlns:p14="http://schemas.microsoft.com/office/powerpoint/2010/main" val="354136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2"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125"/>
            <a:ext cx="11734799" cy="1325563"/>
          </a:xfrm>
        </p:spPr>
        <p:txBody>
          <a:bodyPr/>
          <a:lstStyle/>
          <a:p>
            <a:r>
              <a:rPr lang="en-US" dirty="0" smtClean="0"/>
              <a:t>Quantity to be Produced and Sold to Break Even</a:t>
            </a:r>
            <a:endParaRPr lang="en-IN" dirty="0"/>
          </a:p>
        </p:txBody>
      </p:sp>
      <p:graphicFrame>
        <p:nvGraphicFramePr>
          <p:cNvPr id="4" name="Object 3"/>
          <p:cNvGraphicFramePr>
            <a:graphicFrameLocks noChangeAspect="1"/>
          </p:cNvGraphicFramePr>
          <p:nvPr>
            <p:extLst>
              <p:ext uri="{D42A27DB-BD31-4B8C-83A1-F6EECF244321}">
                <p14:modId xmlns:p14="http://schemas.microsoft.com/office/powerpoint/2010/main" val="1555651346"/>
              </p:ext>
            </p:extLst>
          </p:nvPr>
        </p:nvGraphicFramePr>
        <p:xfrm>
          <a:off x="2010569" y="2807492"/>
          <a:ext cx="2806700" cy="1423987"/>
        </p:xfrm>
        <a:graphic>
          <a:graphicData uri="http://schemas.openxmlformats.org/presentationml/2006/ole">
            <mc:AlternateContent xmlns:mc="http://schemas.openxmlformats.org/markup-compatibility/2006">
              <mc:Choice xmlns:v="urn:schemas-microsoft-com:vml" Requires="v">
                <p:oleObj spid="_x0000_s2122" name="Equation" r:id="rId3" imgW="825480" imgH="419040" progId="Equation.DSMT4">
                  <p:embed/>
                </p:oleObj>
              </mc:Choice>
              <mc:Fallback>
                <p:oleObj name="Equation" r:id="rId3" imgW="825480" imgH="419040" progId="Equation.DSMT4">
                  <p:embed/>
                  <p:pic>
                    <p:nvPicPr>
                      <p:cNvPr id="4" name="Object 3"/>
                      <p:cNvPicPr/>
                      <p:nvPr/>
                    </p:nvPicPr>
                    <p:blipFill>
                      <a:blip r:embed="rId4"/>
                      <a:stretch>
                        <a:fillRect/>
                      </a:stretch>
                    </p:blipFill>
                    <p:spPr>
                      <a:xfrm>
                        <a:off x="2010569" y="2807492"/>
                        <a:ext cx="2806700" cy="1423987"/>
                      </a:xfrm>
                      <a:prstGeom prst="rect">
                        <a:avLst/>
                      </a:prstGeom>
                      <a:solidFill>
                        <a:schemeClr val="accent1">
                          <a:lumMod val="20000"/>
                          <a:lumOff val="80000"/>
                          <a:alpha val="25000"/>
                        </a:schemeClr>
                      </a:solidFill>
                      <a:ln>
                        <a:solidFill>
                          <a:schemeClr val="accent1">
                            <a:lumMod val="60000"/>
                            <a:lumOff val="40000"/>
                          </a:schemeClr>
                        </a:solidFill>
                      </a:ln>
                    </p:spPr>
                  </p:pic>
                </p:oleObj>
              </mc:Fallback>
            </mc:AlternateContent>
          </a:graphicData>
        </a:graphic>
      </p:graphicFrame>
      <p:graphicFrame>
        <p:nvGraphicFramePr>
          <p:cNvPr id="5" name="Object 4"/>
          <p:cNvGraphicFramePr>
            <a:graphicFrameLocks noChangeAspect="1"/>
          </p:cNvGraphicFramePr>
          <p:nvPr>
            <p:extLst/>
          </p:nvPr>
        </p:nvGraphicFramePr>
        <p:xfrm>
          <a:off x="1535113" y="1303993"/>
          <a:ext cx="3757612" cy="1425575"/>
        </p:xfrm>
        <a:graphic>
          <a:graphicData uri="http://schemas.openxmlformats.org/presentationml/2006/ole">
            <mc:AlternateContent xmlns:mc="http://schemas.openxmlformats.org/markup-compatibility/2006">
              <mc:Choice xmlns:v="urn:schemas-microsoft-com:vml" Requires="v">
                <p:oleObj spid="_x0000_s2123" name="Equation" r:id="rId5" imgW="1104840" imgH="419040" progId="Equation.DSMT4">
                  <p:embed/>
                </p:oleObj>
              </mc:Choice>
              <mc:Fallback>
                <p:oleObj name="Equation" r:id="rId5" imgW="1104840" imgH="419040" progId="Equation.DSMT4">
                  <p:embed/>
                  <p:pic>
                    <p:nvPicPr>
                      <p:cNvPr id="5" name="Object 4"/>
                      <p:cNvPicPr/>
                      <p:nvPr/>
                    </p:nvPicPr>
                    <p:blipFill>
                      <a:blip r:embed="rId6"/>
                      <a:stretch>
                        <a:fillRect/>
                      </a:stretch>
                    </p:blipFill>
                    <p:spPr>
                      <a:xfrm>
                        <a:off x="1535113" y="1303993"/>
                        <a:ext cx="3757612" cy="1425575"/>
                      </a:xfrm>
                      <a:prstGeom prst="rect">
                        <a:avLst/>
                      </a:prstGeom>
                      <a:solidFill>
                        <a:schemeClr val="accent1">
                          <a:lumMod val="20000"/>
                          <a:lumOff val="80000"/>
                          <a:alpha val="25000"/>
                        </a:schemeClr>
                      </a:solidFill>
                      <a:ln>
                        <a:solidFill>
                          <a:schemeClr val="accent1">
                            <a:lumMod val="60000"/>
                            <a:lumOff val="40000"/>
                          </a:schemeClr>
                        </a:solidFill>
                      </a:ln>
                    </p:spPr>
                  </p:pic>
                </p:oleObj>
              </mc:Fallback>
            </mc:AlternateContent>
          </a:graphicData>
        </a:graphic>
      </p:graphicFrame>
      <p:sp>
        <p:nvSpPr>
          <p:cNvPr id="6" name="TextBox 5"/>
          <p:cNvSpPr txBox="1"/>
          <p:nvPr/>
        </p:nvSpPr>
        <p:spPr>
          <a:xfrm>
            <a:off x="508413" y="4231479"/>
            <a:ext cx="10185400" cy="523220"/>
          </a:xfrm>
          <a:prstGeom prst="rect">
            <a:avLst/>
          </a:prstGeom>
          <a:noFill/>
        </p:spPr>
        <p:txBody>
          <a:bodyPr wrap="square" rtlCol="0">
            <a:spAutoFit/>
          </a:bodyPr>
          <a:lstStyle/>
          <a:p>
            <a:r>
              <a:rPr lang="en-IN" sz="2800" b="1" dirty="0" smtClean="0"/>
              <a:t>Selling price(S) – Unit variable cost(V) = Contribution Margin</a:t>
            </a:r>
          </a:p>
        </p:txBody>
      </p:sp>
      <mc:AlternateContent xmlns:mc="http://schemas.openxmlformats.org/markup-compatibility/2006">
        <mc:Choice xmlns:a14="http://schemas.microsoft.com/office/drawing/2010/main" Requires="a14">
          <p:sp>
            <p:nvSpPr>
              <p:cNvPr id="8" name="TextBox 7"/>
              <p:cNvSpPr txBox="1"/>
              <p:nvPr/>
            </p:nvSpPr>
            <p:spPr>
              <a:xfrm>
                <a:off x="5925277" y="1406515"/>
                <a:ext cx="4344138" cy="893578"/>
              </a:xfrm>
              <a:prstGeom prst="rect">
                <a:avLst/>
              </a:prstGeom>
              <a:solidFill>
                <a:schemeClr val="accent1">
                  <a:alpha val="13000"/>
                </a:schemeClr>
              </a:solidFill>
              <a:ln>
                <a:solidFill>
                  <a:schemeClr val="accent1">
                    <a:lumMod val="60000"/>
                    <a:lumOff val="40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IN" sz="2800" b="0" i="1" smtClean="0">
                              <a:latin typeface="Cambria Math" panose="02040503050406030204" pitchFamily="18" charset="0"/>
                            </a:rPr>
                            <m:t>𝑄</m:t>
                          </m:r>
                        </m:e>
                        <m:sup>
                          <m:r>
                            <a:rPr lang="en-IN" sz="2800" b="0" i="1" smtClean="0">
                              <a:latin typeface="Cambria Math" panose="02040503050406030204" pitchFamily="18" charset="0"/>
                            </a:rPr>
                            <m:t>∗</m:t>
                          </m:r>
                        </m:sup>
                      </m:sSup>
                      <m:r>
                        <a:rPr lang="en-US" sz="2800" i="1" smtClean="0">
                          <a:latin typeface="Cambria Math" panose="02040503050406030204" pitchFamily="18" charset="0"/>
                        </a:rPr>
                        <m:t>=</m:t>
                      </m:r>
                      <m:f>
                        <m:fPr>
                          <m:ctrlPr>
                            <a:rPr lang="en-US" sz="2800" i="1" smtClean="0">
                              <a:latin typeface="Cambria Math" panose="02040503050406030204" pitchFamily="18" charset="0"/>
                            </a:rPr>
                          </m:ctrlPr>
                        </m:fPr>
                        <m:num>
                          <m:r>
                            <a:rPr lang="en-IN" sz="2800" b="0" i="1" smtClean="0">
                              <a:latin typeface="Cambria Math" panose="02040503050406030204" pitchFamily="18" charset="0"/>
                            </a:rPr>
                            <m:t>𝐹𝑖𝑥𝑒𝑑</m:t>
                          </m:r>
                          <m:r>
                            <a:rPr lang="en-IN" sz="2800" b="0" i="1" smtClean="0">
                              <a:latin typeface="Cambria Math" panose="02040503050406030204" pitchFamily="18" charset="0"/>
                            </a:rPr>
                            <m:t> </m:t>
                          </m:r>
                          <m:r>
                            <a:rPr lang="en-IN" sz="2800" b="0" i="1" smtClean="0">
                              <a:latin typeface="Cambria Math" panose="02040503050406030204" pitchFamily="18" charset="0"/>
                            </a:rPr>
                            <m:t>𝐶𝑜𝑠𝑡</m:t>
                          </m:r>
                        </m:num>
                        <m:den>
                          <m:r>
                            <a:rPr lang="en-IN" sz="2800" b="0" i="1" smtClean="0">
                              <a:latin typeface="Cambria Math" panose="02040503050406030204" pitchFamily="18" charset="0"/>
                            </a:rPr>
                            <m:t>𝐶𝑜𝑛𝑡𝑟𝑖𝑏𝑢𝑡𝑖𝑜𝑛</m:t>
                          </m:r>
                          <m:r>
                            <a:rPr lang="en-IN" sz="2800" b="0" i="1" smtClean="0">
                              <a:latin typeface="Cambria Math" panose="02040503050406030204" pitchFamily="18" charset="0"/>
                            </a:rPr>
                            <m:t> </m:t>
                          </m:r>
                          <m:r>
                            <a:rPr lang="en-IN" sz="2800" b="0" i="1" smtClean="0">
                              <a:latin typeface="Cambria Math" panose="02040503050406030204" pitchFamily="18" charset="0"/>
                            </a:rPr>
                            <m:t>𝑀𝑎𝑟𝑔𝑖𝑛</m:t>
                          </m:r>
                        </m:den>
                      </m:f>
                    </m:oMath>
                  </m:oMathPara>
                </a14:m>
                <a:endParaRPr lang="en-US" sz="2800" dirty="0"/>
              </a:p>
            </p:txBody>
          </p:sp>
        </mc:Choice>
        <mc:Fallback>
          <p:sp>
            <p:nvSpPr>
              <p:cNvPr id="8" name="TextBox 7"/>
              <p:cNvSpPr txBox="1">
                <a:spLocks noRot="1" noChangeAspect="1" noMove="1" noResize="1" noEditPoints="1" noAdjustHandles="1" noChangeArrowheads="1" noChangeShapeType="1" noTextEdit="1"/>
              </p:cNvSpPr>
              <p:nvPr/>
            </p:nvSpPr>
            <p:spPr>
              <a:xfrm>
                <a:off x="5925277" y="1406515"/>
                <a:ext cx="4344138" cy="893578"/>
              </a:xfrm>
              <a:prstGeom prst="rect">
                <a:avLst/>
              </a:prstGeom>
              <a:blipFill>
                <a:blip r:embed="rId7"/>
                <a:stretch>
                  <a:fillRect/>
                </a:stretch>
              </a:blipFill>
              <a:ln>
                <a:solidFill>
                  <a:schemeClr val="accent1">
                    <a:lumMod val="60000"/>
                    <a:lumOff val="40000"/>
                  </a:schemeClr>
                </a:solidFill>
              </a:ln>
            </p:spPr>
            <p:txBody>
              <a:bodyPr/>
              <a:lstStyle/>
              <a:p>
                <a:r>
                  <a:rPr lang="en-IN">
                    <a:noFill/>
                  </a:rPr>
                  <a:t> </a:t>
                </a:r>
              </a:p>
            </p:txBody>
          </p:sp>
        </mc:Fallback>
      </mc:AlternateContent>
      <p:sp>
        <p:nvSpPr>
          <p:cNvPr id="9" name="TextBox 8"/>
          <p:cNvSpPr txBox="1"/>
          <p:nvPr/>
        </p:nvSpPr>
        <p:spPr>
          <a:xfrm>
            <a:off x="508413" y="5178412"/>
            <a:ext cx="9761002" cy="954107"/>
          </a:xfrm>
          <a:prstGeom prst="rect">
            <a:avLst/>
          </a:prstGeom>
          <a:noFill/>
        </p:spPr>
        <p:txBody>
          <a:bodyPr wrap="square" rtlCol="0">
            <a:spAutoFit/>
          </a:bodyPr>
          <a:lstStyle>
            <a:defPPr>
              <a:defRPr lang="en-US"/>
            </a:defPPr>
            <a:lvl1pPr>
              <a:defRPr sz="2800" b="1"/>
            </a:lvl1pPr>
          </a:lstStyle>
          <a:p>
            <a:r>
              <a:rPr lang="en-IN" dirty="0"/>
              <a:t>Total sales – Total variable cost = </a:t>
            </a:r>
            <a:r>
              <a:rPr lang="en-IN" dirty="0" smtClean="0"/>
              <a:t>Contribution (total contribution)</a:t>
            </a:r>
            <a:endParaRPr lang="en-US" dirty="0"/>
          </a:p>
        </p:txBody>
      </p:sp>
      <p:sp>
        <p:nvSpPr>
          <p:cNvPr id="3" name="TextBox 2"/>
          <p:cNvSpPr txBox="1"/>
          <p:nvPr/>
        </p:nvSpPr>
        <p:spPr>
          <a:xfrm>
            <a:off x="1841102" y="1406515"/>
            <a:ext cx="629723" cy="707886"/>
          </a:xfrm>
          <a:prstGeom prst="rect">
            <a:avLst/>
          </a:prstGeom>
          <a:noFill/>
        </p:spPr>
        <p:txBody>
          <a:bodyPr wrap="square" rtlCol="0">
            <a:spAutoFit/>
          </a:bodyPr>
          <a:lstStyle/>
          <a:p>
            <a:r>
              <a:rPr lang="en-US" sz="4000" dirty="0" smtClean="0"/>
              <a:t>*</a:t>
            </a:r>
            <a:endParaRPr lang="en-IN" sz="4000" dirty="0"/>
          </a:p>
        </p:txBody>
      </p:sp>
    </p:spTree>
    <p:extLst>
      <p:ext uri="{BB962C8B-B14F-4D97-AF65-F5344CB8AC3E}">
        <p14:creationId xmlns:p14="http://schemas.microsoft.com/office/powerpoint/2010/main" val="234672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250" fill="hold"/>
                                        <p:tgtEl>
                                          <p:spTgt spid="4"/>
                                        </p:tgtEl>
                                        <p:attrNameLst>
                                          <p:attrName>ppt_x</p:attrName>
                                        </p:attrNameLst>
                                      </p:cBhvr>
                                      <p:tavLst>
                                        <p:tav tm="0">
                                          <p:val>
                                            <p:strVal val="#ppt_x"/>
                                          </p:val>
                                        </p:tav>
                                        <p:tav tm="100000">
                                          <p:val>
                                            <p:strVal val="#ppt_x"/>
                                          </p:val>
                                        </p:tav>
                                      </p:tavLst>
                                    </p:anim>
                                    <p:anim calcmode="lin" valueType="num">
                                      <p:cBhvr additive="base">
                                        <p:cTn id="14" dur="2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50" fill="hold"/>
                                        <p:tgtEl>
                                          <p:spTgt spid="6"/>
                                        </p:tgtEl>
                                        <p:attrNameLst>
                                          <p:attrName>ppt_x</p:attrName>
                                        </p:attrNameLst>
                                      </p:cBhvr>
                                      <p:tavLst>
                                        <p:tav tm="0">
                                          <p:val>
                                            <p:strVal val="#ppt_x"/>
                                          </p:val>
                                        </p:tav>
                                        <p:tav tm="100000">
                                          <p:val>
                                            <p:strVal val="#ppt_x"/>
                                          </p:val>
                                        </p:tav>
                                      </p:tavLst>
                                    </p:anim>
                                    <p:anim calcmode="lin" valueType="num">
                                      <p:cBhvr additive="base">
                                        <p:cTn id="20"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250" fill="hold"/>
                                        <p:tgtEl>
                                          <p:spTgt spid="8"/>
                                        </p:tgtEl>
                                        <p:attrNameLst>
                                          <p:attrName>ppt_x</p:attrName>
                                        </p:attrNameLst>
                                      </p:cBhvr>
                                      <p:tavLst>
                                        <p:tav tm="0">
                                          <p:val>
                                            <p:strVal val="#ppt_x"/>
                                          </p:val>
                                        </p:tav>
                                        <p:tav tm="100000">
                                          <p:val>
                                            <p:strVal val="#ppt_x"/>
                                          </p:val>
                                        </p:tav>
                                      </p:tavLst>
                                    </p:anim>
                                    <p:anim calcmode="lin" valueType="num">
                                      <p:cBhvr additive="base">
                                        <p:cTn id="26"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50" fill="hold"/>
                                        <p:tgtEl>
                                          <p:spTgt spid="9"/>
                                        </p:tgtEl>
                                        <p:attrNameLst>
                                          <p:attrName>ppt_x</p:attrName>
                                        </p:attrNameLst>
                                      </p:cBhvr>
                                      <p:tavLst>
                                        <p:tav tm="0">
                                          <p:val>
                                            <p:strVal val="#ppt_x"/>
                                          </p:val>
                                        </p:tav>
                                        <p:tav tm="100000">
                                          <p:val>
                                            <p:strVal val="#ppt_x"/>
                                          </p:val>
                                        </p:tav>
                                      </p:tavLst>
                                    </p:anim>
                                    <p:anim calcmode="lin" valueType="num">
                                      <p:cBhvr additive="base">
                                        <p:cTn id="32"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968" y="374958"/>
            <a:ext cx="10515600" cy="1325563"/>
          </a:xfrm>
        </p:spPr>
        <p:txBody>
          <a:bodyPr/>
          <a:lstStyle/>
          <a:p>
            <a:r>
              <a:rPr lang="en-US" dirty="0" smtClean="0"/>
              <a:t>Contribution Margin</a:t>
            </a:r>
            <a:endParaRPr lang="en-IN" dirty="0"/>
          </a:p>
        </p:txBody>
      </p:sp>
      <p:sp>
        <p:nvSpPr>
          <p:cNvPr id="3" name="Text Placeholder 2"/>
          <p:cNvSpPr>
            <a:spLocks noGrp="1"/>
          </p:cNvSpPr>
          <p:nvPr>
            <p:ph type="body" idx="1"/>
          </p:nvPr>
        </p:nvSpPr>
        <p:spPr>
          <a:xfrm>
            <a:off x="795943" y="1436624"/>
            <a:ext cx="10515600" cy="4351338"/>
          </a:xfrm>
        </p:spPr>
        <p:txBody>
          <a:bodyPr/>
          <a:lstStyle/>
          <a:p>
            <a:r>
              <a:rPr lang="en-US" dirty="0" smtClean="0"/>
              <a:t>Selling price per unit shirt: ₹ 800</a:t>
            </a:r>
          </a:p>
          <a:p>
            <a:r>
              <a:rPr lang="en-US" dirty="0" smtClean="0"/>
              <a:t>Variable cost per unit shirt: ₹ 575</a:t>
            </a:r>
          </a:p>
          <a:p>
            <a:r>
              <a:rPr lang="en-US" dirty="0" smtClean="0"/>
              <a:t>Contribution margin = Selling price – unit variable cost</a:t>
            </a:r>
          </a:p>
          <a:p>
            <a:pPr marL="3314700" lvl="7" indent="0">
              <a:buNone/>
            </a:pPr>
            <a:r>
              <a:rPr lang="en-US" sz="2800" b="1" dirty="0" smtClean="0"/>
              <a:t>   = ₹ 800 </a:t>
            </a:r>
            <a:r>
              <a:rPr lang="en-US" sz="2800" dirty="0"/>
              <a:t>–</a:t>
            </a:r>
            <a:r>
              <a:rPr lang="en-US" sz="2800" b="1" dirty="0" smtClean="0"/>
              <a:t> ₹ 575 = ₹ 225</a:t>
            </a:r>
          </a:p>
          <a:p>
            <a:pPr marL="114300" indent="0">
              <a:buNone/>
            </a:pPr>
            <a:r>
              <a:rPr lang="en-US" sz="3800" dirty="0" smtClean="0"/>
              <a:t>If you are manufacturing ‘n’ number of shirts, the contribution = ₹ nX225</a:t>
            </a:r>
          </a:p>
          <a:p>
            <a:pPr marL="114300" indent="0">
              <a:buNone/>
            </a:pPr>
            <a:r>
              <a:rPr lang="en-US" sz="3800" b="1" dirty="0" smtClean="0"/>
              <a:t>Remember, you have to recover the fixed cost.</a:t>
            </a:r>
          </a:p>
          <a:p>
            <a:pPr marL="3314700" lvl="7" indent="0">
              <a:buNone/>
            </a:pPr>
            <a:endParaRPr lang="en-IN" sz="2800" b="1" dirty="0"/>
          </a:p>
        </p:txBody>
      </p:sp>
      <p:sp>
        <p:nvSpPr>
          <p:cNvPr id="4" name="Slide Number Placeholder 3"/>
          <p:cNvSpPr>
            <a:spLocks noGrp="1"/>
          </p:cNvSpPr>
          <p:nvPr>
            <p:ph type="sldNum" idx="12"/>
          </p:nvPr>
        </p:nvSpPr>
        <p:spPr>
          <a:xfrm>
            <a:off x="9210368" y="6366183"/>
            <a:ext cx="2743200" cy="365125"/>
          </a:xfrm>
        </p:spPr>
        <p:txBody>
          <a:bodyPr/>
          <a:lstStyle/>
          <a:p>
            <a:pPr marL="0" lvl="0" indent="0" algn="r" rtl="0">
              <a:spcBef>
                <a:spcPts val="0"/>
              </a:spcBef>
              <a:spcAft>
                <a:spcPts val="0"/>
              </a:spcAft>
              <a:buNone/>
            </a:pPr>
            <a:fld id="{00000000-1234-1234-1234-123412341234}" type="slidenum">
              <a:rPr lang="en-US" smtClean="0"/>
              <a:t>44</a:t>
            </a:fld>
            <a:endParaRPr lang="en-US"/>
          </a:p>
        </p:txBody>
      </p:sp>
    </p:spTree>
    <p:extLst>
      <p:ext uri="{BB962C8B-B14F-4D97-AF65-F5344CB8AC3E}">
        <p14:creationId xmlns:p14="http://schemas.microsoft.com/office/powerpoint/2010/main" val="2036803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49045" y="1784664"/>
                <a:ext cx="10515600" cy="4351338"/>
              </a:xfrm>
            </p:spPr>
            <p:txBody>
              <a:bodyPr>
                <a:normAutofit/>
              </a:bodyPr>
              <a:lstStyle/>
              <a:p>
                <a:r>
                  <a:rPr lang="en-IN" dirty="0" smtClean="0"/>
                  <a:t>Selling price: ₹ 800</a:t>
                </a:r>
              </a:p>
              <a:p>
                <a:r>
                  <a:rPr lang="en-IN" dirty="0" smtClean="0"/>
                  <a:t>Variable cost per unit: ₹ 575</a:t>
                </a:r>
              </a:p>
              <a:p>
                <a:r>
                  <a:rPr lang="en-IN" dirty="0" smtClean="0"/>
                  <a:t>Fixed cost: ₹ 6,35,000</a:t>
                </a:r>
              </a:p>
              <a:p>
                <a:r>
                  <a:rPr lang="en-IN" dirty="0" smtClean="0">
                    <a:solidFill>
                      <a:srgbClr val="0070C0"/>
                    </a:solidFill>
                  </a:rPr>
                  <a:t>You plan to produce and sell: 5,000 units</a:t>
                </a:r>
              </a:p>
              <a:p>
                <a:endParaRPr lang="en-IN" dirty="0"/>
              </a:p>
              <a:p>
                <a:r>
                  <a:rPr lang="en-IN" dirty="0" err="1" smtClean="0"/>
                  <a:t>BEP</a:t>
                </a:r>
                <a:r>
                  <a:rPr lang="en-IN" dirty="0" smtClean="0"/>
                  <a:t> quantity, Q*= </a:t>
                </a:r>
                <a14:m>
                  <m:oMath xmlns:m="http://schemas.openxmlformats.org/officeDocument/2006/math">
                    <m:f>
                      <m:fPr>
                        <m:ctrlPr>
                          <a:rPr lang="en-IN" i="1">
                            <a:latin typeface="Cambria Math" panose="02040503050406030204" pitchFamily="18" charset="0"/>
                          </a:rPr>
                        </m:ctrlPr>
                      </m:fPr>
                      <m:num>
                        <m:r>
                          <m:rPr>
                            <m:nor/>
                          </m:rPr>
                          <a:rPr lang="en-IN" dirty="0"/>
                          <m:t>6,35,000 </m:t>
                        </m:r>
                      </m:num>
                      <m:den>
                        <m:r>
                          <a:rPr lang="en-IN">
                            <a:latin typeface="Cambria Math" panose="02040503050406030204" pitchFamily="18" charset="0"/>
                          </a:rPr>
                          <m:t>(</m:t>
                        </m:r>
                        <m:r>
                          <a:rPr lang="en-US">
                            <a:latin typeface="Cambria Math" panose="02040503050406030204" pitchFamily="18" charset="0"/>
                          </a:rPr>
                          <m:t>𝟖𝟎𝟎</m:t>
                        </m:r>
                        <m:r>
                          <a:rPr lang="en-IN">
                            <a:latin typeface="Cambria Math" panose="02040503050406030204" pitchFamily="18" charset="0"/>
                          </a:rPr>
                          <m:t>−</m:t>
                        </m:r>
                        <m:r>
                          <a:rPr lang="en-US">
                            <a:latin typeface="Cambria Math" panose="02040503050406030204" pitchFamily="18" charset="0"/>
                          </a:rPr>
                          <m:t>𝟓𝟕𝟓</m:t>
                        </m:r>
                        <m:r>
                          <a:rPr lang="en-IN">
                            <a:latin typeface="Cambria Math" panose="02040503050406030204" pitchFamily="18" charset="0"/>
                          </a:rPr>
                          <m:t>)</m:t>
                        </m:r>
                      </m:den>
                    </m:f>
                  </m:oMath>
                </a14:m>
                <a:r>
                  <a:rPr lang="en-US" dirty="0" smtClean="0"/>
                  <a:t> = 2,822.22 = 2823</a:t>
                </a:r>
              </a:p>
              <a:p>
                <a:r>
                  <a:rPr lang="en-US" dirty="0" smtClean="0"/>
                  <a:t>Which means that you have produce and sell more </a:t>
                </a:r>
                <a:br>
                  <a:rPr lang="en-US" dirty="0" smtClean="0"/>
                </a:br>
                <a:r>
                  <a:rPr lang="en-US" dirty="0" smtClean="0"/>
                  <a:t>than 2,822 number of shirts or 2,823 shirts to break even.</a:t>
                </a:r>
                <a:endParaRPr lang="en-I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49045" y="1784664"/>
                <a:ext cx="10515600" cy="4351338"/>
              </a:xfrm>
              <a:blipFill>
                <a:blip r:embed="rId2"/>
                <a:stretch>
                  <a:fillRect l="-1043" t="-2381" b="-420"/>
                </a:stretch>
              </a:blipFill>
            </p:spPr>
            <p:txBody>
              <a:bodyPr/>
              <a:lstStyle/>
              <a:p>
                <a:r>
                  <a:rPr lang="en-IN">
                    <a:noFill/>
                  </a:rPr>
                  <a:t> </a:t>
                </a:r>
              </a:p>
            </p:txBody>
          </p:sp>
        </mc:Fallback>
      </mc:AlternateContent>
    </p:spTree>
    <p:extLst>
      <p:ext uri="{BB962C8B-B14F-4D97-AF65-F5344CB8AC3E}">
        <p14:creationId xmlns:p14="http://schemas.microsoft.com/office/powerpoint/2010/main" val="33995544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 </a:t>
            </a:r>
            <a:r>
              <a:rPr lang="en-US" dirty="0" smtClean="0"/>
              <a:t>and </a:t>
            </a:r>
            <a:r>
              <a:rPr lang="en-US" dirty="0"/>
              <a:t>Contribution Margin</a:t>
            </a:r>
            <a:endParaRPr lang="en-IN" dirty="0"/>
          </a:p>
        </p:txBody>
      </p:sp>
      <p:sp>
        <p:nvSpPr>
          <p:cNvPr id="3" name="Content Placeholder 2"/>
          <p:cNvSpPr>
            <a:spLocks noGrp="1"/>
          </p:cNvSpPr>
          <p:nvPr>
            <p:ph idx="1"/>
          </p:nvPr>
        </p:nvSpPr>
        <p:spPr>
          <a:xfrm>
            <a:off x="379965" y="1513568"/>
            <a:ext cx="6695083" cy="4387720"/>
          </a:xfrm>
          <a:ln>
            <a:solidFill>
              <a:srgbClr val="3BB66C"/>
            </a:solidFill>
          </a:ln>
        </p:spPr>
        <p:txBody>
          <a:bodyPr>
            <a:normAutofit lnSpcReduction="10000"/>
          </a:bodyPr>
          <a:lstStyle/>
          <a:p>
            <a:r>
              <a:rPr lang="en-US" dirty="0"/>
              <a:t>Selling Price of one unit of product (say one number or one kg) = </a:t>
            </a:r>
            <a:r>
              <a:rPr lang="en-US" i="1" dirty="0"/>
              <a:t>S</a:t>
            </a:r>
          </a:p>
          <a:p>
            <a:r>
              <a:rPr lang="en-US" dirty="0"/>
              <a:t>Variable cost </a:t>
            </a:r>
            <a:r>
              <a:rPr lang="en-US" dirty="0">
                <a:solidFill>
                  <a:srgbClr val="0070C0"/>
                </a:solidFill>
              </a:rPr>
              <a:t>PER UNIT </a:t>
            </a:r>
            <a:r>
              <a:rPr lang="en-US" dirty="0"/>
              <a:t>(including materials, wages, electricity, transportation, fuel, maintenance, advertisement, etc.) = </a:t>
            </a:r>
            <a:r>
              <a:rPr lang="en-US" i="1" dirty="0"/>
              <a:t>V</a:t>
            </a:r>
            <a:r>
              <a:rPr lang="en-US" dirty="0"/>
              <a:t> </a:t>
            </a:r>
          </a:p>
          <a:p>
            <a:r>
              <a:rPr lang="en-US" dirty="0"/>
              <a:t>Contribution = </a:t>
            </a:r>
            <a:r>
              <a:rPr lang="en-US" i="1" dirty="0"/>
              <a:t>S – V </a:t>
            </a:r>
          </a:p>
          <a:p>
            <a:r>
              <a:rPr lang="en-US" dirty="0"/>
              <a:t>Contribution is equal to the price per unit minus the variable cost per unit.</a:t>
            </a:r>
          </a:p>
          <a:p>
            <a:r>
              <a:rPr lang="en-US" dirty="0"/>
              <a:t>It is also referred to as CONTRIBUTION MARGIN in the context of single unit.</a:t>
            </a:r>
            <a:endParaRPr lang="en-IN" dirty="0"/>
          </a:p>
        </p:txBody>
      </p:sp>
      <p:sp>
        <p:nvSpPr>
          <p:cNvPr id="5" name="TextBox 4"/>
          <p:cNvSpPr txBox="1"/>
          <p:nvPr/>
        </p:nvSpPr>
        <p:spPr>
          <a:xfrm>
            <a:off x="7465240" y="1386053"/>
            <a:ext cx="4726760" cy="181588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sz="2800" b="1" dirty="0"/>
              <a:t>Contribution from unit product </a:t>
            </a:r>
          </a:p>
          <a:p>
            <a:r>
              <a:rPr lang="en-IN" sz="2800" b="1" dirty="0"/>
              <a:t>= Selling Price  – Unit Variable Cost</a:t>
            </a:r>
            <a:endParaRPr lang="en-US" sz="2800" b="1" dirty="0"/>
          </a:p>
        </p:txBody>
      </p:sp>
      <p:sp>
        <p:nvSpPr>
          <p:cNvPr id="11" name="TextBox 10"/>
          <p:cNvSpPr txBox="1"/>
          <p:nvPr/>
        </p:nvSpPr>
        <p:spPr>
          <a:xfrm>
            <a:off x="7014027" y="3361717"/>
            <a:ext cx="5177973" cy="954107"/>
          </a:xfrm>
          <a:custGeom>
            <a:avLst/>
            <a:gdLst>
              <a:gd name="connsiteX0" fmla="*/ 0 w 5177973"/>
              <a:gd name="connsiteY0" fmla="*/ 0 h 954107"/>
              <a:gd name="connsiteX1" fmla="*/ 5177973 w 5177973"/>
              <a:gd name="connsiteY1" fmla="*/ 0 h 954107"/>
              <a:gd name="connsiteX2" fmla="*/ 5177973 w 5177973"/>
              <a:gd name="connsiteY2" fmla="*/ 954107 h 954107"/>
              <a:gd name="connsiteX3" fmla="*/ 0 w 5177973"/>
              <a:gd name="connsiteY3" fmla="*/ 954107 h 954107"/>
              <a:gd name="connsiteX4" fmla="*/ 0 w 5177973"/>
              <a:gd name="connsiteY4" fmla="*/ 0 h 954107"/>
              <a:gd name="connsiteX0" fmla="*/ 0 w 5177973"/>
              <a:gd name="connsiteY0" fmla="*/ 0 h 954107"/>
              <a:gd name="connsiteX1" fmla="*/ 5177973 w 5177973"/>
              <a:gd name="connsiteY1" fmla="*/ 0 h 954107"/>
              <a:gd name="connsiteX2" fmla="*/ 4939848 w 5177973"/>
              <a:gd name="connsiteY2" fmla="*/ 611207 h 954107"/>
              <a:gd name="connsiteX3" fmla="*/ 0 w 5177973"/>
              <a:gd name="connsiteY3" fmla="*/ 954107 h 954107"/>
              <a:gd name="connsiteX4" fmla="*/ 0 w 5177973"/>
              <a:gd name="connsiteY4" fmla="*/ 0 h 954107"/>
              <a:gd name="connsiteX0" fmla="*/ 0 w 5177973"/>
              <a:gd name="connsiteY0" fmla="*/ 0 h 954107"/>
              <a:gd name="connsiteX1" fmla="*/ 5177973 w 5177973"/>
              <a:gd name="connsiteY1" fmla="*/ 0 h 954107"/>
              <a:gd name="connsiteX2" fmla="*/ 4987473 w 5177973"/>
              <a:gd name="connsiteY2" fmla="*/ 877907 h 954107"/>
              <a:gd name="connsiteX3" fmla="*/ 0 w 5177973"/>
              <a:gd name="connsiteY3" fmla="*/ 954107 h 954107"/>
              <a:gd name="connsiteX4" fmla="*/ 0 w 5177973"/>
              <a:gd name="connsiteY4" fmla="*/ 0 h 954107"/>
              <a:gd name="connsiteX0" fmla="*/ 0 w 5177973"/>
              <a:gd name="connsiteY0" fmla="*/ 0 h 954107"/>
              <a:gd name="connsiteX1" fmla="*/ 5177973 w 5177973"/>
              <a:gd name="connsiteY1" fmla="*/ 0 h 954107"/>
              <a:gd name="connsiteX2" fmla="*/ 4635048 w 5177973"/>
              <a:gd name="connsiteY2" fmla="*/ 935057 h 954107"/>
              <a:gd name="connsiteX3" fmla="*/ 0 w 5177973"/>
              <a:gd name="connsiteY3" fmla="*/ 954107 h 954107"/>
              <a:gd name="connsiteX4" fmla="*/ 0 w 5177973"/>
              <a:gd name="connsiteY4" fmla="*/ 0 h 95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7973" h="954107">
                <a:moveTo>
                  <a:pt x="0" y="0"/>
                </a:moveTo>
                <a:lnTo>
                  <a:pt x="5177973" y="0"/>
                </a:lnTo>
                <a:lnTo>
                  <a:pt x="4635048" y="935057"/>
                </a:lnTo>
                <a:lnTo>
                  <a:pt x="0" y="954107"/>
                </a:lnTo>
                <a:lnTo>
                  <a:pt x="0" y="0"/>
                </a:lnTo>
                <a:close/>
              </a:path>
            </a:pathLst>
          </a:cu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IN" sz="2800" b="1" dirty="0"/>
              <a:t>Total Contribution = Total Sales – Total Variable Cost</a:t>
            </a:r>
            <a:endParaRPr lang="en-US" sz="2800" b="1" dirty="0"/>
          </a:p>
        </p:txBody>
      </p:sp>
    </p:spTree>
    <p:extLst>
      <p:ext uri="{BB962C8B-B14F-4D97-AF65-F5344CB8AC3E}">
        <p14:creationId xmlns:p14="http://schemas.microsoft.com/office/powerpoint/2010/main" val="31705892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85126" y="1214270"/>
                <a:ext cx="10515600" cy="5255356"/>
              </a:xfrm>
            </p:spPr>
            <p:txBody>
              <a:bodyPr>
                <a:normAutofit/>
              </a:bodyPr>
              <a:lstStyle/>
              <a:p>
                <a:r>
                  <a:rPr lang="en-IN" dirty="0" smtClean="0"/>
                  <a:t>Selling price: ₹ 800</a:t>
                </a:r>
              </a:p>
              <a:p>
                <a:r>
                  <a:rPr lang="en-IN" dirty="0" smtClean="0"/>
                  <a:t>Variable cost per unit: ₹ 575</a:t>
                </a:r>
              </a:p>
              <a:p>
                <a:r>
                  <a:rPr lang="en-IN" dirty="0" smtClean="0"/>
                  <a:t>Fixed cost: ₹ 6,35,000</a:t>
                </a:r>
              </a:p>
              <a:p>
                <a:r>
                  <a:rPr lang="en-IN" dirty="0" smtClean="0">
                    <a:solidFill>
                      <a:srgbClr val="0070C0"/>
                    </a:solidFill>
                  </a:rPr>
                  <a:t>You plan to produce and sell: 5,000 units</a:t>
                </a:r>
              </a:p>
              <a:p>
                <a:endParaRPr lang="en-IN" dirty="0"/>
              </a:p>
              <a:p>
                <a:r>
                  <a:rPr lang="en-IN" dirty="0" err="1" smtClean="0"/>
                  <a:t>BEP</a:t>
                </a:r>
                <a:r>
                  <a:rPr lang="en-IN" dirty="0" smtClean="0"/>
                  <a:t> quantity, Q*= </a:t>
                </a:r>
                <a14:m>
                  <m:oMath xmlns:m="http://schemas.openxmlformats.org/officeDocument/2006/math">
                    <m:f>
                      <m:fPr>
                        <m:ctrlPr>
                          <a:rPr lang="en-IN" i="1">
                            <a:latin typeface="Cambria Math" panose="02040503050406030204" pitchFamily="18" charset="0"/>
                          </a:rPr>
                        </m:ctrlPr>
                      </m:fPr>
                      <m:num>
                        <m:r>
                          <m:rPr>
                            <m:nor/>
                          </m:rPr>
                          <a:rPr lang="en-IN" dirty="0"/>
                          <m:t>6,35,000 </m:t>
                        </m:r>
                      </m:num>
                      <m:den>
                        <m:r>
                          <a:rPr lang="en-IN">
                            <a:latin typeface="Cambria Math" panose="02040503050406030204" pitchFamily="18" charset="0"/>
                          </a:rPr>
                          <m:t>(</m:t>
                        </m:r>
                        <m:r>
                          <a:rPr lang="en-US">
                            <a:latin typeface="Cambria Math" panose="02040503050406030204" pitchFamily="18" charset="0"/>
                          </a:rPr>
                          <m:t>𝟖𝟎𝟎</m:t>
                        </m:r>
                        <m:r>
                          <a:rPr lang="en-IN">
                            <a:latin typeface="Cambria Math" panose="02040503050406030204" pitchFamily="18" charset="0"/>
                          </a:rPr>
                          <m:t>−</m:t>
                        </m:r>
                        <m:r>
                          <a:rPr lang="en-US">
                            <a:latin typeface="Cambria Math" panose="02040503050406030204" pitchFamily="18" charset="0"/>
                          </a:rPr>
                          <m:t>𝟓𝟕𝟓</m:t>
                        </m:r>
                        <m:r>
                          <a:rPr lang="en-IN">
                            <a:latin typeface="Cambria Math" panose="02040503050406030204" pitchFamily="18" charset="0"/>
                          </a:rPr>
                          <m:t>)</m:t>
                        </m:r>
                      </m:den>
                    </m:f>
                  </m:oMath>
                </a14:m>
                <a:r>
                  <a:rPr lang="en-US" dirty="0" smtClean="0"/>
                  <a:t> = 2,822.22 </a:t>
                </a:r>
              </a:p>
              <a:p>
                <a:r>
                  <a:rPr lang="en-US" dirty="0" smtClean="0"/>
                  <a:t>Which means that you have to produce and sell more </a:t>
                </a:r>
                <a:br>
                  <a:rPr lang="en-US" dirty="0" smtClean="0"/>
                </a:br>
                <a:r>
                  <a:rPr lang="en-US" dirty="0" smtClean="0"/>
                  <a:t>than 2,822 number of shirts or 2,823 shirts to break even.</a:t>
                </a:r>
              </a:p>
              <a:p>
                <a:r>
                  <a:rPr lang="en-US" dirty="0" smtClean="0"/>
                  <a:t>The total cost = 2822.22X575 + 6,35,000 = 22,58,225</a:t>
                </a:r>
              </a:p>
              <a:p>
                <a:r>
                  <a:rPr lang="en-US" dirty="0" smtClean="0"/>
                  <a:t>Total sales = 2822.22 X 800 = 22,58,22</a:t>
                </a:r>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85126" y="1214270"/>
                <a:ext cx="10515600" cy="5255356"/>
              </a:xfrm>
              <a:blipFill>
                <a:blip r:embed="rId2"/>
                <a:stretch>
                  <a:fillRect l="-1043" t="-1856" b="-2552"/>
                </a:stretch>
              </a:blipFill>
            </p:spPr>
            <p:txBody>
              <a:bodyPr/>
              <a:lstStyle/>
              <a:p>
                <a:r>
                  <a:rPr lang="en-IN">
                    <a:noFill/>
                  </a:rPr>
                  <a:t> </a:t>
                </a:r>
              </a:p>
            </p:txBody>
          </p:sp>
        </mc:Fallback>
      </mc:AlternateContent>
    </p:spTree>
    <p:extLst>
      <p:ext uri="{BB962C8B-B14F-4D97-AF65-F5344CB8AC3E}">
        <p14:creationId xmlns:p14="http://schemas.microsoft.com/office/powerpoint/2010/main" val="39784703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982" y="473859"/>
            <a:ext cx="4004494" cy="4993491"/>
          </a:xfrm>
        </p:spPr>
        <p:txBody>
          <a:bodyPr>
            <a:normAutofit fontScale="90000"/>
          </a:bodyPr>
          <a:lstStyle/>
          <a:p>
            <a:r>
              <a:rPr lang="en-US" dirty="0" smtClean="0"/>
              <a:t>Revenue is all you have to recover all the expenses from and the surplus remaining after meeting all expenses is the profit that belongs to you. </a:t>
            </a:r>
            <a:endParaRPr lang="en-IN" dirty="0"/>
          </a:p>
        </p:txBody>
      </p:sp>
      <p:graphicFrame>
        <p:nvGraphicFramePr>
          <p:cNvPr id="6" name="Diagram 5"/>
          <p:cNvGraphicFramePr/>
          <p:nvPr>
            <p:extLst/>
          </p:nvPr>
        </p:nvGraphicFramePr>
        <p:xfrm>
          <a:off x="2975897" y="47385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9561051" y="2028416"/>
            <a:ext cx="1406012" cy="369332"/>
          </a:xfrm>
          <a:prstGeom prst="rect">
            <a:avLst/>
          </a:prstGeom>
          <a:noFill/>
        </p:spPr>
        <p:txBody>
          <a:bodyPr wrap="square" rtlCol="0">
            <a:spAutoFit/>
          </a:bodyPr>
          <a:lstStyle/>
          <a:p>
            <a:r>
              <a:rPr lang="en-US" b="1" dirty="0" smtClean="0"/>
              <a:t>Depreciation</a:t>
            </a:r>
            <a:endParaRPr lang="en-IN" b="1" dirty="0"/>
          </a:p>
        </p:txBody>
      </p:sp>
      <p:sp>
        <p:nvSpPr>
          <p:cNvPr id="10" name="TextBox 9"/>
          <p:cNvSpPr txBox="1"/>
          <p:nvPr/>
        </p:nvSpPr>
        <p:spPr>
          <a:xfrm>
            <a:off x="9549578" y="3960471"/>
            <a:ext cx="1527277" cy="369332"/>
          </a:xfrm>
          <a:prstGeom prst="rect">
            <a:avLst/>
          </a:prstGeom>
          <a:noFill/>
        </p:spPr>
        <p:txBody>
          <a:bodyPr wrap="square" rtlCol="0">
            <a:spAutoFit/>
          </a:bodyPr>
          <a:lstStyle/>
          <a:p>
            <a:r>
              <a:rPr lang="en-US" b="1" dirty="0" smtClean="0"/>
              <a:t>Amortization</a:t>
            </a:r>
            <a:endParaRPr lang="en-IN" b="1" dirty="0"/>
          </a:p>
        </p:txBody>
      </p:sp>
      <p:sp>
        <p:nvSpPr>
          <p:cNvPr id="12" name="TextBox 11"/>
          <p:cNvSpPr txBox="1"/>
          <p:nvPr/>
        </p:nvSpPr>
        <p:spPr>
          <a:xfrm>
            <a:off x="4908756" y="5169838"/>
            <a:ext cx="1527277" cy="369332"/>
          </a:xfrm>
          <a:prstGeom prst="rect">
            <a:avLst/>
          </a:prstGeom>
          <a:noFill/>
        </p:spPr>
        <p:txBody>
          <a:bodyPr wrap="square" rtlCol="0">
            <a:spAutoFit/>
          </a:bodyPr>
          <a:lstStyle/>
          <a:p>
            <a:r>
              <a:rPr lang="en-US" b="1" dirty="0" smtClean="0"/>
              <a:t>Amortization</a:t>
            </a:r>
            <a:endParaRPr lang="en-IN" b="1" dirty="0"/>
          </a:p>
        </p:txBody>
      </p:sp>
    </p:spTree>
    <p:extLst>
      <p:ext uri="{BB962C8B-B14F-4D97-AF65-F5344CB8AC3E}">
        <p14:creationId xmlns:p14="http://schemas.microsoft.com/office/powerpoint/2010/main" val="2067855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Recovery of Cost of Fixed Assets in the Form of Depreciation</a:t>
            </a:r>
            <a:endParaRPr lang="en-US" dirty="0"/>
          </a:p>
        </p:txBody>
      </p:sp>
      <p:sp>
        <p:nvSpPr>
          <p:cNvPr id="4" name="Content Placeholder 3"/>
          <p:cNvSpPr txBox="1">
            <a:spLocks noGrp="1"/>
          </p:cNvSpPr>
          <p:nvPr>
            <p:ph idx="1"/>
          </p:nvPr>
        </p:nvSpPr>
        <p:spPr>
          <a:xfrm>
            <a:off x="446314" y="1956253"/>
            <a:ext cx="10515600" cy="3579441"/>
          </a:xfrm>
          <a:prstGeom prst="rect">
            <a:avLst/>
          </a:prstGeom>
          <a:noFill/>
        </p:spPr>
        <p:txBody>
          <a:bodyPr wrap="square" rtlCol="0">
            <a:spAutoFit/>
          </a:bodyPr>
          <a:lstStyle/>
          <a:p>
            <a:r>
              <a:rPr lang="en-US" b="1" dirty="0"/>
              <a:t>Money spent on machinery has to be recovered. </a:t>
            </a:r>
          </a:p>
          <a:p>
            <a:r>
              <a:rPr lang="en-US" b="1" dirty="0"/>
              <a:t>Any recovery of expense is done only through the mechanism of costing of you products or services – you add all the expenses to estimate total cost of a product and then set the price of the product accordingly. </a:t>
            </a:r>
          </a:p>
          <a:p>
            <a:r>
              <a:rPr lang="en-US" b="1" dirty="0"/>
              <a:t>As customers pay you money, your cost is recovered. </a:t>
            </a:r>
          </a:p>
          <a:p>
            <a:r>
              <a:rPr lang="en-US" b="1" dirty="0"/>
              <a:t>Money spent to acquire fixed assets such as machinery is charged in the cost in the form of Depreciation.</a:t>
            </a:r>
            <a:endParaRPr lang="en-IN" b="1" dirty="0"/>
          </a:p>
        </p:txBody>
      </p:sp>
    </p:spTree>
    <p:extLst>
      <p:ext uri="{BB962C8B-B14F-4D97-AF65-F5344CB8AC3E}">
        <p14:creationId xmlns:p14="http://schemas.microsoft.com/office/powerpoint/2010/main" val="312095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Managerial </a:t>
            </a:r>
            <a:r>
              <a:rPr lang="en-US" dirty="0" smtClean="0"/>
              <a:t>Economics</a:t>
            </a:r>
            <a:endParaRPr lang="en-IN" dirty="0"/>
          </a:p>
        </p:txBody>
      </p:sp>
      <p:sp>
        <p:nvSpPr>
          <p:cNvPr id="3" name="Content Placeholder 2"/>
          <p:cNvSpPr>
            <a:spLocks noGrp="1"/>
          </p:cNvSpPr>
          <p:nvPr>
            <p:ph idx="1"/>
          </p:nvPr>
        </p:nvSpPr>
        <p:spPr/>
        <p:txBody>
          <a:bodyPr>
            <a:normAutofit/>
          </a:bodyPr>
          <a:lstStyle/>
          <a:p>
            <a:r>
              <a:rPr lang="en-US" dirty="0"/>
              <a:t>Managerial economics deals with the decision making process by mangers and entrepreneurs in response to changing macro and micro economic conditions.</a:t>
            </a:r>
          </a:p>
          <a:p>
            <a:r>
              <a:rPr lang="en-US" dirty="0"/>
              <a:t>Managerial Economics provides the process of applying economic theories &amp; methods and the tools of analysis of decision science in management decision process for appropriate actions under changing economic conditions.</a:t>
            </a:r>
            <a:endParaRPr lang="en-IN" dirty="0"/>
          </a:p>
        </p:txBody>
      </p:sp>
    </p:spTree>
    <p:extLst>
      <p:ext uri="{BB962C8B-B14F-4D97-AF65-F5344CB8AC3E}">
        <p14:creationId xmlns:p14="http://schemas.microsoft.com/office/powerpoint/2010/main" val="29906747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983" y="659675"/>
            <a:ext cx="11181806" cy="1938992"/>
          </a:xfrm>
          <a:prstGeom prst="rect">
            <a:avLst/>
          </a:prstGeom>
          <a:noFill/>
        </p:spPr>
        <p:txBody>
          <a:bodyPr wrap="square" rtlCol="0">
            <a:spAutoFit/>
          </a:bodyPr>
          <a:lstStyle/>
          <a:p>
            <a:r>
              <a:rPr lang="en-US" sz="2400" b="1" dirty="0" smtClean="0"/>
              <a:t>Another Simple </a:t>
            </a:r>
            <a:r>
              <a:rPr lang="en-US" sz="2400" b="1" dirty="0"/>
              <a:t>Example</a:t>
            </a:r>
          </a:p>
          <a:p>
            <a:r>
              <a:rPr lang="en-US" sz="2400" b="1" dirty="0" smtClean="0"/>
              <a:t>The </a:t>
            </a:r>
            <a:r>
              <a:rPr lang="en-US" sz="2400" b="1" dirty="0"/>
              <a:t>following </a:t>
            </a:r>
            <a:r>
              <a:rPr lang="en-US" sz="2400" b="1" dirty="0" smtClean="0"/>
              <a:t>are the fixed </a:t>
            </a:r>
            <a:r>
              <a:rPr lang="en-US" sz="2400" b="1" dirty="0"/>
              <a:t>and variable costs </a:t>
            </a:r>
            <a:r>
              <a:rPr lang="en-US" sz="2400" b="1" dirty="0" smtClean="0"/>
              <a:t>of a company during </a:t>
            </a:r>
            <a:r>
              <a:rPr lang="en-US" sz="2400" b="1" dirty="0"/>
              <a:t>a particular year. The unit price of the item is Rs 30. Estimate the </a:t>
            </a:r>
            <a:r>
              <a:rPr lang="en-US" sz="2400" b="1" dirty="0" err="1"/>
              <a:t>BEP</a:t>
            </a:r>
            <a:r>
              <a:rPr lang="en-US" sz="2400" b="1" dirty="0"/>
              <a:t> production. Note that repair and maintenance cost is a semi-variable cost. So part of it has been considered as fixed cost and part as variable cost.</a:t>
            </a:r>
          </a:p>
        </p:txBody>
      </p:sp>
      <p:graphicFrame>
        <p:nvGraphicFramePr>
          <p:cNvPr id="3" name="Table 2"/>
          <p:cNvGraphicFramePr>
            <a:graphicFrameLocks noGrp="1"/>
          </p:cNvGraphicFramePr>
          <p:nvPr>
            <p:extLst>
              <p:ext uri="{D42A27DB-BD31-4B8C-83A1-F6EECF244321}">
                <p14:modId xmlns:p14="http://schemas.microsoft.com/office/powerpoint/2010/main" val="3085754385"/>
              </p:ext>
            </p:extLst>
          </p:nvPr>
        </p:nvGraphicFramePr>
        <p:xfrm>
          <a:off x="717755" y="2765801"/>
          <a:ext cx="6862098" cy="27127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1814968">
                  <a:extLst>
                    <a:ext uri="{9D8B030D-6E8A-4147-A177-3AD203B41FA5}">
                      <a16:colId xmlns:a16="http://schemas.microsoft.com/office/drawing/2014/main" val="20001"/>
                    </a:ext>
                  </a:extLst>
                </a:gridCol>
                <a:gridCol w="1999130">
                  <a:extLst>
                    <a:ext uri="{9D8B030D-6E8A-4147-A177-3AD203B41FA5}">
                      <a16:colId xmlns:a16="http://schemas.microsoft.com/office/drawing/2014/main" val="20002"/>
                    </a:ext>
                  </a:extLst>
                </a:gridCol>
              </a:tblGrid>
              <a:tr h="370840">
                <a:tc>
                  <a:txBody>
                    <a:bodyPr/>
                    <a:lstStyle/>
                    <a:p>
                      <a:pPr algn="ctr"/>
                      <a:endParaRPr lang="en-US" sz="2000" b="1" dirty="0"/>
                    </a:p>
                  </a:txBody>
                  <a:tcPr/>
                </a:tc>
                <a:tc>
                  <a:txBody>
                    <a:bodyPr/>
                    <a:lstStyle/>
                    <a:p>
                      <a:pPr algn="ctr"/>
                      <a:r>
                        <a:rPr lang="en-US" sz="2000" b="1" dirty="0"/>
                        <a:t>Fixed</a:t>
                      </a:r>
                      <a:r>
                        <a:rPr lang="en-US" sz="2000" b="1" baseline="0" dirty="0"/>
                        <a:t> </a:t>
                      </a:r>
                      <a:r>
                        <a:rPr lang="en-US" sz="2000" b="1" dirty="0"/>
                        <a:t>Cost (Rs/year)</a:t>
                      </a:r>
                    </a:p>
                  </a:txBody>
                  <a:tcPr/>
                </a:tc>
                <a:tc>
                  <a:txBody>
                    <a:bodyPr/>
                    <a:lstStyle/>
                    <a:p>
                      <a:pPr algn="ctr"/>
                      <a:r>
                        <a:rPr lang="en-US" sz="2000" b="1" dirty="0"/>
                        <a:t>Variable Cost</a:t>
                      </a:r>
                    </a:p>
                    <a:p>
                      <a:pPr algn="ctr"/>
                      <a:r>
                        <a:rPr lang="en-US" sz="2000" b="1" dirty="0"/>
                        <a:t>(Rs/unit)</a:t>
                      </a:r>
                    </a:p>
                  </a:txBody>
                  <a:tcPr/>
                </a:tc>
                <a:extLst>
                  <a:ext uri="{0D108BD9-81ED-4DB2-BD59-A6C34878D82A}">
                    <a16:rowId xmlns:a16="http://schemas.microsoft.com/office/drawing/2014/main" val="10000"/>
                  </a:ext>
                </a:extLst>
              </a:tr>
              <a:tr h="370840">
                <a:tc>
                  <a:txBody>
                    <a:bodyPr/>
                    <a:lstStyle/>
                    <a:p>
                      <a:pPr algn="l"/>
                      <a:r>
                        <a:rPr lang="en-US" sz="2000" b="1" dirty="0"/>
                        <a:t>Depreciation</a:t>
                      </a:r>
                    </a:p>
                    <a:p>
                      <a:pPr algn="l"/>
                      <a:r>
                        <a:rPr lang="en-US" sz="2000" b="1" dirty="0"/>
                        <a:t>Insurance</a:t>
                      </a:r>
                    </a:p>
                    <a:p>
                      <a:pPr algn="l"/>
                      <a:r>
                        <a:rPr lang="en-US" sz="2000" b="1" dirty="0"/>
                        <a:t>Repair &amp;</a:t>
                      </a:r>
                      <a:r>
                        <a:rPr lang="en-US" sz="2000" b="1" baseline="0" dirty="0"/>
                        <a:t> Maintenance</a:t>
                      </a:r>
                    </a:p>
                    <a:p>
                      <a:pPr algn="l"/>
                      <a:r>
                        <a:rPr lang="en-US" sz="2000" b="1" baseline="0" dirty="0"/>
                        <a:t>Material</a:t>
                      </a:r>
                    </a:p>
                    <a:p>
                      <a:pPr algn="l"/>
                      <a:r>
                        <a:rPr lang="en-US" sz="2000" b="1" baseline="0" dirty="0" err="1"/>
                        <a:t>Labour</a:t>
                      </a:r>
                      <a:r>
                        <a:rPr lang="en-US" sz="2000" b="1" baseline="0" dirty="0"/>
                        <a:t> and Power</a:t>
                      </a:r>
                      <a:endParaRPr lang="en-US" sz="2000" b="1" dirty="0"/>
                    </a:p>
                  </a:txBody>
                  <a:tcPr/>
                </a:tc>
                <a:tc>
                  <a:txBody>
                    <a:bodyPr/>
                    <a:lstStyle/>
                    <a:p>
                      <a:pPr algn="ctr"/>
                      <a:r>
                        <a:rPr lang="en-US" sz="2000" b="1" dirty="0"/>
                        <a:t>20,000</a:t>
                      </a:r>
                    </a:p>
                    <a:p>
                      <a:pPr algn="ctr"/>
                      <a:r>
                        <a:rPr lang="en-US" sz="2000" b="1" dirty="0"/>
                        <a:t>  5,000</a:t>
                      </a:r>
                    </a:p>
                    <a:p>
                      <a:pPr algn="ctr"/>
                      <a:r>
                        <a:rPr lang="en-US" sz="2000" b="1" dirty="0"/>
                        <a:t>  5,000</a:t>
                      </a:r>
                    </a:p>
                    <a:p>
                      <a:pPr algn="ctr"/>
                      <a:endParaRPr lang="en-US" sz="2000" b="1" dirty="0"/>
                    </a:p>
                  </a:txBody>
                  <a:tcPr/>
                </a:tc>
                <a:tc>
                  <a:txBody>
                    <a:bodyPr/>
                    <a:lstStyle/>
                    <a:p>
                      <a:pPr algn="ctr"/>
                      <a:endParaRPr lang="en-US" sz="2000" b="1" dirty="0"/>
                    </a:p>
                    <a:p>
                      <a:pPr algn="ctr"/>
                      <a:endParaRPr lang="en-US" sz="2000" b="1" dirty="0"/>
                    </a:p>
                    <a:p>
                      <a:pPr algn="ctr"/>
                      <a:r>
                        <a:rPr lang="en-US" sz="2000" b="1" dirty="0"/>
                        <a:t>  0.50</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t>  9.50</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t>10.00</a:t>
                      </a:r>
                    </a:p>
                  </a:txBody>
                  <a:tcPr/>
                </a:tc>
                <a:extLst>
                  <a:ext uri="{0D108BD9-81ED-4DB2-BD59-A6C34878D82A}">
                    <a16:rowId xmlns:a16="http://schemas.microsoft.com/office/drawing/2014/main" val="10001"/>
                  </a:ext>
                </a:extLst>
              </a:tr>
              <a:tr h="370840">
                <a:tc>
                  <a:txBody>
                    <a:bodyPr/>
                    <a:lstStyle/>
                    <a:p>
                      <a:pPr algn="ctr"/>
                      <a:r>
                        <a:rPr lang="en-US" sz="2000" b="1" dirty="0"/>
                        <a:t>Total</a:t>
                      </a:r>
                    </a:p>
                  </a:txBody>
                  <a:tcPr/>
                </a:tc>
                <a:tc>
                  <a:txBody>
                    <a:bodyPr/>
                    <a:lstStyle/>
                    <a:p>
                      <a:pPr algn="ctr"/>
                      <a:r>
                        <a:rPr lang="en-US" sz="2000" b="1" dirty="0"/>
                        <a:t>30,000</a:t>
                      </a:r>
                    </a:p>
                  </a:txBody>
                  <a:tcPr/>
                </a:tc>
                <a:tc>
                  <a:txBody>
                    <a:bodyPr/>
                    <a:lstStyle/>
                    <a:p>
                      <a:pPr algn="ctr"/>
                      <a:r>
                        <a:rPr lang="en-US" sz="2000" b="1" dirty="0"/>
                        <a:t>20.00</a:t>
                      </a:r>
                    </a:p>
                  </a:txBody>
                  <a:tcPr/>
                </a:tc>
                <a:extLst>
                  <a:ext uri="{0D108BD9-81ED-4DB2-BD59-A6C34878D82A}">
                    <a16:rowId xmlns:a16="http://schemas.microsoft.com/office/drawing/2014/main" val="10002"/>
                  </a:ext>
                </a:extLst>
              </a:tr>
            </a:tbl>
          </a:graphicData>
        </a:graphic>
      </p:graphicFrame>
      <p:sp>
        <p:nvSpPr>
          <p:cNvPr id="4" name="TextBox 3"/>
          <p:cNvSpPr txBox="1"/>
          <p:nvPr/>
        </p:nvSpPr>
        <p:spPr>
          <a:xfrm>
            <a:off x="8108382" y="2598667"/>
            <a:ext cx="3409407" cy="3046988"/>
          </a:xfrm>
          <a:prstGeom prst="rect">
            <a:avLst/>
          </a:prstGeom>
          <a:noFill/>
        </p:spPr>
        <p:txBody>
          <a:bodyPr wrap="square" rtlCol="0">
            <a:spAutoFit/>
          </a:bodyPr>
          <a:lstStyle/>
          <a:p>
            <a:pPr marL="457200" indent="-457200">
              <a:buAutoNum type="alphaLcPeriod"/>
            </a:pPr>
            <a:r>
              <a:rPr lang="en-US" sz="2400" b="1" dirty="0"/>
              <a:t>Find the quantity to be </a:t>
            </a:r>
            <a:r>
              <a:rPr lang="en-US" sz="2400" b="1" dirty="0" smtClean="0"/>
              <a:t>produced to breakeven</a:t>
            </a:r>
            <a:r>
              <a:rPr lang="en-US" sz="2400" b="1" dirty="0"/>
              <a:t>.</a:t>
            </a:r>
          </a:p>
          <a:p>
            <a:pPr marL="457200" indent="-457200">
              <a:buAutoNum type="alphaLcPeriod"/>
            </a:pPr>
            <a:r>
              <a:rPr lang="en-US" sz="2400" b="1" dirty="0"/>
              <a:t>If the production plan is 2,000 units annually,  what is the profit/loss?</a:t>
            </a:r>
          </a:p>
          <a:p>
            <a:endParaRPr lang="en-US" sz="2400" b="1" dirty="0"/>
          </a:p>
        </p:txBody>
      </p:sp>
    </p:spTree>
    <p:extLst>
      <p:ext uri="{BB962C8B-B14F-4D97-AF65-F5344CB8AC3E}">
        <p14:creationId xmlns:p14="http://schemas.microsoft.com/office/powerpoint/2010/main" val="38342981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4137" y="562213"/>
            <a:ext cx="10685417" cy="4893647"/>
          </a:xfrm>
          <a:prstGeom prst="rect">
            <a:avLst/>
          </a:prstGeom>
          <a:noFill/>
        </p:spPr>
        <p:txBody>
          <a:bodyPr wrap="square" rtlCol="0">
            <a:spAutoFit/>
          </a:bodyPr>
          <a:lstStyle/>
          <a:p>
            <a:r>
              <a:rPr lang="en-US" sz="2400" b="1" dirty="0"/>
              <a:t>Solution:</a:t>
            </a:r>
          </a:p>
          <a:p>
            <a:r>
              <a:rPr lang="en-US" sz="2400" b="1" dirty="0" smtClean="0"/>
              <a:t>Given</a:t>
            </a:r>
            <a:endParaRPr lang="en-US" sz="2400" b="1" dirty="0"/>
          </a:p>
          <a:p>
            <a:r>
              <a:rPr lang="en-US" sz="2400" b="1" i="1" dirty="0"/>
              <a:t>F</a:t>
            </a:r>
            <a:r>
              <a:rPr lang="en-US" sz="2400" b="1" dirty="0"/>
              <a:t> = ₹ 30,000 per year, </a:t>
            </a:r>
            <a:r>
              <a:rPr lang="en-US" sz="2400" b="1" i="1" dirty="0"/>
              <a:t>V</a:t>
            </a:r>
            <a:r>
              <a:rPr lang="en-US" sz="2400" b="1" dirty="0"/>
              <a:t> = ₹ 20 per unit, </a:t>
            </a:r>
            <a:r>
              <a:rPr lang="en-US" sz="2400" b="1" i="1" dirty="0" smtClean="0"/>
              <a:t>S</a:t>
            </a:r>
            <a:r>
              <a:rPr lang="en-US" sz="2400" b="1" dirty="0" smtClean="0"/>
              <a:t> </a:t>
            </a:r>
            <a:r>
              <a:rPr lang="en-US" sz="2400" b="1" dirty="0"/>
              <a:t>= ₹ 30 per unit</a:t>
            </a:r>
          </a:p>
          <a:p>
            <a:endParaRPr lang="en-US" sz="2400" b="1" dirty="0"/>
          </a:p>
          <a:p>
            <a:r>
              <a:rPr lang="en-US" sz="2400" b="1" dirty="0"/>
              <a:t>The breakeven production quantity is given by</a:t>
            </a:r>
          </a:p>
          <a:p>
            <a:endParaRPr lang="en-US" sz="2400" b="1" dirty="0"/>
          </a:p>
          <a:p>
            <a:endParaRPr lang="en-US" sz="2400" b="1" dirty="0"/>
          </a:p>
          <a:p>
            <a:endParaRPr lang="en-US" sz="2400" b="1" dirty="0"/>
          </a:p>
          <a:p>
            <a:r>
              <a:rPr lang="en-US" sz="2400" b="1" dirty="0"/>
              <a:t>The production plan during the year is </a:t>
            </a:r>
            <a:r>
              <a:rPr lang="en-US" sz="2400" b="1" i="1" dirty="0" err="1"/>
              <a:t>Q</a:t>
            </a:r>
            <a:r>
              <a:rPr lang="en-US" b="1" i="1" dirty="0" err="1"/>
              <a:t>p</a:t>
            </a:r>
            <a:r>
              <a:rPr lang="en-US" sz="2400" b="1" dirty="0"/>
              <a:t> = 2,000 units/year.</a:t>
            </a:r>
          </a:p>
          <a:p>
            <a:r>
              <a:rPr lang="en-US" sz="2400" b="1" dirty="0"/>
              <a:t>Total revenue during the year = (2,000)(30) = ₹ 60,000</a:t>
            </a:r>
          </a:p>
          <a:p>
            <a:r>
              <a:rPr lang="en-US" sz="2400" b="1" dirty="0"/>
              <a:t>Total cost during the year = 30,000 + (2,000)(20) = ₹ 70,000. Cost is more than sales.</a:t>
            </a:r>
          </a:p>
          <a:p>
            <a:r>
              <a:rPr lang="en-US" sz="2400" b="1" dirty="0"/>
              <a:t>Therefore, loss for the year = ₹ 10,000 </a:t>
            </a:r>
          </a:p>
          <a:p>
            <a:r>
              <a:rPr lang="en-US" sz="2400" b="1" dirty="0"/>
              <a:t>How many units need to be produced to make profit of ₹ 10,000/-?</a:t>
            </a:r>
          </a:p>
        </p:txBody>
      </p:sp>
      <p:graphicFrame>
        <p:nvGraphicFramePr>
          <p:cNvPr id="28674" name="Object 2"/>
          <p:cNvGraphicFramePr>
            <a:graphicFrameLocks noChangeAspect="1"/>
          </p:cNvGraphicFramePr>
          <p:nvPr>
            <p:extLst/>
          </p:nvPr>
        </p:nvGraphicFramePr>
        <p:xfrm>
          <a:off x="2255838" y="2589213"/>
          <a:ext cx="4270375" cy="858837"/>
        </p:xfrm>
        <a:graphic>
          <a:graphicData uri="http://schemas.openxmlformats.org/presentationml/2006/ole">
            <mc:AlternateContent xmlns:mc="http://schemas.openxmlformats.org/markup-compatibility/2006">
              <mc:Choice xmlns:v="urn:schemas-microsoft-com:vml" Requires="v">
                <p:oleObj spid="_x0000_s3109" name="Equation" r:id="rId3" imgW="1828800" imgH="393480" progId="Equation.DSMT4">
                  <p:embed/>
                </p:oleObj>
              </mc:Choice>
              <mc:Fallback>
                <p:oleObj name="Equation" r:id="rId3" imgW="1828800" imgH="393480" progId="Equation.DSMT4">
                  <p:embed/>
                  <p:pic>
                    <p:nvPicPr>
                      <p:cNvPr id="28674" name="Object 2"/>
                      <p:cNvPicPr>
                        <a:picLocks noChangeAspect="1" noChangeArrowheads="1"/>
                      </p:cNvPicPr>
                      <p:nvPr/>
                    </p:nvPicPr>
                    <p:blipFill>
                      <a:blip r:embed="rId4"/>
                      <a:srcRect/>
                      <a:stretch>
                        <a:fillRect/>
                      </a:stretch>
                    </p:blipFill>
                    <p:spPr bwMode="auto">
                      <a:xfrm>
                        <a:off x="2255838" y="2589213"/>
                        <a:ext cx="4270375" cy="85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6549027" y="2735925"/>
            <a:ext cx="1524000" cy="461665"/>
          </a:xfrm>
          <a:prstGeom prst="rect">
            <a:avLst/>
          </a:prstGeom>
          <a:noFill/>
        </p:spPr>
        <p:txBody>
          <a:bodyPr wrap="square" rtlCol="0">
            <a:spAutoFit/>
          </a:bodyPr>
          <a:lstStyle/>
          <a:p>
            <a:r>
              <a:rPr lang="en-US" sz="2400" b="1" dirty="0"/>
              <a:t>units/year</a:t>
            </a:r>
          </a:p>
        </p:txBody>
      </p:sp>
    </p:spTree>
    <p:extLst>
      <p:ext uri="{BB962C8B-B14F-4D97-AF65-F5344CB8AC3E}">
        <p14:creationId xmlns:p14="http://schemas.microsoft.com/office/powerpoint/2010/main" val="13742697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8150" y="365126"/>
            <a:ext cx="10915650" cy="954224"/>
          </a:xfrm>
        </p:spPr>
        <p:txBody>
          <a:bodyPr/>
          <a:lstStyle/>
          <a:p>
            <a:r>
              <a:rPr lang="en-IN" dirty="0"/>
              <a:t>Solution of Second Part</a:t>
            </a:r>
            <a:endParaRPr lang="en-US" dirty="0"/>
          </a:p>
        </p:txBody>
      </p:sp>
      <p:sp>
        <p:nvSpPr>
          <p:cNvPr id="4" name="Content Placeholder 3"/>
          <p:cNvSpPr>
            <a:spLocks noGrp="1"/>
          </p:cNvSpPr>
          <p:nvPr>
            <p:ph idx="1"/>
          </p:nvPr>
        </p:nvSpPr>
        <p:spPr>
          <a:xfrm>
            <a:off x="152400" y="957399"/>
            <a:ext cx="10896600" cy="4900475"/>
          </a:xfrm>
        </p:spPr>
        <p:txBody>
          <a:bodyPr/>
          <a:lstStyle/>
          <a:p>
            <a:r>
              <a:rPr lang="en-IN" dirty="0"/>
              <a:t>To make profit of </a:t>
            </a:r>
            <a:r>
              <a:rPr lang="en-US" dirty="0"/>
              <a:t>₹10,000, your sales should exceed aggregate of fixed cost and the variable cost by ₹10,000.</a:t>
            </a:r>
          </a:p>
          <a:p>
            <a:r>
              <a:rPr lang="en-US" dirty="0"/>
              <a:t>Therefore: Q</a:t>
            </a:r>
            <a:r>
              <a:rPr lang="en-US" dirty="0" smtClean="0"/>
              <a:t>* X V </a:t>
            </a:r>
            <a:r>
              <a:rPr lang="en-US" dirty="0"/>
              <a:t>+ F + 10,000 = Q</a:t>
            </a:r>
            <a:r>
              <a:rPr lang="en-US" dirty="0" smtClean="0"/>
              <a:t>* X S </a:t>
            </a:r>
            <a:endParaRPr lang="en-US" dirty="0"/>
          </a:p>
          <a:p>
            <a:r>
              <a:rPr lang="en-IN" dirty="0"/>
              <a:t>Or, </a:t>
            </a:r>
            <a:r>
              <a:rPr lang="en-IN" dirty="0" smtClean="0"/>
              <a:t>20 X Q </a:t>
            </a:r>
            <a:r>
              <a:rPr lang="en-IN" dirty="0"/>
              <a:t>+ 30,000 + 10,000 = Q</a:t>
            </a:r>
            <a:r>
              <a:rPr lang="en-IN" dirty="0" smtClean="0"/>
              <a:t>* X 30</a:t>
            </a:r>
            <a:endParaRPr lang="en-IN" dirty="0"/>
          </a:p>
          <a:p>
            <a:r>
              <a:rPr lang="en-IN" dirty="0"/>
              <a:t>Or, </a:t>
            </a:r>
            <a:r>
              <a:rPr lang="en-IN" dirty="0" smtClean="0"/>
              <a:t>10 X Q </a:t>
            </a:r>
            <a:r>
              <a:rPr lang="en-IN" dirty="0"/>
              <a:t>= 40,000</a:t>
            </a:r>
          </a:p>
          <a:p>
            <a:r>
              <a:rPr lang="en-IN" dirty="0"/>
              <a:t>Or, Q = 4,000, You have to produce and sell 4,000 units to make a profit of </a:t>
            </a:r>
            <a:r>
              <a:rPr lang="en-US" dirty="0"/>
              <a:t>₹ 10,000.</a:t>
            </a:r>
          </a:p>
          <a:p>
            <a:r>
              <a:rPr lang="en-US" dirty="0"/>
              <a:t>Alternately: contribution </a:t>
            </a:r>
            <a:r>
              <a:rPr lang="en-US" dirty="0" smtClean="0"/>
              <a:t>margin is </a:t>
            </a:r>
            <a:r>
              <a:rPr lang="en-US" dirty="0"/>
              <a:t>₹10. </a:t>
            </a:r>
            <a:r>
              <a:rPr lang="en-US" dirty="0" err="1"/>
              <a:t>BEP</a:t>
            </a:r>
            <a:r>
              <a:rPr lang="en-US" dirty="0"/>
              <a:t> is 3,000 units. You have to produce 10,000/10 = 1,000 extra units after BEP, which is </a:t>
            </a:r>
          </a:p>
          <a:p>
            <a:pPr marL="0" indent="0">
              <a:buNone/>
            </a:pPr>
            <a:r>
              <a:rPr lang="en-US" dirty="0"/>
              <a:t>   = 4,000 units.</a:t>
            </a:r>
            <a:r>
              <a:rPr lang="en-IN" dirty="0"/>
              <a:t> </a:t>
            </a:r>
            <a:endParaRPr lang="en-US" dirty="0"/>
          </a:p>
          <a:p>
            <a:endParaRPr lang="en-US" dirty="0"/>
          </a:p>
        </p:txBody>
      </p:sp>
    </p:spTree>
    <p:extLst>
      <p:ext uri="{BB962C8B-B14F-4D97-AF65-F5344CB8AC3E}">
        <p14:creationId xmlns:p14="http://schemas.microsoft.com/office/powerpoint/2010/main" val="9114084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Graphical </a:t>
            </a:r>
            <a:r>
              <a:rPr lang="en-IN" dirty="0" smtClean="0"/>
              <a:t>Representation</a:t>
            </a:r>
            <a:br>
              <a:rPr lang="en-IN" dirty="0" smtClean="0"/>
            </a:br>
            <a:r>
              <a:rPr lang="en-IN" dirty="0" smtClean="0"/>
              <a:t>of Break Even Point (</a:t>
            </a:r>
            <a:r>
              <a:rPr lang="en-IN" dirty="0" err="1" smtClean="0"/>
              <a:t>BEP</a:t>
            </a:r>
            <a:r>
              <a:rPr lang="en-IN" dirty="0" smtClean="0"/>
              <a:t>)</a:t>
            </a:r>
            <a:endParaRPr lang="en-US" dirty="0"/>
          </a:p>
        </p:txBody>
      </p:sp>
      <p:grpSp>
        <p:nvGrpSpPr>
          <p:cNvPr id="14" name="Group 13"/>
          <p:cNvGrpSpPr/>
          <p:nvPr/>
        </p:nvGrpSpPr>
        <p:grpSpPr>
          <a:xfrm>
            <a:off x="7595701" y="2059328"/>
            <a:ext cx="4226185" cy="830997"/>
            <a:chOff x="6727371" y="3217264"/>
            <a:chExt cx="2996068" cy="551497"/>
          </a:xfrm>
        </p:grpSpPr>
        <p:sp>
          <p:nvSpPr>
            <p:cNvPr id="13" name="TextBox 12"/>
            <p:cNvSpPr txBox="1"/>
            <p:nvPr/>
          </p:nvSpPr>
          <p:spPr>
            <a:xfrm>
              <a:off x="8234273" y="3217264"/>
              <a:ext cx="1489166" cy="551497"/>
            </a:xfrm>
            <a:prstGeom prst="rect">
              <a:avLst/>
            </a:prstGeom>
            <a:noFill/>
            <a:ln>
              <a:solidFill>
                <a:srgbClr val="0070C0"/>
              </a:solidFill>
            </a:ln>
          </p:spPr>
          <p:txBody>
            <a:bodyPr wrap="square" rtlCol="0">
              <a:spAutoFit/>
            </a:bodyPr>
            <a:lstStyle/>
            <a:p>
              <a:r>
                <a:rPr lang="en-IN" sz="2400" b="1" dirty="0"/>
                <a:t>Total Cost = V*Q + F</a:t>
              </a:r>
              <a:endParaRPr lang="en-US" sz="2400" b="1" dirty="0"/>
            </a:p>
          </p:txBody>
        </p:sp>
        <p:sp>
          <p:nvSpPr>
            <p:cNvPr id="12" name="Freeform 11"/>
            <p:cNvSpPr/>
            <p:nvPr/>
          </p:nvSpPr>
          <p:spPr>
            <a:xfrm>
              <a:off x="6727371" y="3295603"/>
              <a:ext cx="1506901" cy="88799"/>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7206652" y="2902564"/>
            <a:ext cx="3360461" cy="879201"/>
            <a:chOff x="6856445" y="3200399"/>
            <a:chExt cx="2355084" cy="1109021"/>
          </a:xfrm>
        </p:grpSpPr>
        <p:sp>
          <p:nvSpPr>
            <p:cNvPr id="19" name="Freeform 18"/>
            <p:cNvSpPr/>
            <p:nvPr/>
          </p:nvSpPr>
          <p:spPr>
            <a:xfrm rot="20749727" flipV="1">
              <a:off x="6856445" y="3525896"/>
              <a:ext cx="895806" cy="783524"/>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694022" y="3200399"/>
              <a:ext cx="1517507" cy="582343"/>
            </a:xfrm>
            <a:prstGeom prst="rect">
              <a:avLst/>
            </a:prstGeom>
            <a:noFill/>
            <a:ln>
              <a:solidFill>
                <a:srgbClr val="0070C0"/>
              </a:solidFill>
            </a:ln>
          </p:spPr>
          <p:txBody>
            <a:bodyPr wrap="square" rtlCol="0">
              <a:spAutoFit/>
            </a:bodyPr>
            <a:lstStyle/>
            <a:p>
              <a:r>
                <a:rPr lang="en-IN" sz="2400" b="1" dirty="0"/>
                <a:t>Variable Cost</a:t>
              </a:r>
              <a:endParaRPr lang="en-US" sz="2400" b="1" dirty="0"/>
            </a:p>
          </p:txBody>
        </p:sp>
      </p:grpSp>
      <p:cxnSp>
        <p:nvCxnSpPr>
          <p:cNvPr id="10" name="Straight Connector 9"/>
          <p:cNvCxnSpPr/>
          <p:nvPr/>
        </p:nvCxnSpPr>
        <p:spPr>
          <a:xfrm flipV="1">
            <a:off x="882924" y="3662698"/>
            <a:ext cx="7155172" cy="19576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7595700" y="3538442"/>
            <a:ext cx="2607618" cy="795473"/>
            <a:chOff x="7828506" y="4376058"/>
            <a:chExt cx="2607618" cy="795473"/>
          </a:xfrm>
        </p:grpSpPr>
        <p:sp>
          <p:nvSpPr>
            <p:cNvPr id="21" name="Freeform 20"/>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Cost</a:t>
              </a:r>
              <a:endParaRPr lang="en-US" sz="2400" b="1" dirty="0"/>
            </a:p>
          </p:txBody>
        </p:sp>
      </p:grpSp>
      <p:cxnSp>
        <p:nvCxnSpPr>
          <p:cNvPr id="24" name="Straight Connector 23"/>
          <p:cNvCxnSpPr>
            <a:stCxn id="4" idx="1"/>
          </p:cNvCxnSpPr>
          <p:nvPr/>
        </p:nvCxnSpPr>
        <p:spPr>
          <a:xfrm flipV="1">
            <a:off x="4105977" y="5693640"/>
            <a:ext cx="374583" cy="458486"/>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 idx="1"/>
          </p:cNvCxnSpPr>
          <p:nvPr/>
        </p:nvCxnSpPr>
        <p:spPr>
          <a:xfrm rot="10800000" flipH="1" flipV="1">
            <a:off x="838200" y="1027907"/>
            <a:ext cx="8073980" cy="4665732"/>
          </a:xfrm>
          <a:prstGeom prst="bentConnector3">
            <a:avLst>
              <a:gd name="adj1" fmla="val -242"/>
            </a:avLst>
          </a:prstGeom>
          <a:ln w="444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25137" y="2011680"/>
            <a:ext cx="7155172" cy="2364378"/>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38200" y="694099"/>
            <a:ext cx="7152163" cy="4999540"/>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825137" y="4362994"/>
            <a:ext cx="7155172" cy="13064"/>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9820479">
            <a:off x="1302537" y="4037322"/>
            <a:ext cx="1907177" cy="461665"/>
          </a:xfrm>
          <a:prstGeom prst="rect">
            <a:avLst/>
          </a:prstGeom>
          <a:noFill/>
        </p:spPr>
        <p:txBody>
          <a:bodyPr wrap="square" rtlCol="0">
            <a:spAutoFit/>
          </a:bodyPr>
          <a:lstStyle/>
          <a:p>
            <a:r>
              <a:rPr lang="en-IN" sz="2400" b="1" dirty="0"/>
              <a:t>Loss zone</a:t>
            </a:r>
            <a:endParaRPr lang="en-US" sz="2400" b="1" dirty="0"/>
          </a:p>
        </p:txBody>
      </p:sp>
      <p:sp>
        <p:nvSpPr>
          <p:cNvPr id="29" name="TextBox 28"/>
          <p:cNvSpPr txBox="1"/>
          <p:nvPr/>
        </p:nvSpPr>
        <p:spPr>
          <a:xfrm rot="19905943">
            <a:off x="5995377" y="1688164"/>
            <a:ext cx="1907177" cy="461665"/>
          </a:xfrm>
          <a:prstGeom prst="rect">
            <a:avLst/>
          </a:prstGeom>
          <a:noFill/>
        </p:spPr>
        <p:txBody>
          <a:bodyPr wrap="square" rtlCol="0">
            <a:spAutoFit/>
          </a:bodyPr>
          <a:lstStyle/>
          <a:p>
            <a:r>
              <a:rPr lang="en-IN" sz="2400" b="1" dirty="0"/>
              <a:t>Profit zone</a:t>
            </a:r>
            <a:endParaRPr lang="en-US" sz="2400" b="1" dirty="0"/>
          </a:p>
        </p:txBody>
      </p:sp>
      <p:sp>
        <p:nvSpPr>
          <p:cNvPr id="6" name="Up Arrow 5"/>
          <p:cNvSpPr/>
          <p:nvPr/>
        </p:nvSpPr>
        <p:spPr>
          <a:xfrm>
            <a:off x="7595702" y="5749718"/>
            <a:ext cx="769213" cy="241663"/>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a:off x="4105977" y="5736060"/>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ular Callout 8"/>
          <p:cNvSpPr/>
          <p:nvPr/>
        </p:nvSpPr>
        <p:spPr>
          <a:xfrm>
            <a:off x="2778645" y="4587762"/>
            <a:ext cx="1446834" cy="687434"/>
          </a:xfrm>
          <a:prstGeom prst="wedgeRoundRectCallout">
            <a:avLst>
              <a:gd name="adj1" fmla="val 69053"/>
              <a:gd name="adj2" fmla="val 116950"/>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Breakeven Point</a:t>
            </a:r>
            <a:endParaRPr lang="en-US" b="1" dirty="0"/>
          </a:p>
        </p:txBody>
      </p:sp>
      <p:sp>
        <p:nvSpPr>
          <p:cNvPr id="38" name="Striped Right Arrow 37"/>
          <p:cNvSpPr/>
          <p:nvPr/>
        </p:nvSpPr>
        <p:spPr>
          <a:xfrm>
            <a:off x="5377542" y="5831360"/>
            <a:ext cx="2168139" cy="890884"/>
          </a:xfrm>
          <a:prstGeom prst="stripedRightArrow">
            <a:avLst>
              <a:gd name="adj1" fmla="val 73461"/>
              <a:gd name="adj2" fmla="val 50000"/>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Quantity</a:t>
            </a:r>
            <a:endParaRPr lang="en-US" sz="2400" dirty="0"/>
          </a:p>
        </p:txBody>
      </p:sp>
      <p:sp>
        <p:nvSpPr>
          <p:cNvPr id="39" name="Striped Right Arrow 38"/>
          <p:cNvSpPr/>
          <p:nvPr/>
        </p:nvSpPr>
        <p:spPr>
          <a:xfrm rot="16200000">
            <a:off x="-949705" y="2780358"/>
            <a:ext cx="2645735" cy="890884"/>
          </a:xfrm>
          <a:prstGeom prst="stripedRightArrow">
            <a:avLst>
              <a:gd name="adj1" fmla="val 76394"/>
              <a:gd name="adj2" fmla="val 45601"/>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Cost, Sales</a:t>
            </a:r>
            <a:endParaRPr lang="en-US" sz="2400" dirty="0"/>
          </a:p>
        </p:txBody>
      </p:sp>
      <p:sp>
        <p:nvSpPr>
          <p:cNvPr id="4" name="TextBox 3"/>
          <p:cNvSpPr txBox="1"/>
          <p:nvPr/>
        </p:nvSpPr>
        <p:spPr>
          <a:xfrm>
            <a:off x="4105977" y="5967460"/>
            <a:ext cx="76921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2823</a:t>
            </a:r>
            <a:endParaRPr lang="en-US" dirty="0"/>
          </a:p>
        </p:txBody>
      </p:sp>
      <p:sp>
        <p:nvSpPr>
          <p:cNvPr id="40" name="TextBox 39"/>
          <p:cNvSpPr txBox="1"/>
          <p:nvPr/>
        </p:nvSpPr>
        <p:spPr>
          <a:xfrm>
            <a:off x="7605756" y="5999050"/>
            <a:ext cx="93570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5,000</a:t>
            </a:r>
            <a:endParaRPr lang="en-US" dirty="0"/>
          </a:p>
        </p:txBody>
      </p:sp>
      <p:cxnSp>
        <p:nvCxnSpPr>
          <p:cNvPr id="41" name="Straight Connector 40"/>
          <p:cNvCxnSpPr>
            <a:endCxn id="30" idx="0"/>
          </p:cNvCxnSpPr>
          <p:nvPr/>
        </p:nvCxnSpPr>
        <p:spPr>
          <a:xfrm>
            <a:off x="4463916" y="3180983"/>
            <a:ext cx="26668" cy="2555077"/>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Up-Down Arrow 10"/>
          <p:cNvSpPr/>
          <p:nvPr/>
        </p:nvSpPr>
        <p:spPr>
          <a:xfrm rot="21339514">
            <a:off x="5434721" y="2309874"/>
            <a:ext cx="594703" cy="480237"/>
          </a:xfrm>
          <a:prstGeom prst="upDownArrow">
            <a:avLst>
              <a:gd name="adj1" fmla="val 65570"/>
              <a:gd name="adj2" fmla="val 28591"/>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Down Arrow 41"/>
          <p:cNvSpPr/>
          <p:nvPr/>
        </p:nvSpPr>
        <p:spPr>
          <a:xfrm rot="21443843">
            <a:off x="2594837" y="3693724"/>
            <a:ext cx="594703" cy="561119"/>
          </a:xfrm>
          <a:prstGeom prst="upDownArrow">
            <a:avLst>
              <a:gd name="adj1" fmla="val 65570"/>
              <a:gd name="adj2" fmla="val 28591"/>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990363" y="519953"/>
            <a:ext cx="911356" cy="1618026"/>
          </a:xfrm>
          <a:prstGeom prst="rect">
            <a:avLst/>
          </a:prstGeom>
          <a:solidFill>
            <a:srgbClr val="EBD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V="1">
            <a:off x="1313244" y="4301782"/>
            <a:ext cx="0" cy="1434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38200" y="4259361"/>
            <a:ext cx="4750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5137" y="5358581"/>
            <a:ext cx="4881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25137" y="3180983"/>
            <a:ext cx="3608879" cy="6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898300" y="649536"/>
            <a:ext cx="3779894" cy="461665"/>
            <a:chOff x="7037823" y="3200399"/>
            <a:chExt cx="2028859" cy="381282"/>
          </a:xfrm>
        </p:grpSpPr>
        <p:sp>
          <p:nvSpPr>
            <p:cNvPr id="16" name="Freeform 15"/>
            <p:cNvSpPr/>
            <p:nvPr/>
          </p:nvSpPr>
          <p:spPr>
            <a:xfrm>
              <a:off x="7037823" y="3336780"/>
              <a:ext cx="656197" cy="19797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694022" y="3200399"/>
              <a:ext cx="1372660" cy="381282"/>
            </a:xfrm>
            <a:prstGeom prst="rect">
              <a:avLst/>
            </a:prstGeom>
            <a:noFill/>
            <a:ln>
              <a:solidFill>
                <a:srgbClr val="0070C0"/>
              </a:solidFill>
            </a:ln>
          </p:spPr>
          <p:txBody>
            <a:bodyPr wrap="square" rtlCol="0">
              <a:spAutoFit/>
            </a:bodyPr>
            <a:lstStyle/>
            <a:p>
              <a:r>
                <a:rPr lang="en-IN" sz="2400" b="1" dirty="0"/>
                <a:t>Total Sales = P*Q</a:t>
              </a:r>
              <a:endParaRPr lang="en-US" sz="2400" b="1" dirty="0"/>
            </a:p>
          </p:txBody>
        </p:sp>
      </p:grpSp>
      <p:cxnSp>
        <p:nvCxnSpPr>
          <p:cNvPr id="28" name="Straight Connector 27"/>
          <p:cNvCxnSpPr/>
          <p:nvPr/>
        </p:nvCxnSpPr>
        <p:spPr>
          <a:xfrm>
            <a:off x="6627237" y="1649307"/>
            <a:ext cx="0" cy="4036664"/>
          </a:xfrm>
          <a:prstGeom prst="line">
            <a:avLst/>
          </a:prstGeom>
          <a:ln w="120650" cmpd="dbl"/>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91567" y="3882579"/>
            <a:ext cx="262315" cy="262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p:cNvSpPr/>
          <p:nvPr/>
        </p:nvSpPr>
        <p:spPr>
          <a:xfrm>
            <a:off x="6496079" y="1526413"/>
            <a:ext cx="262315" cy="26231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p:cNvSpPr/>
          <p:nvPr/>
        </p:nvSpPr>
        <p:spPr>
          <a:xfrm>
            <a:off x="6491567" y="2327279"/>
            <a:ext cx="262315" cy="26231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4309734" y="3029235"/>
            <a:ext cx="262315" cy="2623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p:cNvSpPr/>
          <p:nvPr/>
        </p:nvSpPr>
        <p:spPr>
          <a:xfrm>
            <a:off x="4337008" y="4491102"/>
            <a:ext cx="262315" cy="2623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ight Brace 47"/>
          <p:cNvSpPr/>
          <p:nvPr/>
        </p:nvSpPr>
        <p:spPr>
          <a:xfrm>
            <a:off x="4599324" y="3191276"/>
            <a:ext cx="287444" cy="1354065"/>
          </a:xfrm>
          <a:prstGeom prst="rightBrac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9" name="Right Brace 48"/>
          <p:cNvSpPr/>
          <p:nvPr/>
        </p:nvSpPr>
        <p:spPr>
          <a:xfrm flipH="1">
            <a:off x="3936048" y="4344925"/>
            <a:ext cx="405840" cy="1354065"/>
          </a:xfrm>
          <a:prstGeom prst="rightBrac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85552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250" fill="hold"/>
                                        <p:tgtEl>
                                          <p:spTgt spid="27"/>
                                        </p:tgtEl>
                                        <p:attrNameLst>
                                          <p:attrName>ppt_x</p:attrName>
                                        </p:attrNameLst>
                                      </p:cBhvr>
                                      <p:tavLst>
                                        <p:tav tm="0">
                                          <p:val>
                                            <p:strVal val="#ppt_x"/>
                                          </p:val>
                                        </p:tav>
                                        <p:tav tm="100000">
                                          <p:val>
                                            <p:strVal val="#ppt_x"/>
                                          </p:val>
                                        </p:tav>
                                      </p:tavLst>
                                    </p:anim>
                                    <p:anim calcmode="lin" valueType="num">
                                      <p:cBhvr additive="base">
                                        <p:cTn id="12" dur="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ppt_x"/>
                                          </p:val>
                                        </p:tav>
                                        <p:tav tm="100000">
                                          <p:val>
                                            <p:strVal val="#ppt_x"/>
                                          </p:val>
                                        </p:tav>
                                      </p:tavLst>
                                    </p:anim>
                                    <p:anim calcmode="lin" valueType="num">
                                      <p:cBhvr additive="base">
                                        <p:cTn id="18" dur="25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250" fill="hold"/>
                                        <p:tgtEl>
                                          <p:spTgt spid="18"/>
                                        </p:tgtEl>
                                        <p:attrNameLst>
                                          <p:attrName>ppt_x</p:attrName>
                                        </p:attrNameLst>
                                      </p:cBhvr>
                                      <p:tavLst>
                                        <p:tav tm="0">
                                          <p:val>
                                            <p:strVal val="#ppt_x"/>
                                          </p:val>
                                        </p:tav>
                                        <p:tav tm="100000">
                                          <p:val>
                                            <p:strVal val="#ppt_x"/>
                                          </p:val>
                                        </p:tav>
                                      </p:tavLst>
                                    </p:anim>
                                    <p:anim calcmode="lin" valueType="num">
                                      <p:cBhvr additive="base">
                                        <p:cTn id="22" dur="25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ppt_x"/>
                                          </p:val>
                                        </p:tav>
                                        <p:tav tm="100000">
                                          <p:val>
                                            <p:strVal val="#ppt_x"/>
                                          </p:val>
                                        </p:tav>
                                      </p:tavLst>
                                    </p:anim>
                                    <p:anim calcmode="lin" valueType="num">
                                      <p:cBhvr additive="base">
                                        <p:cTn id="28" dur="2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250" fill="hold"/>
                                        <p:tgtEl>
                                          <p:spTgt spid="14"/>
                                        </p:tgtEl>
                                        <p:attrNameLst>
                                          <p:attrName>ppt_x</p:attrName>
                                        </p:attrNameLst>
                                      </p:cBhvr>
                                      <p:tavLst>
                                        <p:tav tm="0">
                                          <p:val>
                                            <p:strVal val="#ppt_x"/>
                                          </p:val>
                                        </p:tav>
                                        <p:tav tm="100000">
                                          <p:val>
                                            <p:strVal val="#ppt_x"/>
                                          </p:val>
                                        </p:tav>
                                      </p:tavLst>
                                    </p:anim>
                                    <p:anim calcmode="lin" valueType="num">
                                      <p:cBhvr additive="base">
                                        <p:cTn id="32" dur="2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250"/>
                                        <p:tgtEl>
                                          <p:spTgt spid="26"/>
                                        </p:tgtEl>
                                      </p:cBhvr>
                                    </p:animEffect>
                                    <p:anim calcmode="lin" valueType="num">
                                      <p:cBhvr>
                                        <p:cTn id="38" dur="250" fill="hold"/>
                                        <p:tgtEl>
                                          <p:spTgt spid="26"/>
                                        </p:tgtEl>
                                        <p:attrNameLst>
                                          <p:attrName>ppt_x</p:attrName>
                                        </p:attrNameLst>
                                      </p:cBhvr>
                                      <p:tavLst>
                                        <p:tav tm="0">
                                          <p:val>
                                            <p:strVal val="#ppt_x"/>
                                          </p:val>
                                        </p:tav>
                                        <p:tav tm="100000">
                                          <p:val>
                                            <p:strVal val="#ppt_x"/>
                                          </p:val>
                                        </p:tav>
                                      </p:tavLst>
                                    </p:anim>
                                    <p:anim calcmode="lin" valueType="num">
                                      <p:cBhvr>
                                        <p:cTn id="39" dur="25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50"/>
                                        <p:tgtEl>
                                          <p:spTgt spid="15"/>
                                        </p:tgtEl>
                                      </p:cBhvr>
                                    </p:animEffect>
                                    <p:anim calcmode="lin" valueType="num">
                                      <p:cBhvr>
                                        <p:cTn id="43" dur="250" fill="hold"/>
                                        <p:tgtEl>
                                          <p:spTgt spid="15"/>
                                        </p:tgtEl>
                                        <p:attrNameLst>
                                          <p:attrName>ppt_x</p:attrName>
                                        </p:attrNameLst>
                                      </p:cBhvr>
                                      <p:tavLst>
                                        <p:tav tm="0">
                                          <p:val>
                                            <p:strVal val="#ppt_x"/>
                                          </p:val>
                                        </p:tav>
                                        <p:tav tm="100000">
                                          <p:val>
                                            <p:strVal val="#ppt_x"/>
                                          </p:val>
                                        </p:tav>
                                      </p:tavLst>
                                    </p:anim>
                                    <p:anim calcmode="lin" valueType="num">
                                      <p:cBhvr>
                                        <p:cTn id="44" dur="2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250" fill="hold"/>
                                        <p:tgtEl>
                                          <p:spTgt spid="41"/>
                                        </p:tgtEl>
                                        <p:attrNameLst>
                                          <p:attrName>ppt_x</p:attrName>
                                        </p:attrNameLst>
                                      </p:cBhvr>
                                      <p:tavLst>
                                        <p:tav tm="0">
                                          <p:val>
                                            <p:strVal val="#ppt_x"/>
                                          </p:val>
                                        </p:tav>
                                        <p:tav tm="100000">
                                          <p:val>
                                            <p:strVal val="#ppt_x"/>
                                          </p:val>
                                        </p:tav>
                                      </p:tavLst>
                                    </p:anim>
                                    <p:anim calcmode="lin" valueType="num">
                                      <p:cBhvr additive="base">
                                        <p:cTn id="50" dur="250" fill="hold"/>
                                        <p:tgtEl>
                                          <p:spTgt spid="4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250" fill="hold"/>
                                        <p:tgtEl>
                                          <p:spTgt spid="9"/>
                                        </p:tgtEl>
                                        <p:attrNameLst>
                                          <p:attrName>ppt_x</p:attrName>
                                        </p:attrNameLst>
                                      </p:cBhvr>
                                      <p:tavLst>
                                        <p:tav tm="0">
                                          <p:val>
                                            <p:strVal val="#ppt_x"/>
                                          </p:val>
                                        </p:tav>
                                        <p:tav tm="100000">
                                          <p:val>
                                            <p:strVal val="#ppt_x"/>
                                          </p:val>
                                        </p:tav>
                                      </p:tavLst>
                                    </p:anim>
                                    <p:anim calcmode="lin" valueType="num">
                                      <p:cBhvr additive="base">
                                        <p:cTn id="54" dur="250" fill="hold"/>
                                        <p:tgtEl>
                                          <p:spTgt spid="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250" fill="hold"/>
                                        <p:tgtEl>
                                          <p:spTgt spid="4"/>
                                        </p:tgtEl>
                                        <p:attrNameLst>
                                          <p:attrName>ppt_x</p:attrName>
                                        </p:attrNameLst>
                                      </p:cBhvr>
                                      <p:tavLst>
                                        <p:tav tm="0">
                                          <p:val>
                                            <p:strVal val="#ppt_x"/>
                                          </p:val>
                                        </p:tav>
                                        <p:tav tm="100000">
                                          <p:val>
                                            <p:strVal val="#ppt_x"/>
                                          </p:val>
                                        </p:tav>
                                      </p:tavLst>
                                    </p:anim>
                                    <p:anim calcmode="lin" valueType="num">
                                      <p:cBhvr additive="base">
                                        <p:cTn id="58" dur="250" fill="hold"/>
                                        <p:tgtEl>
                                          <p:spTgt spid="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250" fill="hold"/>
                                        <p:tgtEl>
                                          <p:spTgt spid="24"/>
                                        </p:tgtEl>
                                        <p:attrNameLst>
                                          <p:attrName>ppt_x</p:attrName>
                                        </p:attrNameLst>
                                      </p:cBhvr>
                                      <p:tavLst>
                                        <p:tav tm="0">
                                          <p:val>
                                            <p:strVal val="#ppt_x"/>
                                          </p:val>
                                        </p:tav>
                                        <p:tav tm="100000">
                                          <p:val>
                                            <p:strVal val="#ppt_x"/>
                                          </p:val>
                                        </p:tav>
                                      </p:tavLst>
                                    </p:anim>
                                    <p:anim calcmode="lin" valueType="num">
                                      <p:cBhvr additive="base">
                                        <p:cTn id="62" dur="250" fill="hold"/>
                                        <p:tgtEl>
                                          <p:spTgt spid="2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250" fill="hold"/>
                                        <p:tgtEl>
                                          <p:spTgt spid="30"/>
                                        </p:tgtEl>
                                        <p:attrNameLst>
                                          <p:attrName>ppt_x</p:attrName>
                                        </p:attrNameLst>
                                      </p:cBhvr>
                                      <p:tavLst>
                                        <p:tav tm="0">
                                          <p:val>
                                            <p:strVal val="#ppt_x"/>
                                          </p:val>
                                        </p:tav>
                                        <p:tav tm="100000">
                                          <p:val>
                                            <p:strVal val="#ppt_x"/>
                                          </p:val>
                                        </p:tav>
                                      </p:tavLst>
                                    </p:anim>
                                    <p:anim calcmode="lin" valueType="num">
                                      <p:cBhvr additive="base">
                                        <p:cTn id="66"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ppt_x"/>
                                          </p:val>
                                        </p:tav>
                                        <p:tav tm="100000">
                                          <p:val>
                                            <p:strVal val="#ppt_x"/>
                                          </p:val>
                                        </p:tav>
                                      </p:tavLst>
                                    </p:anim>
                                    <p:anim calcmode="lin" valueType="num">
                                      <p:cBhvr additive="base">
                                        <p:cTn id="72" dur="500" fill="hold"/>
                                        <p:tgtEl>
                                          <p:spTgt spid="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250" fill="hold"/>
                                        <p:tgtEl>
                                          <p:spTgt spid="6"/>
                                        </p:tgtEl>
                                        <p:attrNameLst>
                                          <p:attrName>ppt_x</p:attrName>
                                        </p:attrNameLst>
                                      </p:cBhvr>
                                      <p:tavLst>
                                        <p:tav tm="0">
                                          <p:val>
                                            <p:strVal val="#ppt_x"/>
                                          </p:val>
                                        </p:tav>
                                        <p:tav tm="100000">
                                          <p:val>
                                            <p:strVal val="#ppt_x"/>
                                          </p:val>
                                        </p:tav>
                                      </p:tavLst>
                                    </p:anim>
                                    <p:anim calcmode="lin" valueType="num">
                                      <p:cBhvr additive="base">
                                        <p:cTn id="80" dur="250" fill="hold"/>
                                        <p:tgtEl>
                                          <p:spTgt spid="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additive="base">
                                        <p:cTn id="83" dur="250" fill="hold"/>
                                        <p:tgtEl>
                                          <p:spTgt spid="40"/>
                                        </p:tgtEl>
                                        <p:attrNameLst>
                                          <p:attrName>ppt_x</p:attrName>
                                        </p:attrNameLst>
                                      </p:cBhvr>
                                      <p:tavLst>
                                        <p:tav tm="0">
                                          <p:val>
                                            <p:strVal val="#ppt_x"/>
                                          </p:val>
                                        </p:tav>
                                        <p:tav tm="100000">
                                          <p:val>
                                            <p:strVal val="#ppt_x"/>
                                          </p:val>
                                        </p:tav>
                                      </p:tavLst>
                                    </p:anim>
                                    <p:anim calcmode="lin" valueType="num">
                                      <p:cBhvr additive="base">
                                        <p:cTn id="84" dur="250" fill="hold"/>
                                        <p:tgtEl>
                                          <p:spTgt spid="4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anim calcmode="lin" valueType="num">
                                      <p:cBhvr additive="base">
                                        <p:cTn id="87" dur="500" fill="hold"/>
                                        <p:tgtEl>
                                          <p:spTgt spid="42"/>
                                        </p:tgtEl>
                                        <p:attrNameLst>
                                          <p:attrName>ppt_x</p:attrName>
                                        </p:attrNameLst>
                                      </p:cBhvr>
                                      <p:tavLst>
                                        <p:tav tm="0">
                                          <p:val>
                                            <p:strVal val="#ppt_x"/>
                                          </p:val>
                                        </p:tav>
                                        <p:tav tm="100000">
                                          <p:val>
                                            <p:strVal val="#ppt_x"/>
                                          </p:val>
                                        </p:tav>
                                      </p:tavLst>
                                    </p:anim>
                                    <p:anim calcmode="lin" valueType="num">
                                      <p:cBhvr additive="base">
                                        <p:cTn id="88" dur="500" fill="hold"/>
                                        <p:tgtEl>
                                          <p:spTgt spid="4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fill="hold"/>
                                        <p:tgtEl>
                                          <p:spTgt spid="11"/>
                                        </p:tgtEl>
                                        <p:attrNameLst>
                                          <p:attrName>ppt_x</p:attrName>
                                        </p:attrNameLst>
                                      </p:cBhvr>
                                      <p:tavLst>
                                        <p:tav tm="0">
                                          <p:val>
                                            <p:strVal val="#ppt_x"/>
                                          </p:val>
                                        </p:tav>
                                        <p:tav tm="100000">
                                          <p:val>
                                            <p:strVal val="#ppt_x"/>
                                          </p:val>
                                        </p:tav>
                                      </p:tavLst>
                                    </p:anim>
                                    <p:anim calcmode="lin" valueType="num">
                                      <p:cBhvr additive="base">
                                        <p:cTn id="9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P spid="6" grpId="0" animBg="1"/>
      <p:bldP spid="30" grpId="0" animBg="1"/>
      <p:bldP spid="9" grpId="0" animBg="1"/>
      <p:bldP spid="4" grpId="0" animBg="1"/>
      <p:bldP spid="40" grpId="0" animBg="1"/>
      <p:bldP spid="11" grpId="0" animBg="1"/>
      <p:bldP spid="4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276" y="365125"/>
            <a:ext cx="10296524" cy="1325563"/>
          </a:xfrm>
        </p:spPr>
        <p:txBody>
          <a:bodyPr/>
          <a:lstStyle/>
          <a:p>
            <a:r>
              <a:rPr lang="en-IN" dirty="0" smtClean="0"/>
              <a:t>Margin of Safety</a:t>
            </a:r>
            <a:endParaRPr lang="en-US" dirty="0"/>
          </a:p>
        </p:txBody>
      </p:sp>
      <p:sp>
        <p:nvSpPr>
          <p:cNvPr id="3" name="Content Placeholder 2"/>
          <p:cNvSpPr>
            <a:spLocks noGrp="1"/>
          </p:cNvSpPr>
          <p:nvPr>
            <p:ph idx="1"/>
          </p:nvPr>
        </p:nvSpPr>
        <p:spPr>
          <a:xfrm>
            <a:off x="262128" y="1418314"/>
            <a:ext cx="10515600" cy="4351338"/>
          </a:xfrm>
        </p:spPr>
        <p:txBody>
          <a:bodyPr/>
          <a:lstStyle/>
          <a:p>
            <a:r>
              <a:rPr lang="en-IN" dirty="0" smtClean="0"/>
              <a:t>Margin of safety is the number/amount by which the planned sales is above the break-even point.</a:t>
            </a:r>
          </a:p>
          <a:p>
            <a:endParaRPr lang="en-IN" dirty="0" smtClean="0"/>
          </a:p>
          <a:p>
            <a:r>
              <a:rPr lang="en-IN" dirty="0" smtClean="0"/>
              <a:t>It indicates the number/amount by which the sales of a company may decrease without causing loss.</a:t>
            </a:r>
          </a:p>
          <a:p>
            <a:endParaRPr lang="en-IN" dirty="0"/>
          </a:p>
          <a:p>
            <a:r>
              <a:rPr lang="en-IN" dirty="0" smtClean="0"/>
              <a:t>Putting it differently, it signifies how sensitive is your present operation to the market fluctuation.</a:t>
            </a:r>
          </a:p>
        </p:txBody>
      </p:sp>
    </p:spTree>
    <p:extLst>
      <p:ext uri="{BB962C8B-B14F-4D97-AF65-F5344CB8AC3E}">
        <p14:creationId xmlns:p14="http://schemas.microsoft.com/office/powerpoint/2010/main" val="230426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Breakeven Point and Margin of Safety</a:t>
            </a:r>
            <a:endParaRPr lang="en-US" dirty="0"/>
          </a:p>
        </p:txBody>
      </p:sp>
      <p:sp>
        <p:nvSpPr>
          <p:cNvPr id="3" name="Content Placeholder 2"/>
          <p:cNvSpPr>
            <a:spLocks noGrp="1"/>
          </p:cNvSpPr>
          <p:nvPr>
            <p:ph idx="1"/>
          </p:nvPr>
        </p:nvSpPr>
        <p:spPr>
          <a:xfrm>
            <a:off x="436983" y="1349763"/>
            <a:ext cx="10515600" cy="4351338"/>
          </a:xfrm>
        </p:spPr>
        <p:txBody>
          <a:bodyPr>
            <a:normAutofit/>
          </a:bodyPr>
          <a:lstStyle/>
          <a:p>
            <a:r>
              <a:rPr lang="en-IN" dirty="0" smtClean="0"/>
              <a:t>It is the </a:t>
            </a:r>
            <a:r>
              <a:rPr lang="en-IN" dirty="0"/>
              <a:t>number of units </a:t>
            </a:r>
            <a:r>
              <a:rPr lang="en-IN" dirty="0" smtClean="0"/>
              <a:t>to produce and sell at which the total cost is just equal to total sales. </a:t>
            </a:r>
          </a:p>
          <a:p>
            <a:r>
              <a:rPr lang="en-IN" dirty="0"/>
              <a:t>The break even point is the </a:t>
            </a:r>
            <a:r>
              <a:rPr lang="en-IN" dirty="0" smtClean="0"/>
              <a:t>level of </a:t>
            </a:r>
            <a:r>
              <a:rPr lang="en-IN" dirty="0" smtClean="0">
                <a:solidFill>
                  <a:srgbClr val="005A5A"/>
                </a:solidFill>
              </a:rPr>
              <a:t>production and sales </a:t>
            </a:r>
            <a:r>
              <a:rPr lang="en-IN" dirty="0" smtClean="0"/>
              <a:t>where </a:t>
            </a:r>
            <a:r>
              <a:rPr lang="en-IN" dirty="0"/>
              <a:t>total </a:t>
            </a:r>
            <a:r>
              <a:rPr lang="en-IN" dirty="0" smtClean="0"/>
              <a:t>revenue </a:t>
            </a:r>
            <a:r>
              <a:rPr lang="en-IN" dirty="0"/>
              <a:t>equals total expenses. </a:t>
            </a:r>
            <a:endParaRPr lang="en-IN" dirty="0" smtClean="0"/>
          </a:p>
          <a:p>
            <a:r>
              <a:rPr lang="en-IN" dirty="0" smtClean="0"/>
              <a:t>In </a:t>
            </a:r>
            <a:r>
              <a:rPr lang="en-IN" dirty="0"/>
              <a:t>other words, the break-even point is where </a:t>
            </a:r>
            <a:r>
              <a:rPr lang="en-IN" dirty="0" smtClean="0"/>
              <a:t>sales of a </a:t>
            </a:r>
            <a:r>
              <a:rPr lang="en-IN" dirty="0"/>
              <a:t>company </a:t>
            </a:r>
            <a:r>
              <a:rPr lang="en-IN" dirty="0" smtClean="0"/>
              <a:t>is exactly equal to total expenses or costs.</a:t>
            </a:r>
          </a:p>
          <a:p>
            <a:r>
              <a:rPr lang="en-IN" dirty="0" smtClean="0"/>
              <a:t>Costs are divided into two categories: Fixed cost and Variable cost</a:t>
            </a:r>
          </a:p>
          <a:p>
            <a:r>
              <a:rPr lang="en-US" dirty="0" smtClean="0"/>
              <a:t>Variable costs vary with the level of production and sales such as </a:t>
            </a:r>
            <a:br>
              <a:rPr lang="en-US" dirty="0" smtClean="0"/>
            </a:br>
            <a:r>
              <a:rPr lang="en-US" dirty="0" smtClean="0"/>
              <a:t>material cost, wages, consumable, transportation, etc. </a:t>
            </a:r>
            <a:endParaRPr lang="en-US" dirty="0"/>
          </a:p>
        </p:txBody>
      </p:sp>
    </p:spTree>
    <p:extLst>
      <p:ext uri="{BB962C8B-B14F-4D97-AF65-F5344CB8AC3E}">
        <p14:creationId xmlns:p14="http://schemas.microsoft.com/office/powerpoint/2010/main" val="11055761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Margin of Safety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2607" y="1414305"/>
                <a:ext cx="10515600" cy="4351338"/>
              </a:xfrm>
            </p:spPr>
            <p:txBody>
              <a:bodyPr>
                <a:normAutofit/>
              </a:bodyPr>
              <a:lstStyle/>
              <a:p>
                <a:r>
                  <a:rPr lang="en-IN" dirty="0" smtClean="0"/>
                  <a:t>Selling price: ₹ 800</a:t>
                </a:r>
              </a:p>
              <a:p>
                <a:r>
                  <a:rPr lang="en-IN" dirty="0" smtClean="0"/>
                  <a:t>Variable cost per unit: ₹ 575</a:t>
                </a:r>
              </a:p>
              <a:p>
                <a:r>
                  <a:rPr lang="en-IN" dirty="0" smtClean="0"/>
                  <a:t>Fixed cost: ₹ 6,35,000</a:t>
                </a:r>
              </a:p>
              <a:p>
                <a:r>
                  <a:rPr lang="en-IN" dirty="0" smtClean="0">
                    <a:solidFill>
                      <a:srgbClr val="0070C0"/>
                    </a:solidFill>
                  </a:rPr>
                  <a:t>You plan to produce and sell: 5,000 units</a:t>
                </a:r>
              </a:p>
              <a:p>
                <a:r>
                  <a:rPr lang="en-IN" dirty="0" smtClean="0"/>
                  <a:t>BEP quantity, Q*= </a:t>
                </a:r>
                <a14:m>
                  <m:oMath xmlns:m="http://schemas.openxmlformats.org/officeDocument/2006/math">
                    <m:f>
                      <m:fPr>
                        <m:ctrlPr>
                          <a:rPr lang="en-IN" i="1">
                            <a:latin typeface="Cambria Math" panose="02040503050406030204" pitchFamily="18" charset="0"/>
                          </a:rPr>
                        </m:ctrlPr>
                      </m:fPr>
                      <m:num>
                        <m:r>
                          <m:rPr>
                            <m:nor/>
                          </m:rPr>
                          <a:rPr lang="en-IN" dirty="0"/>
                          <m:t>6,35,000 </m:t>
                        </m:r>
                      </m:num>
                      <m:den>
                        <m:r>
                          <a:rPr lang="en-IN">
                            <a:latin typeface="Cambria Math" panose="02040503050406030204" pitchFamily="18" charset="0"/>
                          </a:rPr>
                          <m:t>(</m:t>
                        </m:r>
                        <m:r>
                          <a:rPr lang="en-US">
                            <a:latin typeface="Cambria Math" panose="02040503050406030204" pitchFamily="18" charset="0"/>
                          </a:rPr>
                          <m:t>𝟖𝟎𝟎</m:t>
                        </m:r>
                        <m:r>
                          <a:rPr lang="en-IN">
                            <a:latin typeface="Cambria Math" panose="02040503050406030204" pitchFamily="18" charset="0"/>
                          </a:rPr>
                          <m:t>−</m:t>
                        </m:r>
                        <m:r>
                          <a:rPr lang="en-US">
                            <a:latin typeface="Cambria Math" panose="02040503050406030204" pitchFamily="18" charset="0"/>
                          </a:rPr>
                          <m:t>𝟓𝟕𝟓</m:t>
                        </m:r>
                        <m:r>
                          <a:rPr lang="en-IN">
                            <a:latin typeface="Cambria Math" panose="02040503050406030204" pitchFamily="18" charset="0"/>
                          </a:rPr>
                          <m:t>)</m:t>
                        </m:r>
                      </m:den>
                    </m:f>
                  </m:oMath>
                </a14:m>
                <a:r>
                  <a:rPr lang="en-US" dirty="0" smtClean="0"/>
                  <a:t> = 2,822.22 </a:t>
                </a:r>
              </a:p>
              <a:p>
                <a:r>
                  <a:rPr lang="en-US" dirty="0" smtClean="0"/>
                  <a:t>Which means that you have to produce and sell more </a:t>
                </a:r>
                <a:br>
                  <a:rPr lang="en-US" dirty="0" smtClean="0"/>
                </a:br>
                <a:r>
                  <a:rPr lang="en-US" dirty="0" smtClean="0"/>
                  <a:t>than 2822 number of shirts or 2823 shirts to break even.</a:t>
                </a:r>
              </a:p>
              <a:p>
                <a:r>
                  <a:rPr lang="en-US" dirty="0" smtClean="0"/>
                  <a:t>Margin of safety = 5,000 – 2,823 = 2,177</a:t>
                </a:r>
                <a:endParaRPr lang="en-I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2607" y="1414305"/>
                <a:ext cx="10515600" cy="4351338"/>
              </a:xfrm>
              <a:blipFill>
                <a:blip r:embed="rId2"/>
                <a:stretch>
                  <a:fillRect l="-1043" t="-2241" b="-420"/>
                </a:stretch>
              </a:blipFill>
            </p:spPr>
            <p:txBody>
              <a:bodyPr/>
              <a:lstStyle/>
              <a:p>
                <a:r>
                  <a:rPr lang="en-US">
                    <a:noFill/>
                  </a:rPr>
                  <a:t> </a:t>
                </a:r>
              </a:p>
            </p:txBody>
          </p:sp>
        </mc:Fallback>
      </mc:AlternateContent>
    </p:spTree>
    <p:extLst>
      <p:ext uri="{BB962C8B-B14F-4D97-AF65-F5344CB8AC3E}">
        <p14:creationId xmlns:p14="http://schemas.microsoft.com/office/powerpoint/2010/main" val="11248660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Graphical Representation</a:t>
            </a:r>
            <a:endParaRPr lang="en-US" dirty="0"/>
          </a:p>
        </p:txBody>
      </p:sp>
      <p:grpSp>
        <p:nvGrpSpPr>
          <p:cNvPr id="14" name="Group 13"/>
          <p:cNvGrpSpPr/>
          <p:nvPr/>
        </p:nvGrpSpPr>
        <p:grpSpPr>
          <a:xfrm>
            <a:off x="7553347" y="2145649"/>
            <a:ext cx="4265905" cy="470830"/>
            <a:chOff x="6732324" y="3203620"/>
            <a:chExt cx="2756220" cy="306387"/>
          </a:xfrm>
        </p:grpSpPr>
        <p:sp>
          <p:nvSpPr>
            <p:cNvPr id="13" name="TextBox 12"/>
            <p:cNvSpPr txBox="1"/>
            <p:nvPr/>
          </p:nvSpPr>
          <p:spPr>
            <a:xfrm>
              <a:off x="7428525" y="3203620"/>
              <a:ext cx="2060019" cy="306387"/>
            </a:xfrm>
            <a:prstGeom prst="rect">
              <a:avLst/>
            </a:prstGeom>
            <a:noFill/>
            <a:ln>
              <a:solidFill>
                <a:srgbClr val="0070C0"/>
              </a:solidFill>
            </a:ln>
          </p:spPr>
          <p:txBody>
            <a:bodyPr wrap="square" rtlCol="0">
              <a:spAutoFit/>
            </a:bodyPr>
            <a:lstStyle/>
            <a:p>
              <a:r>
                <a:rPr lang="en-IN" sz="2400" b="1" dirty="0"/>
                <a:t>Total Cost = V*Q + F</a:t>
              </a:r>
              <a:endParaRPr lang="en-US" sz="2400" b="1" dirty="0"/>
            </a:p>
          </p:txBody>
        </p:sp>
        <p:sp>
          <p:nvSpPr>
            <p:cNvPr id="12" name="Freeform 11"/>
            <p:cNvSpPr/>
            <p:nvPr/>
          </p:nvSpPr>
          <p:spPr>
            <a:xfrm>
              <a:off x="6732324" y="3237354"/>
              <a:ext cx="694395" cy="30342"/>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7206652" y="2902564"/>
            <a:ext cx="3360461" cy="879201"/>
            <a:chOff x="6856445" y="3200399"/>
            <a:chExt cx="2355084" cy="1109021"/>
          </a:xfrm>
        </p:grpSpPr>
        <p:sp>
          <p:nvSpPr>
            <p:cNvPr id="19" name="Freeform 18"/>
            <p:cNvSpPr/>
            <p:nvPr/>
          </p:nvSpPr>
          <p:spPr>
            <a:xfrm rot="20749727" flipV="1">
              <a:off x="6856445" y="3525896"/>
              <a:ext cx="895806" cy="783524"/>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694022" y="3200399"/>
              <a:ext cx="1517507" cy="582343"/>
            </a:xfrm>
            <a:prstGeom prst="rect">
              <a:avLst/>
            </a:prstGeom>
            <a:noFill/>
            <a:ln>
              <a:solidFill>
                <a:srgbClr val="0070C0"/>
              </a:solidFill>
            </a:ln>
          </p:spPr>
          <p:txBody>
            <a:bodyPr wrap="square" rtlCol="0">
              <a:spAutoFit/>
            </a:bodyPr>
            <a:lstStyle/>
            <a:p>
              <a:r>
                <a:rPr lang="en-IN" sz="2400" b="1" dirty="0"/>
                <a:t>Variable Cost</a:t>
              </a:r>
              <a:endParaRPr lang="en-US" sz="2400" b="1" dirty="0"/>
            </a:p>
          </p:txBody>
        </p:sp>
      </p:grpSp>
      <p:cxnSp>
        <p:nvCxnSpPr>
          <p:cNvPr id="10" name="Straight Connector 9"/>
          <p:cNvCxnSpPr/>
          <p:nvPr/>
        </p:nvCxnSpPr>
        <p:spPr>
          <a:xfrm flipV="1">
            <a:off x="825137" y="3735977"/>
            <a:ext cx="7155172" cy="19576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7595700" y="3538442"/>
            <a:ext cx="2607618" cy="795473"/>
            <a:chOff x="7828506" y="4376058"/>
            <a:chExt cx="2607618" cy="795473"/>
          </a:xfrm>
        </p:grpSpPr>
        <p:sp>
          <p:nvSpPr>
            <p:cNvPr id="21" name="Freeform 20"/>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Cost</a:t>
              </a:r>
              <a:endParaRPr lang="en-US" sz="2400" b="1" dirty="0"/>
            </a:p>
          </p:txBody>
        </p:sp>
      </p:grpSp>
      <p:cxnSp>
        <p:nvCxnSpPr>
          <p:cNvPr id="24" name="Straight Connector 23"/>
          <p:cNvCxnSpPr>
            <a:stCxn id="4" idx="1"/>
          </p:cNvCxnSpPr>
          <p:nvPr/>
        </p:nvCxnSpPr>
        <p:spPr>
          <a:xfrm flipV="1">
            <a:off x="4105977" y="5693640"/>
            <a:ext cx="374583" cy="427709"/>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 idx="1"/>
          </p:cNvCxnSpPr>
          <p:nvPr/>
        </p:nvCxnSpPr>
        <p:spPr>
          <a:xfrm rot="10800000" flipH="1" flipV="1">
            <a:off x="838200" y="1027907"/>
            <a:ext cx="8073980" cy="4665732"/>
          </a:xfrm>
          <a:prstGeom prst="bentConnector3">
            <a:avLst>
              <a:gd name="adj1" fmla="val -242"/>
            </a:avLst>
          </a:prstGeom>
          <a:ln w="444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25137" y="2011680"/>
            <a:ext cx="7155172" cy="2364378"/>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38200" y="694099"/>
            <a:ext cx="7152163" cy="4999540"/>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sp>
        <p:nvSpPr>
          <p:cNvPr id="23" name="Flowchart: Collate 22"/>
          <p:cNvSpPr/>
          <p:nvPr/>
        </p:nvSpPr>
        <p:spPr>
          <a:xfrm rot="3811942">
            <a:off x="3843081" y="-1212946"/>
            <a:ext cx="1295006" cy="8717136"/>
          </a:xfrm>
          <a:prstGeom prst="flowChartCollate">
            <a:avLst/>
          </a:prstGeom>
          <a:gradFill flip="none" rotWithShape="1">
            <a:gsLst>
              <a:gs pos="0">
                <a:srgbClr val="00B050"/>
              </a:gs>
              <a:gs pos="61000">
                <a:srgbClr val="FBC9C5"/>
              </a:gs>
              <a:gs pos="74000">
                <a:srgbClr val="FF7979"/>
              </a:gs>
              <a:gs pos="100000">
                <a:srgbClr val="FF0000"/>
              </a:gs>
            </a:gsLst>
            <a:lin ang="5400000" scaled="1"/>
            <a:tileRect/>
          </a:grad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104503" y="4259361"/>
            <a:ext cx="720634" cy="1618026"/>
          </a:xfrm>
          <a:prstGeom prst="rect">
            <a:avLst/>
          </a:prstGeom>
          <a:solidFill>
            <a:srgbClr val="EBD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990363" y="519953"/>
            <a:ext cx="911356" cy="1618026"/>
          </a:xfrm>
          <a:prstGeom prst="rect">
            <a:avLst/>
          </a:prstGeom>
          <a:solidFill>
            <a:srgbClr val="EBD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7898300" y="649536"/>
            <a:ext cx="3779894" cy="461665"/>
            <a:chOff x="7037823" y="3200399"/>
            <a:chExt cx="2028859" cy="381282"/>
          </a:xfrm>
        </p:grpSpPr>
        <p:sp>
          <p:nvSpPr>
            <p:cNvPr id="16" name="Freeform 15"/>
            <p:cNvSpPr/>
            <p:nvPr/>
          </p:nvSpPr>
          <p:spPr>
            <a:xfrm>
              <a:off x="7037823" y="3336780"/>
              <a:ext cx="656197" cy="19797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694022" y="3200399"/>
              <a:ext cx="1372660" cy="381282"/>
            </a:xfrm>
            <a:prstGeom prst="rect">
              <a:avLst/>
            </a:prstGeom>
            <a:noFill/>
            <a:ln>
              <a:solidFill>
                <a:srgbClr val="0070C0"/>
              </a:solidFill>
            </a:ln>
          </p:spPr>
          <p:txBody>
            <a:bodyPr wrap="square" rtlCol="0">
              <a:spAutoFit/>
            </a:bodyPr>
            <a:lstStyle/>
            <a:p>
              <a:r>
                <a:rPr lang="en-IN" sz="2400" b="1" dirty="0"/>
                <a:t>Total Sales = P*Q</a:t>
              </a:r>
              <a:endParaRPr lang="en-US" sz="2400" b="1" dirty="0"/>
            </a:p>
          </p:txBody>
        </p:sp>
      </p:grpSp>
      <p:cxnSp>
        <p:nvCxnSpPr>
          <p:cNvPr id="8" name="Straight Connector 7"/>
          <p:cNvCxnSpPr/>
          <p:nvPr/>
        </p:nvCxnSpPr>
        <p:spPr>
          <a:xfrm flipV="1">
            <a:off x="825137" y="4362994"/>
            <a:ext cx="7155172" cy="13064"/>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9820479">
            <a:off x="1302537" y="4037322"/>
            <a:ext cx="1907177" cy="461665"/>
          </a:xfrm>
          <a:prstGeom prst="rect">
            <a:avLst/>
          </a:prstGeom>
          <a:noFill/>
        </p:spPr>
        <p:txBody>
          <a:bodyPr wrap="square" rtlCol="0">
            <a:spAutoFit/>
          </a:bodyPr>
          <a:lstStyle/>
          <a:p>
            <a:r>
              <a:rPr lang="en-IN" sz="2400" b="1" dirty="0"/>
              <a:t>Loss zone</a:t>
            </a:r>
            <a:endParaRPr lang="en-US" sz="2400" b="1" dirty="0"/>
          </a:p>
        </p:txBody>
      </p:sp>
      <p:sp>
        <p:nvSpPr>
          <p:cNvPr id="29" name="TextBox 28"/>
          <p:cNvSpPr txBox="1"/>
          <p:nvPr/>
        </p:nvSpPr>
        <p:spPr>
          <a:xfrm rot="19905943">
            <a:off x="5995377" y="1688164"/>
            <a:ext cx="1907177" cy="461665"/>
          </a:xfrm>
          <a:prstGeom prst="rect">
            <a:avLst/>
          </a:prstGeom>
          <a:noFill/>
        </p:spPr>
        <p:txBody>
          <a:bodyPr wrap="square" rtlCol="0">
            <a:spAutoFit/>
          </a:bodyPr>
          <a:lstStyle/>
          <a:p>
            <a:r>
              <a:rPr lang="en-IN" sz="2400" b="1" dirty="0"/>
              <a:t>Profit zone</a:t>
            </a:r>
            <a:endParaRPr lang="en-US" sz="2400" b="1" dirty="0"/>
          </a:p>
        </p:txBody>
      </p:sp>
      <p:cxnSp>
        <p:nvCxnSpPr>
          <p:cNvPr id="5" name="Straight Connector 4"/>
          <p:cNvCxnSpPr/>
          <p:nvPr/>
        </p:nvCxnSpPr>
        <p:spPr>
          <a:xfrm>
            <a:off x="7980309" y="2011680"/>
            <a:ext cx="20515" cy="368195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6" name="Up Arrow 5"/>
          <p:cNvSpPr/>
          <p:nvPr/>
        </p:nvSpPr>
        <p:spPr>
          <a:xfrm>
            <a:off x="7595702" y="5749718"/>
            <a:ext cx="769213" cy="241663"/>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a:off x="4105977" y="5736060"/>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8013887" y="4127809"/>
            <a:ext cx="3234092" cy="1565830"/>
            <a:chOff x="8375589" y="4376058"/>
            <a:chExt cx="2060535" cy="1876587"/>
          </a:xfrm>
        </p:grpSpPr>
        <p:sp>
          <p:nvSpPr>
            <p:cNvPr id="32" name="Freeform 31"/>
            <p:cNvSpPr/>
            <p:nvPr/>
          </p:nvSpPr>
          <p:spPr>
            <a:xfrm flipV="1">
              <a:off x="8375589" y="4636896"/>
              <a:ext cx="289320" cy="1615749"/>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641621" y="4376058"/>
              <a:ext cx="1794503" cy="1200329"/>
            </a:xfrm>
            <a:prstGeom prst="rect">
              <a:avLst/>
            </a:prstGeom>
            <a:noFill/>
            <a:ln>
              <a:solidFill>
                <a:srgbClr val="0070C0"/>
              </a:solidFill>
            </a:ln>
          </p:spPr>
          <p:txBody>
            <a:bodyPr wrap="square" rtlCol="0">
              <a:spAutoFit/>
            </a:bodyPr>
            <a:lstStyle/>
            <a:p>
              <a:r>
                <a:rPr lang="en-IN" sz="2400" b="1" dirty="0"/>
                <a:t>Planned production and sales</a:t>
              </a:r>
              <a:endParaRPr lang="en-US" sz="2400" b="1" dirty="0"/>
            </a:p>
          </p:txBody>
        </p:sp>
      </p:grpSp>
      <p:sp>
        <p:nvSpPr>
          <p:cNvPr id="9" name="Rounded Rectangular Callout 8"/>
          <p:cNvSpPr/>
          <p:nvPr/>
        </p:nvSpPr>
        <p:spPr>
          <a:xfrm>
            <a:off x="2778645" y="4587762"/>
            <a:ext cx="1446834" cy="687434"/>
          </a:xfrm>
          <a:prstGeom prst="wedgeRoundRectCallout">
            <a:avLst>
              <a:gd name="adj1" fmla="val 69053"/>
              <a:gd name="adj2" fmla="val 116950"/>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Breakeven Point</a:t>
            </a:r>
            <a:endParaRPr lang="en-US" b="1" dirty="0"/>
          </a:p>
        </p:txBody>
      </p:sp>
      <p:cxnSp>
        <p:nvCxnSpPr>
          <p:cNvPr id="35" name="Straight Arrow Connector 34"/>
          <p:cNvCxnSpPr/>
          <p:nvPr/>
        </p:nvCxnSpPr>
        <p:spPr>
          <a:xfrm>
            <a:off x="4490583" y="5333058"/>
            <a:ext cx="3499780" cy="13383"/>
          </a:xfrm>
          <a:prstGeom prst="straightConnector1">
            <a:avLst/>
          </a:prstGeom>
          <a:ln w="85725" cmpd="tri">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5490388" y="4187063"/>
            <a:ext cx="2055294" cy="985973"/>
          </a:xfrm>
          <a:prstGeom prst="wedgeRoundRectCallout">
            <a:avLst>
              <a:gd name="adj1" fmla="val -46024"/>
              <a:gd name="adj2" fmla="val 73303"/>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Margin of </a:t>
            </a:r>
            <a:r>
              <a:rPr lang="en-IN" b="1" dirty="0" smtClean="0"/>
              <a:t>Safety 2,177 units</a:t>
            </a:r>
            <a:endParaRPr lang="en-US" b="1" dirty="0"/>
          </a:p>
        </p:txBody>
      </p:sp>
      <p:sp>
        <p:nvSpPr>
          <p:cNvPr id="38" name="Striped Right Arrow 37"/>
          <p:cNvSpPr/>
          <p:nvPr/>
        </p:nvSpPr>
        <p:spPr>
          <a:xfrm>
            <a:off x="5377542" y="5831360"/>
            <a:ext cx="2168139" cy="890884"/>
          </a:xfrm>
          <a:prstGeom prst="stripedRightArrow">
            <a:avLst>
              <a:gd name="adj1" fmla="val 73461"/>
              <a:gd name="adj2" fmla="val 50000"/>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Quantity</a:t>
            </a:r>
            <a:endParaRPr lang="en-US" sz="2400" dirty="0"/>
          </a:p>
        </p:txBody>
      </p:sp>
      <p:sp>
        <p:nvSpPr>
          <p:cNvPr id="39" name="Striped Right Arrow 38"/>
          <p:cNvSpPr/>
          <p:nvPr/>
        </p:nvSpPr>
        <p:spPr>
          <a:xfrm rot="16200000">
            <a:off x="-588411" y="3268090"/>
            <a:ext cx="2168139" cy="890884"/>
          </a:xfrm>
          <a:prstGeom prst="stripedRightArrow">
            <a:avLst>
              <a:gd name="adj1" fmla="val 76394"/>
              <a:gd name="adj2" fmla="val 45601"/>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Cost, Sales</a:t>
            </a:r>
            <a:endParaRPr lang="en-US" sz="2400" dirty="0"/>
          </a:p>
        </p:txBody>
      </p:sp>
      <p:sp>
        <p:nvSpPr>
          <p:cNvPr id="4" name="TextBox 3"/>
          <p:cNvSpPr txBox="1"/>
          <p:nvPr/>
        </p:nvSpPr>
        <p:spPr>
          <a:xfrm>
            <a:off x="4105977" y="5967460"/>
            <a:ext cx="769213" cy="307777"/>
          </a:xfrm>
          <a:prstGeom prst="rect">
            <a:avLst/>
          </a:prstGeom>
          <a:effectLst>
            <a:glow rad="228600">
              <a:schemeClr val="accent2">
                <a:satMod val="175000"/>
                <a:alpha val="40000"/>
              </a:schemeClr>
            </a:glow>
          </a:effectLst>
          <a:scene3d>
            <a:camera prst="orthographicFront"/>
            <a:lightRig rig="morning" dir="t"/>
          </a:scene3d>
          <a:sp3d prstMaterial="metal"/>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2,823</a:t>
            </a:r>
            <a:endParaRPr lang="en-US" dirty="0"/>
          </a:p>
        </p:txBody>
      </p:sp>
      <p:sp>
        <p:nvSpPr>
          <p:cNvPr id="40" name="TextBox 39"/>
          <p:cNvSpPr txBox="1"/>
          <p:nvPr/>
        </p:nvSpPr>
        <p:spPr>
          <a:xfrm>
            <a:off x="7605756" y="5999050"/>
            <a:ext cx="935705" cy="307777"/>
          </a:xfrm>
          <a:prstGeom prst="rect">
            <a:avLst/>
          </a:prstGeom>
          <a:effectLst>
            <a:glow rad="228600">
              <a:schemeClr val="accent2">
                <a:satMod val="175000"/>
                <a:alpha val="40000"/>
              </a:schemeClr>
            </a:glow>
          </a:effectLst>
          <a:scene3d>
            <a:camera prst="orthographicFront"/>
            <a:lightRig rig="morning" dir="t"/>
          </a:scene3d>
          <a:sp3d prstMaterial="metal"/>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stStyle>
          <a:p>
            <a:r>
              <a:rPr lang="en-IN" dirty="0" smtClean="0"/>
              <a:t>5,000</a:t>
            </a:r>
            <a:endParaRPr lang="en-US" dirty="0"/>
          </a:p>
        </p:txBody>
      </p:sp>
      <p:cxnSp>
        <p:nvCxnSpPr>
          <p:cNvPr id="41" name="Straight Connector 40"/>
          <p:cNvCxnSpPr>
            <a:endCxn id="30" idx="0"/>
          </p:cNvCxnSpPr>
          <p:nvPr/>
        </p:nvCxnSpPr>
        <p:spPr>
          <a:xfrm>
            <a:off x="4463916" y="3180983"/>
            <a:ext cx="26668" cy="2555077"/>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04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250" fill="hold"/>
                                        <p:tgtEl>
                                          <p:spTgt spid="7"/>
                                        </p:tgtEl>
                                        <p:attrNameLst>
                                          <p:attrName>ppt_x</p:attrName>
                                        </p:attrNameLst>
                                      </p:cBhvr>
                                      <p:tavLst>
                                        <p:tav tm="0">
                                          <p:val>
                                            <p:strVal val="#ppt_x"/>
                                          </p:val>
                                        </p:tav>
                                        <p:tav tm="100000">
                                          <p:val>
                                            <p:strVal val="#ppt_x"/>
                                          </p:val>
                                        </p:tav>
                                      </p:tavLst>
                                    </p:anim>
                                    <p:anim calcmode="lin" valueType="num">
                                      <p:cBhvr additive="base">
                                        <p:cTn id="26" dur="25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250"/>
                                        <p:tgtEl>
                                          <p:spTgt spid="26"/>
                                        </p:tgtEl>
                                      </p:cBhvr>
                                    </p:animEffect>
                                    <p:anim calcmode="lin" valueType="num">
                                      <p:cBhvr>
                                        <p:cTn id="36" dur="250" fill="hold"/>
                                        <p:tgtEl>
                                          <p:spTgt spid="26"/>
                                        </p:tgtEl>
                                        <p:attrNameLst>
                                          <p:attrName>ppt_x</p:attrName>
                                        </p:attrNameLst>
                                      </p:cBhvr>
                                      <p:tavLst>
                                        <p:tav tm="0">
                                          <p:val>
                                            <p:strVal val="#ppt_x"/>
                                          </p:val>
                                        </p:tav>
                                        <p:tav tm="100000">
                                          <p:val>
                                            <p:strVal val="#ppt_x"/>
                                          </p:val>
                                        </p:tav>
                                      </p:tavLst>
                                    </p:anim>
                                    <p:anim calcmode="lin" valueType="num">
                                      <p:cBhvr>
                                        <p:cTn id="37" dur="250" fill="hold"/>
                                        <p:tgtEl>
                                          <p:spTgt spid="26"/>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fill="hold"/>
                                        <p:tgtEl>
                                          <p:spTgt spid="41"/>
                                        </p:tgtEl>
                                        <p:attrNameLst>
                                          <p:attrName>ppt_x</p:attrName>
                                        </p:attrNameLst>
                                      </p:cBhvr>
                                      <p:tavLst>
                                        <p:tav tm="0">
                                          <p:val>
                                            <p:strVal val="#ppt_x"/>
                                          </p:val>
                                        </p:tav>
                                        <p:tav tm="100000">
                                          <p:val>
                                            <p:strVal val="#ppt_x"/>
                                          </p:val>
                                        </p:tav>
                                      </p:tavLst>
                                    </p:anim>
                                    <p:anim calcmode="lin" valueType="num">
                                      <p:cBhvr additive="base">
                                        <p:cTn id="45" dur="500" fill="hold"/>
                                        <p:tgtEl>
                                          <p:spTgt spid="41"/>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250" fill="hold"/>
                                        <p:tgtEl>
                                          <p:spTgt spid="4"/>
                                        </p:tgtEl>
                                        <p:attrNameLst>
                                          <p:attrName>ppt_x</p:attrName>
                                        </p:attrNameLst>
                                      </p:cBhvr>
                                      <p:tavLst>
                                        <p:tav tm="0">
                                          <p:val>
                                            <p:strVal val="#ppt_x"/>
                                          </p:val>
                                        </p:tav>
                                        <p:tav tm="100000">
                                          <p:val>
                                            <p:strVal val="#ppt_x"/>
                                          </p:val>
                                        </p:tav>
                                      </p:tavLst>
                                    </p:anim>
                                    <p:anim calcmode="lin" valueType="num">
                                      <p:cBhvr additive="base">
                                        <p:cTn id="53" dur="250" fill="hold"/>
                                        <p:tgtEl>
                                          <p:spTgt spid="4"/>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250" fill="hold"/>
                                        <p:tgtEl>
                                          <p:spTgt spid="24"/>
                                        </p:tgtEl>
                                        <p:attrNameLst>
                                          <p:attrName>ppt_x</p:attrName>
                                        </p:attrNameLst>
                                      </p:cBhvr>
                                      <p:tavLst>
                                        <p:tav tm="0">
                                          <p:val>
                                            <p:strVal val="#ppt_x"/>
                                          </p:val>
                                        </p:tav>
                                        <p:tav tm="100000">
                                          <p:val>
                                            <p:strVal val="#ppt_x"/>
                                          </p:val>
                                        </p:tav>
                                      </p:tavLst>
                                    </p:anim>
                                    <p:anim calcmode="lin" valueType="num">
                                      <p:cBhvr additive="base">
                                        <p:cTn id="57" dur="250" fill="hold"/>
                                        <p:tgtEl>
                                          <p:spTgt spid="24"/>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250" fill="hold"/>
                                        <p:tgtEl>
                                          <p:spTgt spid="30"/>
                                        </p:tgtEl>
                                        <p:attrNameLst>
                                          <p:attrName>ppt_x</p:attrName>
                                        </p:attrNameLst>
                                      </p:cBhvr>
                                      <p:tavLst>
                                        <p:tav tm="0">
                                          <p:val>
                                            <p:strVal val="#ppt_x"/>
                                          </p:val>
                                        </p:tav>
                                        <p:tav tm="100000">
                                          <p:val>
                                            <p:strVal val="#ppt_x"/>
                                          </p:val>
                                        </p:tav>
                                      </p:tavLst>
                                    </p:anim>
                                    <p:anim calcmode="lin" valueType="num">
                                      <p:cBhvr additive="base">
                                        <p:cTn id="61" dur="250" fill="hold"/>
                                        <p:tgtEl>
                                          <p:spTgt spid="30"/>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ppt_x"/>
                                          </p:val>
                                        </p:tav>
                                        <p:tav tm="100000">
                                          <p:val>
                                            <p:strVal val="#ppt_x"/>
                                          </p:val>
                                        </p:tav>
                                      </p:tavLst>
                                    </p:anim>
                                    <p:anim calcmode="lin" valueType="num">
                                      <p:cBhvr additive="base">
                                        <p:cTn id="65" dur="500" fill="hold"/>
                                        <p:tgtEl>
                                          <p:spTgt spid="3"/>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fill="hold"/>
                                        <p:tgtEl>
                                          <p:spTgt spid="29"/>
                                        </p:tgtEl>
                                        <p:attrNameLst>
                                          <p:attrName>ppt_x</p:attrName>
                                        </p:attrNameLst>
                                      </p:cBhvr>
                                      <p:tavLst>
                                        <p:tav tm="0">
                                          <p:val>
                                            <p:strVal val="#ppt_x"/>
                                          </p:val>
                                        </p:tav>
                                        <p:tav tm="100000">
                                          <p:val>
                                            <p:strVal val="#ppt_x"/>
                                          </p:val>
                                        </p:tav>
                                      </p:tavLst>
                                    </p:anim>
                                    <p:anim calcmode="lin" valueType="num">
                                      <p:cBhvr additive="base">
                                        <p:cTn id="69" dur="500" fill="hold"/>
                                        <p:tgtEl>
                                          <p:spTgt spid="2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additive="base">
                                        <p:cTn id="72" dur="500" fill="hold"/>
                                        <p:tgtEl>
                                          <p:spTgt spid="23"/>
                                        </p:tgtEl>
                                        <p:attrNameLst>
                                          <p:attrName>ppt_x</p:attrName>
                                        </p:attrNameLst>
                                      </p:cBhvr>
                                      <p:tavLst>
                                        <p:tav tm="0">
                                          <p:val>
                                            <p:strVal val="#ppt_x"/>
                                          </p:val>
                                        </p:tav>
                                        <p:tav tm="100000">
                                          <p:val>
                                            <p:strVal val="#ppt_x"/>
                                          </p:val>
                                        </p:tav>
                                      </p:tavLst>
                                    </p:anim>
                                    <p:anim calcmode="lin" valueType="num">
                                      <p:cBhvr additive="base">
                                        <p:cTn id="73" dur="500" fill="hold"/>
                                        <p:tgtEl>
                                          <p:spTgt spid="23"/>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additive="base">
                                        <p:cTn id="82" dur="250" fill="hold"/>
                                        <p:tgtEl>
                                          <p:spTgt spid="5"/>
                                        </p:tgtEl>
                                        <p:attrNameLst>
                                          <p:attrName>ppt_x</p:attrName>
                                        </p:attrNameLst>
                                      </p:cBhvr>
                                      <p:tavLst>
                                        <p:tav tm="0">
                                          <p:val>
                                            <p:strVal val="#ppt_x"/>
                                          </p:val>
                                        </p:tav>
                                        <p:tav tm="100000">
                                          <p:val>
                                            <p:strVal val="#ppt_x"/>
                                          </p:val>
                                        </p:tav>
                                      </p:tavLst>
                                    </p:anim>
                                    <p:anim calcmode="lin" valueType="num">
                                      <p:cBhvr additive="base">
                                        <p:cTn id="83" dur="250" fill="hold"/>
                                        <p:tgtEl>
                                          <p:spTgt spid="5"/>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250" fill="hold"/>
                                        <p:tgtEl>
                                          <p:spTgt spid="31"/>
                                        </p:tgtEl>
                                        <p:attrNameLst>
                                          <p:attrName>ppt_x</p:attrName>
                                        </p:attrNameLst>
                                      </p:cBhvr>
                                      <p:tavLst>
                                        <p:tav tm="0">
                                          <p:val>
                                            <p:strVal val="#ppt_x"/>
                                          </p:val>
                                        </p:tav>
                                        <p:tav tm="100000">
                                          <p:val>
                                            <p:strVal val="#ppt_x"/>
                                          </p:val>
                                        </p:tav>
                                      </p:tavLst>
                                    </p:anim>
                                    <p:anim calcmode="lin" valueType="num">
                                      <p:cBhvr additive="base">
                                        <p:cTn id="87" dur="250" fill="hold"/>
                                        <p:tgtEl>
                                          <p:spTgt spid="31"/>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250" fill="hold"/>
                                        <p:tgtEl>
                                          <p:spTgt spid="6"/>
                                        </p:tgtEl>
                                        <p:attrNameLst>
                                          <p:attrName>ppt_x</p:attrName>
                                        </p:attrNameLst>
                                      </p:cBhvr>
                                      <p:tavLst>
                                        <p:tav tm="0">
                                          <p:val>
                                            <p:strVal val="#ppt_x"/>
                                          </p:val>
                                        </p:tav>
                                        <p:tav tm="100000">
                                          <p:val>
                                            <p:strVal val="#ppt_x"/>
                                          </p:val>
                                        </p:tav>
                                      </p:tavLst>
                                    </p:anim>
                                    <p:anim calcmode="lin" valueType="num">
                                      <p:cBhvr additive="base">
                                        <p:cTn id="91" dur="250" fill="hold"/>
                                        <p:tgtEl>
                                          <p:spTgt spid="6"/>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additive="base">
                                        <p:cTn id="94" dur="250" fill="hold"/>
                                        <p:tgtEl>
                                          <p:spTgt spid="40"/>
                                        </p:tgtEl>
                                        <p:attrNameLst>
                                          <p:attrName>ppt_x</p:attrName>
                                        </p:attrNameLst>
                                      </p:cBhvr>
                                      <p:tavLst>
                                        <p:tav tm="0">
                                          <p:val>
                                            <p:strVal val="#ppt_x"/>
                                          </p:val>
                                        </p:tav>
                                        <p:tav tm="100000">
                                          <p:val>
                                            <p:strVal val="#ppt_x"/>
                                          </p:val>
                                        </p:tav>
                                      </p:tavLst>
                                    </p:anim>
                                    <p:anim calcmode="lin" valueType="num">
                                      <p:cBhvr additive="base">
                                        <p:cTn id="95" dur="25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anim calcmode="lin" valueType="num">
                                      <p:cBhvr additive="base">
                                        <p:cTn id="100" dur="250" fill="hold"/>
                                        <p:tgtEl>
                                          <p:spTgt spid="35"/>
                                        </p:tgtEl>
                                        <p:attrNameLst>
                                          <p:attrName>ppt_x</p:attrName>
                                        </p:attrNameLst>
                                      </p:cBhvr>
                                      <p:tavLst>
                                        <p:tav tm="0">
                                          <p:val>
                                            <p:strVal val="#ppt_x"/>
                                          </p:val>
                                        </p:tav>
                                        <p:tav tm="100000">
                                          <p:val>
                                            <p:strVal val="#ppt_x"/>
                                          </p:val>
                                        </p:tav>
                                      </p:tavLst>
                                    </p:anim>
                                    <p:anim calcmode="lin" valueType="num">
                                      <p:cBhvr additive="base">
                                        <p:cTn id="101" dur="25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36"/>
                                        </p:tgtEl>
                                        <p:attrNameLst>
                                          <p:attrName>style.visibility</p:attrName>
                                        </p:attrNameLst>
                                      </p:cBhvr>
                                      <p:to>
                                        <p:strVal val="visible"/>
                                      </p:to>
                                    </p:set>
                                    <p:anim calcmode="lin" valueType="num">
                                      <p:cBhvr additive="base">
                                        <p:cTn id="106" dur="250" fill="hold"/>
                                        <p:tgtEl>
                                          <p:spTgt spid="36"/>
                                        </p:tgtEl>
                                        <p:attrNameLst>
                                          <p:attrName>ppt_x</p:attrName>
                                        </p:attrNameLst>
                                      </p:cBhvr>
                                      <p:tavLst>
                                        <p:tav tm="0">
                                          <p:val>
                                            <p:strVal val="#ppt_x"/>
                                          </p:val>
                                        </p:tav>
                                        <p:tav tm="100000">
                                          <p:val>
                                            <p:strVal val="#ppt_x"/>
                                          </p:val>
                                        </p:tav>
                                      </p:tavLst>
                                    </p:anim>
                                    <p:anim calcmode="lin" valueType="num">
                                      <p:cBhvr additive="base">
                                        <p:cTn id="107" dur="25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p:bldP spid="29" grpId="0"/>
      <p:bldP spid="6" grpId="0" animBg="1"/>
      <p:bldP spid="30" grpId="0" animBg="1"/>
      <p:bldP spid="9" grpId="0" animBg="1"/>
      <p:bldP spid="36" grpId="0" animBg="1"/>
      <p:bldP spid="4" grpId="0" animBg="1"/>
      <p:bldP spid="4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2028"/>
          </a:xfrm>
        </p:spPr>
        <p:txBody>
          <a:bodyPr/>
          <a:lstStyle/>
          <a:p>
            <a:r>
              <a:rPr lang="en-US" dirty="0"/>
              <a:t>Some </a:t>
            </a:r>
            <a:r>
              <a:rPr lang="en-US" dirty="0" smtClean="0"/>
              <a:t>Assumptions and </a:t>
            </a:r>
            <a:r>
              <a:rPr lang="en-US" dirty="0" err="1" smtClean="0"/>
              <a:t>Limitaions</a:t>
            </a:r>
            <a:endParaRPr lang="en-IN" dirty="0"/>
          </a:p>
        </p:txBody>
      </p:sp>
      <p:graphicFrame>
        <p:nvGraphicFramePr>
          <p:cNvPr id="4" name="Content Placeholder 3"/>
          <p:cNvGraphicFramePr>
            <a:graphicFrameLocks noGrp="1"/>
          </p:cNvGraphicFramePr>
          <p:nvPr>
            <p:ph idx="1"/>
            <p:extLst/>
          </p:nvPr>
        </p:nvGraphicFramePr>
        <p:xfrm>
          <a:off x="685800" y="8564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extLst/>
          </p:nvPr>
        </p:nvGraphicFramePr>
        <p:xfrm>
          <a:off x="112992" y="856410"/>
          <a:ext cx="644525" cy="4351336"/>
        </p:xfrm>
        <a:graphic>
          <a:graphicData uri="http://schemas.openxmlformats.org/drawingml/2006/table">
            <a:tbl>
              <a:tblPr firstRow="1" bandRow="1">
                <a:tableStyleId>{5C22544A-7EE6-4342-B048-85BDC9FD1C3A}</a:tableStyleId>
              </a:tblPr>
              <a:tblGrid>
                <a:gridCol w="644525">
                  <a:extLst>
                    <a:ext uri="{9D8B030D-6E8A-4147-A177-3AD203B41FA5}">
                      <a16:colId xmlns:a16="http://schemas.microsoft.com/office/drawing/2014/main" val="20000"/>
                    </a:ext>
                  </a:extLst>
                </a:gridCol>
              </a:tblGrid>
              <a:tr h="543917">
                <a:tc>
                  <a:txBody>
                    <a:bodyPr/>
                    <a:lstStyle/>
                    <a:p>
                      <a:pPr algn="ctr"/>
                      <a:r>
                        <a:rPr lang="en-US" sz="2400" b="1" dirty="0">
                          <a:solidFill>
                            <a:schemeClr val="bg1"/>
                          </a:solidFill>
                          <a:latin typeface="Arial Narrow" panose="020B0606020202030204" pitchFamily="34" charset="0"/>
                        </a:rPr>
                        <a:t>1</a:t>
                      </a:r>
                      <a:endParaRPr lang="en-IN" sz="2400" b="1" dirty="0">
                        <a:solidFill>
                          <a:schemeClr val="bg1"/>
                        </a:solidFill>
                        <a:latin typeface="Arial Narrow" panose="020B0606020202030204" pitchFamily="34" charset="0"/>
                      </a:endParaRPr>
                    </a:p>
                  </a:txBody>
                  <a:tcPr>
                    <a:solidFill>
                      <a:srgbClr val="215381"/>
                    </a:solidFill>
                  </a:tcPr>
                </a:tc>
                <a:extLst>
                  <a:ext uri="{0D108BD9-81ED-4DB2-BD59-A6C34878D82A}">
                    <a16:rowId xmlns:a16="http://schemas.microsoft.com/office/drawing/2014/main" val="10000"/>
                  </a:ext>
                </a:extLst>
              </a:tr>
              <a:tr h="543917">
                <a:tc>
                  <a:txBody>
                    <a:bodyPr/>
                    <a:lstStyle/>
                    <a:p>
                      <a:pPr algn="ctr"/>
                      <a:r>
                        <a:rPr lang="en-US" sz="2400" b="1" dirty="0">
                          <a:solidFill>
                            <a:schemeClr val="bg1"/>
                          </a:solidFill>
                          <a:latin typeface="Arial Narrow" panose="020B0606020202030204" pitchFamily="34" charset="0"/>
                        </a:rPr>
                        <a:t>2</a:t>
                      </a:r>
                      <a:endParaRPr lang="en-IN" sz="2400" b="1" dirty="0">
                        <a:solidFill>
                          <a:schemeClr val="bg1"/>
                        </a:solidFill>
                        <a:latin typeface="Arial Narrow" panose="020B0606020202030204" pitchFamily="34" charset="0"/>
                      </a:endParaRPr>
                    </a:p>
                  </a:txBody>
                  <a:tcPr>
                    <a:solidFill>
                      <a:srgbClr val="215381"/>
                    </a:solidFill>
                  </a:tcPr>
                </a:tc>
                <a:extLst>
                  <a:ext uri="{0D108BD9-81ED-4DB2-BD59-A6C34878D82A}">
                    <a16:rowId xmlns:a16="http://schemas.microsoft.com/office/drawing/2014/main" val="10001"/>
                  </a:ext>
                </a:extLst>
              </a:tr>
              <a:tr h="543917">
                <a:tc>
                  <a:txBody>
                    <a:bodyPr/>
                    <a:lstStyle/>
                    <a:p>
                      <a:pPr algn="ctr"/>
                      <a:r>
                        <a:rPr lang="en-US" sz="2400" b="1" dirty="0">
                          <a:solidFill>
                            <a:schemeClr val="bg1"/>
                          </a:solidFill>
                          <a:latin typeface="Arial Narrow" panose="020B0606020202030204" pitchFamily="34" charset="0"/>
                        </a:rPr>
                        <a:t>3</a:t>
                      </a:r>
                      <a:endParaRPr lang="en-IN" sz="2400" b="1" dirty="0">
                        <a:solidFill>
                          <a:schemeClr val="bg1"/>
                        </a:solidFill>
                        <a:latin typeface="Arial Narrow" panose="020B0606020202030204" pitchFamily="34" charset="0"/>
                      </a:endParaRPr>
                    </a:p>
                  </a:txBody>
                  <a:tcPr>
                    <a:solidFill>
                      <a:srgbClr val="215381"/>
                    </a:solidFill>
                  </a:tcPr>
                </a:tc>
                <a:extLst>
                  <a:ext uri="{0D108BD9-81ED-4DB2-BD59-A6C34878D82A}">
                    <a16:rowId xmlns:a16="http://schemas.microsoft.com/office/drawing/2014/main" val="10002"/>
                  </a:ext>
                </a:extLst>
              </a:tr>
              <a:tr h="543917">
                <a:tc>
                  <a:txBody>
                    <a:bodyPr/>
                    <a:lstStyle/>
                    <a:p>
                      <a:pPr algn="ctr"/>
                      <a:r>
                        <a:rPr lang="en-US" sz="2400" b="1" dirty="0">
                          <a:solidFill>
                            <a:schemeClr val="bg1"/>
                          </a:solidFill>
                          <a:latin typeface="Arial Narrow" panose="020B0606020202030204" pitchFamily="34" charset="0"/>
                        </a:rPr>
                        <a:t>4</a:t>
                      </a:r>
                      <a:endParaRPr lang="en-IN" sz="2400" b="1" dirty="0">
                        <a:solidFill>
                          <a:schemeClr val="bg1"/>
                        </a:solidFill>
                        <a:latin typeface="Arial Narrow" panose="020B0606020202030204" pitchFamily="34" charset="0"/>
                      </a:endParaRPr>
                    </a:p>
                  </a:txBody>
                  <a:tcPr>
                    <a:solidFill>
                      <a:srgbClr val="215381"/>
                    </a:solidFill>
                  </a:tcPr>
                </a:tc>
                <a:extLst>
                  <a:ext uri="{0D108BD9-81ED-4DB2-BD59-A6C34878D82A}">
                    <a16:rowId xmlns:a16="http://schemas.microsoft.com/office/drawing/2014/main" val="10003"/>
                  </a:ext>
                </a:extLst>
              </a:tr>
              <a:tr h="543917">
                <a:tc>
                  <a:txBody>
                    <a:bodyPr/>
                    <a:lstStyle/>
                    <a:p>
                      <a:pPr algn="ctr"/>
                      <a:r>
                        <a:rPr lang="en-US" sz="2400" b="1" dirty="0">
                          <a:solidFill>
                            <a:schemeClr val="bg1"/>
                          </a:solidFill>
                          <a:latin typeface="Arial Narrow" panose="020B0606020202030204" pitchFamily="34" charset="0"/>
                        </a:rPr>
                        <a:t>5</a:t>
                      </a:r>
                      <a:endParaRPr lang="en-IN" sz="2400" b="1" dirty="0">
                        <a:solidFill>
                          <a:schemeClr val="bg1"/>
                        </a:solidFill>
                        <a:latin typeface="Arial Narrow" panose="020B0606020202030204" pitchFamily="34" charset="0"/>
                      </a:endParaRPr>
                    </a:p>
                  </a:txBody>
                  <a:tcPr>
                    <a:solidFill>
                      <a:srgbClr val="215381"/>
                    </a:solidFill>
                  </a:tcPr>
                </a:tc>
                <a:extLst>
                  <a:ext uri="{0D108BD9-81ED-4DB2-BD59-A6C34878D82A}">
                    <a16:rowId xmlns:a16="http://schemas.microsoft.com/office/drawing/2014/main" val="10004"/>
                  </a:ext>
                </a:extLst>
              </a:tr>
              <a:tr h="543917">
                <a:tc>
                  <a:txBody>
                    <a:bodyPr/>
                    <a:lstStyle/>
                    <a:p>
                      <a:pPr algn="ctr"/>
                      <a:r>
                        <a:rPr lang="en-US" sz="2400" b="1" dirty="0">
                          <a:solidFill>
                            <a:schemeClr val="bg1"/>
                          </a:solidFill>
                          <a:latin typeface="Arial Narrow" panose="020B0606020202030204" pitchFamily="34" charset="0"/>
                        </a:rPr>
                        <a:t>6</a:t>
                      </a:r>
                      <a:endParaRPr lang="en-IN" sz="2400" b="1" dirty="0">
                        <a:solidFill>
                          <a:schemeClr val="bg1"/>
                        </a:solidFill>
                        <a:latin typeface="Arial Narrow" panose="020B0606020202030204" pitchFamily="34" charset="0"/>
                      </a:endParaRPr>
                    </a:p>
                  </a:txBody>
                  <a:tcPr>
                    <a:solidFill>
                      <a:srgbClr val="215381"/>
                    </a:solidFill>
                  </a:tcPr>
                </a:tc>
                <a:extLst>
                  <a:ext uri="{0D108BD9-81ED-4DB2-BD59-A6C34878D82A}">
                    <a16:rowId xmlns:a16="http://schemas.microsoft.com/office/drawing/2014/main" val="10005"/>
                  </a:ext>
                </a:extLst>
              </a:tr>
              <a:tr h="543917">
                <a:tc>
                  <a:txBody>
                    <a:bodyPr/>
                    <a:lstStyle/>
                    <a:p>
                      <a:pPr algn="ctr"/>
                      <a:r>
                        <a:rPr lang="en-US" sz="2400" b="1" dirty="0">
                          <a:solidFill>
                            <a:schemeClr val="bg1"/>
                          </a:solidFill>
                          <a:latin typeface="Arial Narrow" panose="020B0606020202030204" pitchFamily="34" charset="0"/>
                        </a:rPr>
                        <a:t>7</a:t>
                      </a:r>
                      <a:endParaRPr lang="en-IN" sz="2400" b="1" dirty="0">
                        <a:solidFill>
                          <a:schemeClr val="bg1"/>
                        </a:solidFill>
                        <a:latin typeface="Arial Narrow" panose="020B0606020202030204" pitchFamily="34" charset="0"/>
                      </a:endParaRPr>
                    </a:p>
                  </a:txBody>
                  <a:tcPr>
                    <a:solidFill>
                      <a:srgbClr val="215381"/>
                    </a:solidFill>
                  </a:tcPr>
                </a:tc>
                <a:extLst>
                  <a:ext uri="{0D108BD9-81ED-4DB2-BD59-A6C34878D82A}">
                    <a16:rowId xmlns:a16="http://schemas.microsoft.com/office/drawing/2014/main" val="10006"/>
                  </a:ext>
                </a:extLst>
              </a:tr>
              <a:tr h="543917">
                <a:tc>
                  <a:txBody>
                    <a:bodyPr/>
                    <a:lstStyle/>
                    <a:p>
                      <a:pPr algn="ctr"/>
                      <a:r>
                        <a:rPr lang="en-US" sz="2400" b="1" dirty="0">
                          <a:solidFill>
                            <a:schemeClr val="bg1"/>
                          </a:solidFill>
                          <a:latin typeface="Arial Narrow" panose="020B0606020202030204" pitchFamily="34" charset="0"/>
                        </a:rPr>
                        <a:t>8</a:t>
                      </a:r>
                      <a:endParaRPr lang="en-IN" sz="2400" b="1" dirty="0">
                        <a:solidFill>
                          <a:schemeClr val="bg1"/>
                        </a:solidFill>
                        <a:latin typeface="Arial Narrow" panose="020B0606020202030204" pitchFamily="34" charset="0"/>
                      </a:endParaRPr>
                    </a:p>
                  </a:txBody>
                  <a:tcPr>
                    <a:solidFill>
                      <a:srgbClr val="21538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389539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More Assumptions</a:t>
            </a:r>
            <a:endParaRPr lang="en-IN" dirty="0"/>
          </a:p>
        </p:txBody>
      </p:sp>
      <p:graphicFrame>
        <p:nvGraphicFramePr>
          <p:cNvPr id="4" name="Content Placeholder 3"/>
          <p:cNvGraphicFramePr>
            <a:graphicFrameLocks noGrp="1"/>
          </p:cNvGraphicFramePr>
          <p:nvPr>
            <p:ph idx="1"/>
            <p:extLst/>
          </p:nvPr>
        </p:nvGraphicFramePr>
        <p:xfrm>
          <a:off x="838200" y="1946366"/>
          <a:ext cx="10515600" cy="3317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58888791"/>
              </p:ext>
            </p:extLst>
          </p:nvPr>
        </p:nvGraphicFramePr>
        <p:xfrm>
          <a:off x="193675" y="1946368"/>
          <a:ext cx="644525" cy="3317964"/>
        </p:xfrm>
        <a:graphic>
          <a:graphicData uri="http://schemas.openxmlformats.org/drawingml/2006/table">
            <a:tbl>
              <a:tblPr firstRow="1" bandRow="1">
                <a:tableStyleId>{5C22544A-7EE6-4342-B048-85BDC9FD1C3A}</a:tableStyleId>
              </a:tblPr>
              <a:tblGrid>
                <a:gridCol w="644525">
                  <a:extLst>
                    <a:ext uri="{9D8B030D-6E8A-4147-A177-3AD203B41FA5}">
                      <a16:colId xmlns:a16="http://schemas.microsoft.com/office/drawing/2014/main" val="4120240118"/>
                    </a:ext>
                  </a:extLst>
                </a:gridCol>
              </a:tblGrid>
              <a:tr h="1105988">
                <a:tc>
                  <a:txBody>
                    <a:bodyPr/>
                    <a:lstStyle/>
                    <a:p>
                      <a:r>
                        <a:rPr lang="en-US" sz="6000" b="1" dirty="0">
                          <a:solidFill>
                            <a:schemeClr val="bg1"/>
                          </a:solidFill>
                        </a:rPr>
                        <a:t>1</a:t>
                      </a:r>
                      <a:endParaRPr lang="en-IN" sz="6000" b="1" dirty="0">
                        <a:solidFill>
                          <a:schemeClr val="bg1"/>
                        </a:solidFill>
                      </a:endParaRPr>
                    </a:p>
                  </a:txBody>
                  <a:tcPr>
                    <a:solidFill>
                      <a:srgbClr val="1D4971"/>
                    </a:solidFill>
                  </a:tcPr>
                </a:tc>
                <a:extLst>
                  <a:ext uri="{0D108BD9-81ED-4DB2-BD59-A6C34878D82A}">
                    <a16:rowId xmlns:a16="http://schemas.microsoft.com/office/drawing/2014/main" val="2927728566"/>
                  </a:ext>
                </a:extLst>
              </a:tr>
              <a:tr h="1105988">
                <a:tc>
                  <a:txBody>
                    <a:bodyPr/>
                    <a:lstStyle/>
                    <a:p>
                      <a:r>
                        <a:rPr lang="en-US" sz="6000" b="1" dirty="0">
                          <a:solidFill>
                            <a:schemeClr val="bg1"/>
                          </a:solidFill>
                        </a:rPr>
                        <a:t>2</a:t>
                      </a:r>
                      <a:endParaRPr lang="en-IN" sz="6000" b="1" dirty="0">
                        <a:solidFill>
                          <a:schemeClr val="bg1"/>
                        </a:solidFill>
                      </a:endParaRPr>
                    </a:p>
                  </a:txBody>
                  <a:tcPr>
                    <a:solidFill>
                      <a:srgbClr val="1D4971"/>
                    </a:solidFill>
                  </a:tcPr>
                </a:tc>
                <a:extLst>
                  <a:ext uri="{0D108BD9-81ED-4DB2-BD59-A6C34878D82A}">
                    <a16:rowId xmlns:a16="http://schemas.microsoft.com/office/drawing/2014/main" val="3165882665"/>
                  </a:ext>
                </a:extLst>
              </a:tr>
              <a:tr h="1105988">
                <a:tc>
                  <a:txBody>
                    <a:bodyPr/>
                    <a:lstStyle/>
                    <a:p>
                      <a:r>
                        <a:rPr lang="en-US" sz="6000" b="1" dirty="0">
                          <a:solidFill>
                            <a:schemeClr val="bg1"/>
                          </a:solidFill>
                        </a:rPr>
                        <a:t>3</a:t>
                      </a:r>
                      <a:endParaRPr lang="en-IN" sz="6000" b="1" dirty="0">
                        <a:solidFill>
                          <a:schemeClr val="bg1"/>
                        </a:solidFill>
                      </a:endParaRPr>
                    </a:p>
                  </a:txBody>
                  <a:tcPr>
                    <a:solidFill>
                      <a:srgbClr val="1D4971"/>
                    </a:solidFill>
                  </a:tcPr>
                </a:tc>
                <a:extLst>
                  <a:ext uri="{0D108BD9-81ED-4DB2-BD59-A6C34878D82A}">
                    <a16:rowId xmlns:a16="http://schemas.microsoft.com/office/drawing/2014/main" val="656415766"/>
                  </a:ext>
                </a:extLst>
              </a:tr>
            </a:tbl>
          </a:graphicData>
        </a:graphic>
      </p:graphicFrame>
    </p:spTree>
    <p:extLst>
      <p:ext uri="{BB962C8B-B14F-4D97-AF65-F5344CB8AC3E}">
        <p14:creationId xmlns:p14="http://schemas.microsoft.com/office/powerpoint/2010/main" val="3259373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221" y="335942"/>
            <a:ext cx="10515600" cy="880015"/>
          </a:xfrm>
        </p:spPr>
        <p:txBody>
          <a:bodyPr>
            <a:normAutofit fontScale="90000"/>
          </a:bodyPr>
          <a:lstStyle/>
          <a:p>
            <a:r>
              <a:rPr lang="en-IN" dirty="0"/>
              <a:t>Managerial Economics – Seven Key Components</a:t>
            </a:r>
          </a:p>
        </p:txBody>
      </p:sp>
      <p:sp>
        <p:nvSpPr>
          <p:cNvPr id="3" name="Content Placeholder 2"/>
          <p:cNvSpPr>
            <a:spLocks noGrp="1"/>
          </p:cNvSpPr>
          <p:nvPr>
            <p:ph idx="1"/>
          </p:nvPr>
        </p:nvSpPr>
        <p:spPr>
          <a:xfrm>
            <a:off x="714703" y="1428042"/>
            <a:ext cx="10783391" cy="4573924"/>
          </a:xfrm>
        </p:spPr>
        <p:txBody>
          <a:bodyPr>
            <a:normAutofit fontScale="92500"/>
          </a:bodyPr>
          <a:lstStyle/>
          <a:p>
            <a:pPr marL="0" indent="0">
              <a:buNone/>
            </a:pPr>
            <a:r>
              <a:rPr lang="en-IN" sz="2400" dirty="0">
                <a:solidFill>
                  <a:srgbClr val="002060"/>
                </a:solidFill>
              </a:rPr>
              <a:t>(</a:t>
            </a:r>
            <a:r>
              <a:rPr lang="en-IN" sz="2400" dirty="0" err="1">
                <a:solidFill>
                  <a:srgbClr val="002060"/>
                </a:solidFill>
              </a:rPr>
              <a:t>i</a:t>
            </a:r>
            <a:r>
              <a:rPr lang="en-IN" sz="2400" dirty="0">
                <a:solidFill>
                  <a:srgbClr val="002060"/>
                </a:solidFill>
              </a:rPr>
              <a:t>) Demand Analysis &amp; Forecasting (helps to plan production, price, promotion and logistics)</a:t>
            </a:r>
          </a:p>
          <a:p>
            <a:pPr marL="0" indent="0">
              <a:buNone/>
            </a:pPr>
            <a:r>
              <a:rPr lang="en-US" sz="2400" dirty="0"/>
              <a:t>(ii) Cost and Production Analysis – cost drivers, cost optimization by combining factor inputs, </a:t>
            </a:r>
          </a:p>
          <a:p>
            <a:pPr marL="0" indent="0">
              <a:buNone/>
            </a:pPr>
            <a:r>
              <a:rPr lang="en-IN" sz="2400" dirty="0"/>
              <a:t>(iii) </a:t>
            </a:r>
            <a:r>
              <a:rPr lang="en-IN" sz="2400" dirty="0">
                <a:solidFill>
                  <a:srgbClr val="002060"/>
                </a:solidFill>
              </a:rPr>
              <a:t>Inventory Management – inventory cost money and disruption of supply affect production. Optimization is the key.</a:t>
            </a:r>
          </a:p>
          <a:p>
            <a:pPr marL="0" indent="0">
              <a:buNone/>
            </a:pPr>
            <a:r>
              <a:rPr lang="en-IN" sz="2400" dirty="0"/>
              <a:t>(iv) Advertising – Profit is related to sales, which can be increased by advertising. </a:t>
            </a:r>
            <a:r>
              <a:rPr lang="en-IN" sz="2400" dirty="0" smtClean="0"/>
              <a:t/>
            </a:r>
            <a:br>
              <a:rPr lang="en-IN" sz="2400" dirty="0" smtClean="0"/>
            </a:br>
            <a:r>
              <a:rPr lang="en-IN" sz="2400" dirty="0" smtClean="0"/>
              <a:t>       How </a:t>
            </a:r>
            <a:r>
              <a:rPr lang="en-IN" sz="2400" dirty="0"/>
              <a:t>much to spend and in what media is critical.</a:t>
            </a:r>
            <a:endParaRPr lang="en-IN" sz="2400" dirty="0">
              <a:solidFill>
                <a:srgbClr val="002060"/>
              </a:solidFill>
            </a:endParaRPr>
          </a:p>
          <a:p>
            <a:pPr marL="0" indent="0">
              <a:buNone/>
            </a:pPr>
            <a:r>
              <a:rPr lang="en-US" sz="2400" dirty="0"/>
              <a:t>(v</a:t>
            </a:r>
            <a:r>
              <a:rPr lang="en-US" sz="2400" dirty="0">
                <a:solidFill>
                  <a:srgbClr val="002060"/>
                </a:solidFill>
              </a:rPr>
              <a:t>) Pricing Decision, Policies and Practices – profit is dependent on price, which has causal relation with sales. </a:t>
            </a:r>
          </a:p>
          <a:p>
            <a:pPr marL="0" indent="0">
              <a:buNone/>
            </a:pPr>
            <a:r>
              <a:rPr lang="en-IN" sz="2400" dirty="0"/>
              <a:t>(vi) Profit Management (how much profit to target and how to achieve that at what sales)</a:t>
            </a:r>
          </a:p>
          <a:p>
            <a:pPr marL="0" indent="0">
              <a:buNone/>
            </a:pPr>
            <a:r>
              <a:rPr lang="en-IN" sz="2400" dirty="0">
                <a:solidFill>
                  <a:srgbClr val="002060"/>
                </a:solidFill>
              </a:rPr>
              <a:t>(vii) Capital Management (selection of alternative business models, capital </a:t>
            </a:r>
            <a:br>
              <a:rPr lang="en-IN" sz="2400" dirty="0">
                <a:solidFill>
                  <a:srgbClr val="002060"/>
                </a:solidFill>
              </a:rPr>
            </a:br>
            <a:r>
              <a:rPr lang="en-IN" sz="2400" dirty="0">
                <a:solidFill>
                  <a:srgbClr val="002060"/>
                </a:solidFill>
              </a:rPr>
              <a:t>investment decisions, hiring decisions, aiming to maximize return on capital) </a:t>
            </a:r>
          </a:p>
        </p:txBody>
      </p:sp>
    </p:spTree>
    <p:extLst>
      <p:ext uri="{BB962C8B-B14F-4D97-AF65-F5344CB8AC3E}">
        <p14:creationId xmlns:p14="http://schemas.microsoft.com/office/powerpoint/2010/main" val="42471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IN" dirty="0"/>
          </a:p>
        </p:txBody>
      </p:sp>
      <p:sp>
        <p:nvSpPr>
          <p:cNvPr id="3" name="Text Placeholder 2"/>
          <p:cNvSpPr>
            <a:spLocks noGrp="1"/>
          </p:cNvSpPr>
          <p:nvPr>
            <p:ph type="body" idx="1"/>
          </p:nvPr>
        </p:nvSpPr>
        <p:spPr/>
        <p:txBody>
          <a:bodyPr/>
          <a:lstStyle/>
          <a:p>
            <a:pPr marL="0" indent="0">
              <a:buNone/>
            </a:pPr>
            <a:r>
              <a:rPr lang="en-US" dirty="0" smtClean="0"/>
              <a:t>Break-even helps only to analyze different scenarios. It does not tell us if particular context is achievable. For example, it presupposes that any desired quantities can be sold. </a:t>
            </a:r>
          </a:p>
          <a:p>
            <a:pPr marL="0" indent="0">
              <a:buNone/>
            </a:pPr>
            <a:r>
              <a:rPr lang="en-US" dirty="0" smtClean="0"/>
              <a:t>The ‘no inventory buildup’ assumption is hard to achieve in reality.</a:t>
            </a:r>
          </a:p>
          <a:p>
            <a:pPr marL="0" indent="0">
              <a:buNone/>
            </a:pPr>
            <a:r>
              <a:rPr lang="en-US" dirty="0" smtClean="0"/>
              <a:t>Under the ‘multiproduct scenario’, it assumes that the relative proportions of each product remain constant. It is likely to change in reality. </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40760564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6" y="495892"/>
            <a:ext cx="10515600" cy="712535"/>
          </a:xfrm>
        </p:spPr>
        <p:txBody>
          <a:bodyPr>
            <a:noAutofit/>
          </a:bodyPr>
          <a:lstStyle/>
          <a:p>
            <a:r>
              <a:rPr lang="en-IN" dirty="0" smtClean="0"/>
              <a:t>Suppose You Reduce the Variable Cost </a:t>
            </a:r>
            <a:endParaRPr lang="en-US" dirty="0"/>
          </a:p>
        </p:txBody>
      </p:sp>
      <p:cxnSp>
        <p:nvCxnSpPr>
          <p:cNvPr id="10" name="Straight Connector 9"/>
          <p:cNvCxnSpPr/>
          <p:nvPr/>
        </p:nvCxnSpPr>
        <p:spPr>
          <a:xfrm flipV="1">
            <a:off x="825137" y="3735977"/>
            <a:ext cx="7155172" cy="1957662"/>
          </a:xfrm>
          <a:prstGeom prst="line">
            <a:avLst/>
          </a:prstGeom>
          <a:ln w="47625" cmpd="dbl">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a:off x="838200" y="852159"/>
            <a:ext cx="8073980" cy="4841479"/>
          </a:xfrm>
          <a:prstGeom prst="bentConnector3">
            <a:avLst>
              <a:gd name="adj1" fmla="val -155"/>
            </a:avLst>
          </a:prstGeom>
          <a:ln w="444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38200" y="556378"/>
            <a:ext cx="7127931" cy="5137261"/>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246831" y="1171363"/>
            <a:ext cx="3779894" cy="461665"/>
            <a:chOff x="7037823" y="3200399"/>
            <a:chExt cx="2028859" cy="381282"/>
          </a:xfrm>
        </p:grpSpPr>
        <p:sp>
          <p:nvSpPr>
            <p:cNvPr id="16" name="Freeform 15"/>
            <p:cNvSpPr/>
            <p:nvPr/>
          </p:nvSpPr>
          <p:spPr>
            <a:xfrm>
              <a:off x="7037823" y="3336780"/>
              <a:ext cx="656197" cy="19797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694022" y="3200399"/>
              <a:ext cx="1372660" cy="381282"/>
            </a:xfrm>
            <a:prstGeom prst="rect">
              <a:avLst/>
            </a:prstGeom>
            <a:noFill/>
            <a:ln>
              <a:solidFill>
                <a:srgbClr val="0070C0"/>
              </a:solidFill>
            </a:ln>
          </p:spPr>
          <p:txBody>
            <a:bodyPr wrap="square" rtlCol="0">
              <a:spAutoFit/>
            </a:bodyPr>
            <a:lstStyle/>
            <a:p>
              <a:r>
                <a:rPr lang="en-IN" sz="2400" b="1" dirty="0"/>
                <a:t>Total Sales = P*Q</a:t>
              </a:r>
              <a:endParaRPr lang="en-US" sz="2400" b="1" dirty="0"/>
            </a:p>
          </p:txBody>
        </p:sp>
      </p:grpSp>
      <p:cxnSp>
        <p:nvCxnSpPr>
          <p:cNvPr id="8" name="Straight Connector 7"/>
          <p:cNvCxnSpPr/>
          <p:nvPr/>
        </p:nvCxnSpPr>
        <p:spPr>
          <a:xfrm flipV="1">
            <a:off x="825137" y="4333915"/>
            <a:ext cx="7188750" cy="42143"/>
          </a:xfrm>
          <a:prstGeom prst="line">
            <a:avLst/>
          </a:prstGeom>
          <a:ln w="53975">
            <a:solidFill>
              <a:srgbClr val="00206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9820479">
            <a:off x="929906" y="4442087"/>
            <a:ext cx="1907177" cy="461665"/>
          </a:xfrm>
          <a:prstGeom prst="rect">
            <a:avLst/>
          </a:prstGeom>
          <a:noFill/>
        </p:spPr>
        <p:txBody>
          <a:bodyPr wrap="square" rtlCol="0">
            <a:spAutoFit/>
          </a:bodyPr>
          <a:lstStyle/>
          <a:p>
            <a:r>
              <a:rPr lang="en-IN" sz="2400" b="1" dirty="0"/>
              <a:t>Loss zone</a:t>
            </a:r>
            <a:endParaRPr lang="en-US" sz="2400" b="1" dirty="0"/>
          </a:p>
        </p:txBody>
      </p:sp>
      <p:sp>
        <p:nvSpPr>
          <p:cNvPr id="29" name="TextBox 28"/>
          <p:cNvSpPr txBox="1"/>
          <p:nvPr/>
        </p:nvSpPr>
        <p:spPr>
          <a:xfrm rot="19905943">
            <a:off x="5995377" y="1688164"/>
            <a:ext cx="1907177" cy="461665"/>
          </a:xfrm>
          <a:prstGeom prst="rect">
            <a:avLst/>
          </a:prstGeom>
          <a:noFill/>
        </p:spPr>
        <p:txBody>
          <a:bodyPr wrap="square" rtlCol="0">
            <a:spAutoFit/>
          </a:bodyPr>
          <a:lstStyle/>
          <a:p>
            <a:r>
              <a:rPr lang="en-IN" sz="2400" b="1" dirty="0"/>
              <a:t>Profit zone</a:t>
            </a:r>
            <a:endParaRPr lang="en-US" sz="2400" b="1" dirty="0"/>
          </a:p>
        </p:txBody>
      </p:sp>
      <p:cxnSp>
        <p:nvCxnSpPr>
          <p:cNvPr id="5" name="Straight Connector 4"/>
          <p:cNvCxnSpPr/>
          <p:nvPr/>
        </p:nvCxnSpPr>
        <p:spPr>
          <a:xfrm>
            <a:off x="7980309" y="2011680"/>
            <a:ext cx="20515" cy="368195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6" name="Up Arrow 5"/>
          <p:cNvSpPr/>
          <p:nvPr/>
        </p:nvSpPr>
        <p:spPr>
          <a:xfrm>
            <a:off x="7595702" y="5749718"/>
            <a:ext cx="769213" cy="241663"/>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a:off x="4105977" y="5736060"/>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8013887" y="4127809"/>
            <a:ext cx="3234092" cy="1565830"/>
            <a:chOff x="8375589" y="4376058"/>
            <a:chExt cx="2060535" cy="1876587"/>
          </a:xfrm>
        </p:grpSpPr>
        <p:sp>
          <p:nvSpPr>
            <p:cNvPr id="32" name="Freeform 31"/>
            <p:cNvSpPr/>
            <p:nvPr/>
          </p:nvSpPr>
          <p:spPr>
            <a:xfrm flipV="1">
              <a:off x="8375589" y="4636896"/>
              <a:ext cx="289320" cy="1615749"/>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641621" y="4376058"/>
              <a:ext cx="1794503" cy="1200329"/>
            </a:xfrm>
            <a:prstGeom prst="rect">
              <a:avLst/>
            </a:prstGeom>
            <a:noFill/>
            <a:ln>
              <a:solidFill>
                <a:srgbClr val="0070C0"/>
              </a:solidFill>
            </a:ln>
          </p:spPr>
          <p:txBody>
            <a:bodyPr wrap="square" rtlCol="0">
              <a:spAutoFit/>
            </a:bodyPr>
            <a:lstStyle/>
            <a:p>
              <a:r>
                <a:rPr lang="en-IN" sz="2400" b="1" dirty="0"/>
                <a:t>Planned production and sales</a:t>
              </a:r>
              <a:endParaRPr lang="en-US" sz="2400" b="1" dirty="0"/>
            </a:p>
          </p:txBody>
        </p:sp>
      </p:grpSp>
      <p:sp>
        <p:nvSpPr>
          <p:cNvPr id="9" name="Rounded Rectangular Callout 8"/>
          <p:cNvSpPr/>
          <p:nvPr/>
        </p:nvSpPr>
        <p:spPr>
          <a:xfrm>
            <a:off x="2572786" y="2290525"/>
            <a:ext cx="1446834" cy="687434"/>
          </a:xfrm>
          <a:prstGeom prst="wedgeRoundRectCallout">
            <a:avLst>
              <a:gd name="adj1" fmla="val -15378"/>
              <a:gd name="adj2" fmla="val 215763"/>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Breakeven Point</a:t>
            </a:r>
            <a:endParaRPr lang="en-US" b="1" dirty="0"/>
          </a:p>
        </p:txBody>
      </p:sp>
      <p:cxnSp>
        <p:nvCxnSpPr>
          <p:cNvPr id="35" name="Straight Arrow Connector 34"/>
          <p:cNvCxnSpPr/>
          <p:nvPr/>
        </p:nvCxnSpPr>
        <p:spPr>
          <a:xfrm flipV="1">
            <a:off x="3132526" y="5346441"/>
            <a:ext cx="4857837" cy="32337"/>
          </a:xfrm>
          <a:prstGeom prst="straightConnector1">
            <a:avLst/>
          </a:prstGeom>
          <a:ln w="85725" cmpd="tri">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4293268" y="1286148"/>
            <a:ext cx="1711234" cy="725532"/>
          </a:xfrm>
          <a:prstGeom prst="wedgeRoundRectCallout">
            <a:avLst>
              <a:gd name="adj1" fmla="val 14281"/>
              <a:gd name="adj2" fmla="val 516214"/>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Margin of Safety</a:t>
            </a:r>
            <a:endParaRPr lang="en-US" b="1" dirty="0"/>
          </a:p>
        </p:txBody>
      </p:sp>
      <p:sp>
        <p:nvSpPr>
          <p:cNvPr id="38" name="Striped Right Arrow 37"/>
          <p:cNvSpPr/>
          <p:nvPr/>
        </p:nvSpPr>
        <p:spPr>
          <a:xfrm>
            <a:off x="5377542" y="5831360"/>
            <a:ext cx="2168139" cy="890884"/>
          </a:xfrm>
          <a:prstGeom prst="stripedRightArrow">
            <a:avLst>
              <a:gd name="adj1" fmla="val 73461"/>
              <a:gd name="adj2" fmla="val 50000"/>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Quantity</a:t>
            </a:r>
            <a:endParaRPr lang="en-US" sz="2400" dirty="0"/>
          </a:p>
        </p:txBody>
      </p:sp>
      <p:sp>
        <p:nvSpPr>
          <p:cNvPr id="4" name="TextBox 3"/>
          <p:cNvSpPr txBox="1"/>
          <p:nvPr/>
        </p:nvSpPr>
        <p:spPr>
          <a:xfrm>
            <a:off x="2773036" y="5977462"/>
            <a:ext cx="76921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1,823</a:t>
            </a:r>
            <a:endParaRPr lang="en-US" dirty="0"/>
          </a:p>
        </p:txBody>
      </p:sp>
      <p:sp>
        <p:nvSpPr>
          <p:cNvPr id="40" name="TextBox 39"/>
          <p:cNvSpPr txBox="1"/>
          <p:nvPr/>
        </p:nvSpPr>
        <p:spPr>
          <a:xfrm>
            <a:off x="7605756" y="5999050"/>
            <a:ext cx="75915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5,000</a:t>
            </a:r>
            <a:endParaRPr lang="en-US" dirty="0"/>
          </a:p>
        </p:txBody>
      </p:sp>
      <p:cxnSp>
        <p:nvCxnSpPr>
          <p:cNvPr id="41" name="Straight Connector 40"/>
          <p:cNvCxnSpPr/>
          <p:nvPr/>
        </p:nvCxnSpPr>
        <p:spPr>
          <a:xfrm>
            <a:off x="4197542" y="3207422"/>
            <a:ext cx="26668" cy="2555077"/>
          </a:xfrm>
          <a:prstGeom prst="line">
            <a:avLst/>
          </a:prstGeom>
          <a:ln w="66675" cmpd="dbl">
            <a:gradFill flip="none" rotWithShape="1">
              <a:gsLst>
                <a:gs pos="0">
                  <a:srgbClr val="00B050">
                    <a:alpha val="47000"/>
                  </a:srgbClr>
                </a:gs>
                <a:gs pos="74000">
                  <a:srgbClr val="C00000">
                    <a:alpha val="36000"/>
                  </a:srgbClr>
                </a:gs>
                <a:gs pos="83000">
                  <a:srgbClr val="FF0000">
                    <a:alpha val="24000"/>
                  </a:srgbClr>
                </a:gs>
                <a:gs pos="100000">
                  <a:srgbClr val="FF0000">
                    <a:alpha val="3500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184918" y="3296015"/>
            <a:ext cx="29284" cy="2474638"/>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prstDash val="das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595701" y="2059328"/>
            <a:ext cx="4226185" cy="830997"/>
            <a:chOff x="6727371" y="3217264"/>
            <a:chExt cx="2996068" cy="551497"/>
          </a:xfrm>
        </p:grpSpPr>
        <p:sp>
          <p:nvSpPr>
            <p:cNvPr id="13" name="TextBox 12"/>
            <p:cNvSpPr txBox="1"/>
            <p:nvPr/>
          </p:nvSpPr>
          <p:spPr>
            <a:xfrm>
              <a:off x="8234273" y="3217264"/>
              <a:ext cx="1489166" cy="551497"/>
            </a:xfrm>
            <a:prstGeom prst="rect">
              <a:avLst/>
            </a:prstGeom>
            <a:noFill/>
            <a:ln>
              <a:solidFill>
                <a:srgbClr val="0070C0"/>
              </a:solidFill>
            </a:ln>
          </p:spPr>
          <p:txBody>
            <a:bodyPr wrap="square" rtlCol="0">
              <a:spAutoFit/>
            </a:bodyPr>
            <a:lstStyle/>
            <a:p>
              <a:r>
                <a:rPr lang="en-IN" sz="2400" b="1" dirty="0"/>
                <a:t>Total Cost = V*Q + F</a:t>
              </a:r>
              <a:endParaRPr lang="en-US" sz="2400" b="1" dirty="0"/>
            </a:p>
          </p:txBody>
        </p:sp>
        <p:sp>
          <p:nvSpPr>
            <p:cNvPr id="12" name="Freeform 11"/>
            <p:cNvSpPr/>
            <p:nvPr/>
          </p:nvSpPr>
          <p:spPr>
            <a:xfrm>
              <a:off x="6727371" y="3295603"/>
              <a:ext cx="1506901" cy="88799"/>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Freeform 18"/>
          <p:cNvSpPr/>
          <p:nvPr/>
        </p:nvSpPr>
        <p:spPr>
          <a:xfrm rot="19290101" flipV="1">
            <a:off x="6131390" y="3461245"/>
            <a:ext cx="2516584" cy="871825"/>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364915" y="2928172"/>
            <a:ext cx="3447971" cy="461665"/>
          </a:xfrm>
          <a:prstGeom prst="rect">
            <a:avLst/>
          </a:prstGeom>
          <a:noFill/>
          <a:ln>
            <a:solidFill>
              <a:srgbClr val="0070C0"/>
            </a:solidFill>
          </a:ln>
        </p:spPr>
        <p:txBody>
          <a:bodyPr wrap="square" rtlCol="0">
            <a:spAutoFit/>
          </a:bodyPr>
          <a:lstStyle/>
          <a:p>
            <a:r>
              <a:rPr lang="en-IN" sz="2400" b="1" dirty="0"/>
              <a:t>Variable Cost</a:t>
            </a:r>
            <a:endParaRPr lang="en-US" sz="2400" b="1" dirty="0"/>
          </a:p>
        </p:txBody>
      </p:sp>
      <p:grpSp>
        <p:nvGrpSpPr>
          <p:cNvPr id="27" name="Group 26"/>
          <p:cNvGrpSpPr/>
          <p:nvPr/>
        </p:nvGrpSpPr>
        <p:grpSpPr>
          <a:xfrm>
            <a:off x="7595700" y="3538442"/>
            <a:ext cx="2607618" cy="795473"/>
            <a:chOff x="7828506" y="4376058"/>
            <a:chExt cx="2607618" cy="795473"/>
          </a:xfrm>
        </p:grpSpPr>
        <p:sp>
          <p:nvSpPr>
            <p:cNvPr id="21" name="Freeform 20"/>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Cost</a:t>
              </a:r>
              <a:endParaRPr lang="en-US" sz="2400" b="1" dirty="0"/>
            </a:p>
          </p:txBody>
        </p:sp>
      </p:grpSp>
      <p:sp>
        <p:nvSpPr>
          <p:cNvPr id="50" name="TextBox 49"/>
          <p:cNvSpPr txBox="1"/>
          <p:nvPr/>
        </p:nvSpPr>
        <p:spPr>
          <a:xfrm>
            <a:off x="4105977" y="6024324"/>
            <a:ext cx="76921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2,823</a:t>
            </a:r>
            <a:endParaRPr lang="en-US" dirty="0"/>
          </a:p>
        </p:txBody>
      </p:sp>
      <p:sp>
        <p:nvSpPr>
          <p:cNvPr id="51" name="Up Arrow 50"/>
          <p:cNvSpPr/>
          <p:nvPr/>
        </p:nvSpPr>
        <p:spPr>
          <a:xfrm>
            <a:off x="2761254" y="5710598"/>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riped Right Arrow 38"/>
          <p:cNvSpPr/>
          <p:nvPr/>
        </p:nvSpPr>
        <p:spPr>
          <a:xfrm rot="16200000">
            <a:off x="-588411" y="3268090"/>
            <a:ext cx="2168139" cy="890884"/>
          </a:xfrm>
          <a:prstGeom prst="stripedRightArrow">
            <a:avLst>
              <a:gd name="adj1" fmla="val 76394"/>
              <a:gd name="adj2" fmla="val 45601"/>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Cost, Sales</a:t>
            </a:r>
            <a:endParaRPr lang="en-US" sz="2400" dirty="0"/>
          </a:p>
        </p:txBody>
      </p:sp>
      <p:cxnSp>
        <p:nvCxnSpPr>
          <p:cNvPr id="53" name="Straight Connector 52"/>
          <p:cNvCxnSpPr/>
          <p:nvPr/>
        </p:nvCxnSpPr>
        <p:spPr>
          <a:xfrm flipV="1">
            <a:off x="825137" y="2011680"/>
            <a:ext cx="7155172" cy="2364378"/>
          </a:xfrm>
          <a:prstGeom prst="line">
            <a:avLst/>
          </a:prstGeom>
          <a:ln w="41275">
            <a:solidFill>
              <a:srgbClr val="C00000">
                <a:alpha val="79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38199" y="4831089"/>
            <a:ext cx="7127932" cy="844944"/>
          </a:xfrm>
          <a:prstGeom prst="line">
            <a:avLst/>
          </a:prstGeom>
          <a:ln w="8890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12074" y="4820009"/>
            <a:ext cx="7127932" cy="862549"/>
          </a:xfrm>
          <a:prstGeom prst="line">
            <a:avLst/>
          </a:prstGeom>
          <a:ln w="25400">
            <a:headEnd type="oval"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25137" y="3459892"/>
            <a:ext cx="7127932" cy="862549"/>
          </a:xfrm>
          <a:prstGeom prst="line">
            <a:avLst/>
          </a:prstGeom>
          <a:ln w="63500">
            <a:solidFill>
              <a:schemeClr val="accent5">
                <a:lumMod val="50000"/>
              </a:schemeClr>
            </a:solidFill>
            <a:headEnd type="oval"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9" idx="4"/>
          </p:cNvCxnSpPr>
          <p:nvPr/>
        </p:nvCxnSpPr>
        <p:spPr>
          <a:xfrm>
            <a:off x="3073709" y="4117470"/>
            <a:ext cx="19899" cy="1593127"/>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490583" y="5542840"/>
            <a:ext cx="3499780" cy="13383"/>
          </a:xfrm>
          <a:prstGeom prst="straightConnector1">
            <a:avLst/>
          </a:prstGeom>
          <a:ln w="85725" cmpd="tri">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Flowchart: Collate 46"/>
          <p:cNvSpPr/>
          <p:nvPr/>
        </p:nvSpPr>
        <p:spPr>
          <a:xfrm rot="3811942">
            <a:off x="3807986" y="-1262584"/>
            <a:ext cx="1295006" cy="8717136"/>
          </a:xfrm>
          <a:prstGeom prst="flowChartCollate">
            <a:avLst/>
          </a:prstGeom>
          <a:gradFill flip="none" rotWithShape="1">
            <a:gsLst>
              <a:gs pos="0">
                <a:srgbClr val="00B050"/>
              </a:gs>
              <a:gs pos="61000">
                <a:srgbClr val="FBC9C5"/>
              </a:gs>
              <a:gs pos="74000">
                <a:srgbClr val="FF7979"/>
              </a:gs>
              <a:gs pos="100000">
                <a:srgbClr val="FF0000"/>
              </a:gs>
            </a:gsLst>
            <a:lin ang="5400000" scaled="1"/>
            <a:tileRect/>
          </a:gradFill>
          <a:ln w="317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63428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ppt_x"/>
                                          </p:val>
                                        </p:tav>
                                        <p:tav tm="100000">
                                          <p:val>
                                            <p:strVal val="#ppt_x"/>
                                          </p:val>
                                        </p:tav>
                                      </p:tavLst>
                                    </p:anim>
                                    <p:anim calcmode="lin" valueType="num">
                                      <p:cBhvr additive="base">
                                        <p:cTn id="36" dur="500" fill="hold"/>
                                        <p:tgtEl>
                                          <p:spTgt spid="5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additive="base">
                                        <p:cTn id="59" dur="500" fill="hold"/>
                                        <p:tgtEl>
                                          <p:spTgt spid="35"/>
                                        </p:tgtEl>
                                        <p:attrNameLst>
                                          <p:attrName>ppt_x</p:attrName>
                                        </p:attrNameLst>
                                      </p:cBhvr>
                                      <p:tavLst>
                                        <p:tav tm="0">
                                          <p:val>
                                            <p:strVal val="#ppt_x"/>
                                          </p:val>
                                        </p:tav>
                                        <p:tav tm="100000">
                                          <p:val>
                                            <p:strVal val="#ppt_x"/>
                                          </p:val>
                                        </p:tav>
                                      </p:tavLst>
                                    </p:anim>
                                    <p:anim calcmode="lin" valueType="num">
                                      <p:cBhvr additive="base">
                                        <p:cTn id="60" dur="500" fill="hold"/>
                                        <p:tgtEl>
                                          <p:spTgt spid="3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ppt_x"/>
                                          </p:val>
                                        </p:tav>
                                        <p:tav tm="100000">
                                          <p:val>
                                            <p:strVal val="#ppt_x"/>
                                          </p:val>
                                        </p:tav>
                                      </p:tavLst>
                                    </p:anim>
                                    <p:anim calcmode="lin" valueType="num">
                                      <p:cBhvr additive="base">
                                        <p:cTn id="6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additive="base">
                                        <p:cTn id="77" dur="500" fill="hold"/>
                                        <p:tgtEl>
                                          <p:spTgt spid="36"/>
                                        </p:tgtEl>
                                        <p:attrNameLst>
                                          <p:attrName>ppt_x</p:attrName>
                                        </p:attrNameLst>
                                      </p:cBhvr>
                                      <p:tavLst>
                                        <p:tav tm="0">
                                          <p:val>
                                            <p:strVal val="#ppt_x"/>
                                          </p:val>
                                        </p:tav>
                                        <p:tav tm="100000">
                                          <p:val>
                                            <p:strVal val="#ppt_x"/>
                                          </p:val>
                                        </p:tav>
                                      </p:tavLst>
                                    </p:anim>
                                    <p:anim calcmode="lin" valueType="num">
                                      <p:cBhvr additive="base">
                                        <p:cTn id="7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64" presetClass="path" presetSubtype="0" accel="50000" decel="50000" fill="hold" nodeType="clickEffect">
                                  <p:stCondLst>
                                    <p:cond delay="0"/>
                                  </p:stCondLst>
                                  <p:childTnLst>
                                    <p:animMotion origin="layout" path="M 4.16667E-6 -7.40741E-7 L -0.00104 -0.19676 " pathEditMode="relative" rAng="0" ptsTypes="AA">
                                      <p:cBhvr>
                                        <p:cTn id="82" dur="2000" fill="hold"/>
                                        <p:tgtEl>
                                          <p:spTgt spid="48"/>
                                        </p:tgtEl>
                                        <p:attrNameLst>
                                          <p:attrName>ppt_x</p:attrName>
                                          <p:attrName>ppt_y</p:attrName>
                                        </p:attrNameLst>
                                      </p:cBhvr>
                                      <p:rCtr x="-313" y="-9514"/>
                                    </p:animMotion>
                                  </p:childTnLst>
                                </p:cTn>
                              </p:par>
                            </p:childTnLst>
                          </p:cTn>
                        </p:par>
                      </p:childTnLst>
                    </p:cTn>
                  </p:par>
                  <p:par>
                    <p:cTn id="83" fill="hold">
                      <p:stCondLst>
                        <p:cond delay="indefinite"/>
                      </p:stCondLst>
                      <p:childTnLst>
                        <p:par>
                          <p:cTn id="84" fill="hold">
                            <p:stCondLst>
                              <p:cond delay="0"/>
                            </p:stCondLst>
                            <p:childTnLst>
                              <p:par>
                                <p:cTn id="85" presetID="35" presetClass="path" presetSubtype="0" accel="50000" decel="50000" fill="hold" nodeType="clickEffect">
                                  <p:stCondLst>
                                    <p:cond delay="0"/>
                                  </p:stCondLst>
                                  <p:childTnLst>
                                    <p:animMotion origin="layout" path="M -0.00118 0.01296 L -0.11563 0.00463 " pathEditMode="relative" rAng="0" ptsTypes="AA">
                                      <p:cBhvr>
                                        <p:cTn id="86" dur="2000" fill="hold"/>
                                        <p:tgtEl>
                                          <p:spTgt spid="46"/>
                                        </p:tgtEl>
                                        <p:attrNameLst>
                                          <p:attrName>ppt_x</p:attrName>
                                          <p:attrName>ppt_y</p:attrName>
                                        </p:attrNameLst>
                                      </p:cBhvr>
                                      <p:rCtr x="-5729" y="-417"/>
                                    </p:animMotion>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additive="base">
                                        <p:cTn id="91" dur="500" fill="hold"/>
                                        <p:tgtEl>
                                          <p:spTgt spid="9"/>
                                        </p:tgtEl>
                                        <p:attrNameLst>
                                          <p:attrName>ppt_x</p:attrName>
                                        </p:attrNameLst>
                                      </p:cBhvr>
                                      <p:tavLst>
                                        <p:tav tm="0">
                                          <p:val>
                                            <p:strVal val="#ppt_x"/>
                                          </p:val>
                                        </p:tav>
                                        <p:tav tm="100000">
                                          <p:val>
                                            <p:strVal val="#ppt_x"/>
                                          </p:val>
                                        </p:tav>
                                      </p:tavLst>
                                    </p:anim>
                                    <p:anim calcmode="lin" valueType="num">
                                      <p:cBhvr additive="base">
                                        <p:cTn id="9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5" presetClass="path" presetSubtype="0" accel="50000" decel="50000" fill="hold" nodeType="clickEffect">
                                  <p:stCondLst>
                                    <p:cond delay="0"/>
                                  </p:stCondLst>
                                  <p:childTnLst>
                                    <p:animMotion origin="layout" path="M -0.00118 0.01296 L -0.11563 0.00463 " pathEditMode="relative" rAng="0" ptsTypes="AA">
                                      <p:cBhvr>
                                        <p:cTn id="96" dur="2000" fill="hold"/>
                                        <p:tgtEl>
                                          <p:spTgt spid="42"/>
                                        </p:tgtEl>
                                        <p:attrNameLst>
                                          <p:attrName>ppt_x</p:attrName>
                                          <p:attrName>ppt_y</p:attrName>
                                        </p:attrNameLst>
                                      </p:cBhvr>
                                      <p:rCtr x="-5729" y="-417"/>
                                    </p:animMotion>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additive="base">
                                        <p:cTn id="101" dur="250" fill="hold"/>
                                        <p:tgtEl>
                                          <p:spTgt spid="43"/>
                                        </p:tgtEl>
                                        <p:attrNameLst>
                                          <p:attrName>ppt_x</p:attrName>
                                        </p:attrNameLst>
                                      </p:cBhvr>
                                      <p:tavLst>
                                        <p:tav tm="0">
                                          <p:val>
                                            <p:strVal val="#ppt_x"/>
                                          </p:val>
                                        </p:tav>
                                        <p:tav tm="100000">
                                          <p:val>
                                            <p:strVal val="#ppt_x"/>
                                          </p:val>
                                        </p:tav>
                                      </p:tavLst>
                                    </p:anim>
                                    <p:anim calcmode="lin" valueType="num">
                                      <p:cBhvr additive="base">
                                        <p:cTn id="102" dur="25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grpId="0" nodeType="clickEffect">
                                  <p:stCondLst>
                                    <p:cond delay="0"/>
                                  </p:stCondLst>
                                  <p:childTnLst>
                                    <p:anim calcmode="lin" valueType="num">
                                      <p:cBhvr additive="base">
                                        <p:cTn id="106" dur="500"/>
                                        <p:tgtEl>
                                          <p:spTgt spid="47"/>
                                        </p:tgtEl>
                                        <p:attrNameLst>
                                          <p:attrName>ppt_x</p:attrName>
                                        </p:attrNameLst>
                                      </p:cBhvr>
                                      <p:tavLst>
                                        <p:tav tm="0">
                                          <p:val>
                                            <p:strVal val="ppt_x"/>
                                          </p:val>
                                        </p:tav>
                                        <p:tav tm="100000">
                                          <p:val>
                                            <p:strVal val="ppt_x"/>
                                          </p:val>
                                        </p:tav>
                                      </p:tavLst>
                                    </p:anim>
                                    <p:anim calcmode="lin" valueType="num">
                                      <p:cBhvr additive="base">
                                        <p:cTn id="107" dur="500"/>
                                        <p:tgtEl>
                                          <p:spTgt spid="47"/>
                                        </p:tgtEl>
                                        <p:attrNameLst>
                                          <p:attrName>ppt_y</p:attrName>
                                        </p:attrNameLst>
                                      </p:cBhvr>
                                      <p:tavLst>
                                        <p:tav tm="0">
                                          <p:val>
                                            <p:strVal val="ppt_y"/>
                                          </p:val>
                                        </p:tav>
                                        <p:tav tm="100000">
                                          <p:val>
                                            <p:strVal val="1+ppt_h/2"/>
                                          </p:val>
                                        </p:tav>
                                      </p:tavLst>
                                    </p:anim>
                                    <p:set>
                                      <p:cBhvr>
                                        <p:cTn id="108"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P spid="30" grpId="0" animBg="1"/>
      <p:bldP spid="9" grpId="0" animBg="1"/>
      <p:bldP spid="36" grpId="0" animBg="1"/>
      <p:bldP spid="38" grpId="0" animBg="1"/>
      <p:bldP spid="20" grpId="0" animBg="1"/>
      <p:bldP spid="39" grpId="0" animBg="1"/>
      <p:bldP spid="4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sosceles Triangle 48"/>
          <p:cNvSpPr/>
          <p:nvPr/>
        </p:nvSpPr>
        <p:spPr>
          <a:xfrm rot="14962239">
            <a:off x="4445169" y="114074"/>
            <a:ext cx="2929952" cy="5864380"/>
          </a:xfrm>
          <a:prstGeom prst="triangle">
            <a:avLst/>
          </a:prstGeom>
          <a:solidFill>
            <a:srgbClr val="3BB6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26936"/>
            <a:ext cx="10515600" cy="1325563"/>
          </a:xfrm>
        </p:spPr>
        <p:txBody>
          <a:bodyPr/>
          <a:lstStyle/>
          <a:p>
            <a:r>
              <a:rPr lang="en-IN" sz="2400" dirty="0"/>
              <a:t>Graphical </a:t>
            </a:r>
            <a:r>
              <a:rPr lang="en-IN" sz="2400" dirty="0" smtClean="0"/>
              <a:t>Representation: Reduce the Variable Cost</a:t>
            </a:r>
            <a:endParaRPr lang="en-US" sz="2400" dirty="0"/>
          </a:p>
        </p:txBody>
      </p:sp>
      <p:cxnSp>
        <p:nvCxnSpPr>
          <p:cNvPr id="10" name="Straight Connector 9"/>
          <p:cNvCxnSpPr/>
          <p:nvPr/>
        </p:nvCxnSpPr>
        <p:spPr>
          <a:xfrm flipV="1">
            <a:off x="825137" y="3735977"/>
            <a:ext cx="7155172" cy="1957662"/>
          </a:xfrm>
          <a:prstGeom prst="line">
            <a:avLst/>
          </a:prstGeom>
          <a:ln w="28575">
            <a:solidFill>
              <a:srgbClr val="C00000">
                <a:alpha val="2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4" idx="1"/>
          </p:cNvCxnSpPr>
          <p:nvPr/>
        </p:nvCxnSpPr>
        <p:spPr>
          <a:xfrm flipV="1">
            <a:off x="2747920" y="5693640"/>
            <a:ext cx="1732640" cy="451630"/>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 idx="1"/>
          </p:cNvCxnSpPr>
          <p:nvPr/>
        </p:nvCxnSpPr>
        <p:spPr>
          <a:xfrm rot="10800000" flipH="1" flipV="1">
            <a:off x="838200" y="1089718"/>
            <a:ext cx="8073980" cy="4665732"/>
          </a:xfrm>
          <a:prstGeom prst="bentConnector3">
            <a:avLst>
              <a:gd name="adj1" fmla="val -242"/>
            </a:avLst>
          </a:prstGeom>
          <a:ln w="444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38200" y="694099"/>
            <a:ext cx="7152163" cy="4999540"/>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990363" y="519953"/>
            <a:ext cx="1180100" cy="3075744"/>
          </a:xfrm>
          <a:prstGeom prst="rect">
            <a:avLst/>
          </a:prstGeom>
          <a:solidFill>
            <a:srgbClr val="EBD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7898300" y="649536"/>
            <a:ext cx="3779894" cy="461665"/>
            <a:chOff x="7037823" y="3200399"/>
            <a:chExt cx="2028859" cy="381282"/>
          </a:xfrm>
        </p:grpSpPr>
        <p:sp>
          <p:nvSpPr>
            <p:cNvPr id="16" name="Freeform 15"/>
            <p:cNvSpPr/>
            <p:nvPr/>
          </p:nvSpPr>
          <p:spPr>
            <a:xfrm>
              <a:off x="7037823" y="3336780"/>
              <a:ext cx="656197" cy="19797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694022" y="3200399"/>
              <a:ext cx="1372660" cy="381282"/>
            </a:xfrm>
            <a:prstGeom prst="rect">
              <a:avLst/>
            </a:prstGeom>
            <a:noFill/>
            <a:ln>
              <a:solidFill>
                <a:srgbClr val="0070C0"/>
              </a:solidFill>
            </a:ln>
          </p:spPr>
          <p:txBody>
            <a:bodyPr wrap="square" rtlCol="0">
              <a:spAutoFit/>
            </a:bodyPr>
            <a:lstStyle/>
            <a:p>
              <a:r>
                <a:rPr lang="en-IN" sz="2400" b="1" dirty="0"/>
                <a:t>Total Sales = P*Q</a:t>
              </a:r>
              <a:endParaRPr lang="en-US" sz="2400" b="1" dirty="0"/>
            </a:p>
          </p:txBody>
        </p:sp>
      </p:grpSp>
      <p:cxnSp>
        <p:nvCxnSpPr>
          <p:cNvPr id="8" name="Straight Connector 7"/>
          <p:cNvCxnSpPr/>
          <p:nvPr/>
        </p:nvCxnSpPr>
        <p:spPr>
          <a:xfrm flipV="1">
            <a:off x="825137" y="4362994"/>
            <a:ext cx="7155172" cy="13064"/>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9905943">
            <a:off x="4863338" y="2475293"/>
            <a:ext cx="2769146" cy="646331"/>
          </a:xfrm>
          <a:prstGeom prst="rect">
            <a:avLst/>
          </a:prstGeom>
          <a:noFill/>
        </p:spPr>
        <p:txBody>
          <a:bodyPr wrap="square" rtlCol="0">
            <a:spAutoFit/>
          </a:bodyPr>
          <a:lstStyle/>
          <a:p>
            <a:r>
              <a:rPr lang="en-IN" sz="3600" b="1" dirty="0"/>
              <a:t>Profit zone</a:t>
            </a:r>
            <a:endParaRPr lang="en-US" sz="3600" b="1" dirty="0"/>
          </a:p>
        </p:txBody>
      </p:sp>
      <p:cxnSp>
        <p:nvCxnSpPr>
          <p:cNvPr id="5" name="Straight Connector 4"/>
          <p:cNvCxnSpPr/>
          <p:nvPr/>
        </p:nvCxnSpPr>
        <p:spPr>
          <a:xfrm>
            <a:off x="7980309" y="2011680"/>
            <a:ext cx="20515" cy="368195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6" name="Up Arrow 5"/>
          <p:cNvSpPr/>
          <p:nvPr/>
        </p:nvSpPr>
        <p:spPr>
          <a:xfrm>
            <a:off x="7595702" y="5749718"/>
            <a:ext cx="769213" cy="241663"/>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a:off x="4105977" y="5736060"/>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8023536" y="5179018"/>
            <a:ext cx="3315636" cy="737630"/>
            <a:chOff x="8323635" y="4376058"/>
            <a:chExt cx="2112489" cy="884021"/>
          </a:xfrm>
        </p:grpSpPr>
        <p:sp>
          <p:nvSpPr>
            <p:cNvPr id="32" name="Freeform 31"/>
            <p:cNvSpPr/>
            <p:nvPr/>
          </p:nvSpPr>
          <p:spPr>
            <a:xfrm rot="972927" flipV="1">
              <a:off x="8323635" y="4501406"/>
              <a:ext cx="289320" cy="758673"/>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TextBox 32"/>
            <p:cNvSpPr txBox="1"/>
            <p:nvPr/>
          </p:nvSpPr>
          <p:spPr>
            <a:xfrm>
              <a:off x="8641621" y="4376058"/>
              <a:ext cx="1794503" cy="848374"/>
            </a:xfrm>
            <a:prstGeom prst="rect">
              <a:avLst/>
            </a:prstGeom>
            <a:noFill/>
            <a:ln>
              <a:solidFill>
                <a:srgbClr val="0070C0"/>
              </a:solidFill>
            </a:ln>
          </p:spPr>
          <p:txBody>
            <a:bodyPr wrap="square" rtlCol="0">
              <a:spAutoFit/>
            </a:bodyPr>
            <a:lstStyle/>
            <a:p>
              <a:r>
                <a:rPr lang="en-IN" sz="2000" b="1" dirty="0"/>
                <a:t>Planned production and sales</a:t>
              </a:r>
              <a:endParaRPr lang="en-US" sz="2000" b="1" dirty="0"/>
            </a:p>
          </p:txBody>
        </p:sp>
      </p:grpSp>
      <p:sp>
        <p:nvSpPr>
          <p:cNvPr id="9" name="Rounded Rectangular Callout 8"/>
          <p:cNvSpPr/>
          <p:nvPr/>
        </p:nvSpPr>
        <p:spPr>
          <a:xfrm>
            <a:off x="2572786" y="2290525"/>
            <a:ext cx="1446834" cy="687434"/>
          </a:xfrm>
          <a:prstGeom prst="wedgeRoundRectCallout">
            <a:avLst>
              <a:gd name="adj1" fmla="val -11301"/>
              <a:gd name="adj2" fmla="val 215763"/>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Breakeven Point</a:t>
            </a:r>
            <a:endParaRPr lang="en-US" b="1" dirty="0"/>
          </a:p>
        </p:txBody>
      </p:sp>
      <p:cxnSp>
        <p:nvCxnSpPr>
          <p:cNvPr id="35" name="Straight Arrow Connector 34"/>
          <p:cNvCxnSpPr/>
          <p:nvPr/>
        </p:nvCxnSpPr>
        <p:spPr>
          <a:xfrm flipV="1">
            <a:off x="3132526" y="5346441"/>
            <a:ext cx="4857837" cy="32337"/>
          </a:xfrm>
          <a:prstGeom prst="straightConnector1">
            <a:avLst/>
          </a:prstGeom>
          <a:ln w="85725" cmpd="tri">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5834448" y="4447504"/>
            <a:ext cx="1711234" cy="725532"/>
          </a:xfrm>
          <a:prstGeom prst="wedgeRoundRectCallout">
            <a:avLst>
              <a:gd name="adj1" fmla="val -46024"/>
              <a:gd name="adj2" fmla="val 73303"/>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Margin of Safety</a:t>
            </a:r>
            <a:endParaRPr lang="en-US" b="1" dirty="0"/>
          </a:p>
        </p:txBody>
      </p:sp>
      <p:sp>
        <p:nvSpPr>
          <p:cNvPr id="38" name="Striped Right Arrow 37"/>
          <p:cNvSpPr/>
          <p:nvPr/>
        </p:nvSpPr>
        <p:spPr>
          <a:xfrm>
            <a:off x="5377542" y="5831360"/>
            <a:ext cx="2168139" cy="890884"/>
          </a:xfrm>
          <a:prstGeom prst="stripedRightArrow">
            <a:avLst>
              <a:gd name="adj1" fmla="val 73461"/>
              <a:gd name="adj2" fmla="val 50000"/>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Quantity</a:t>
            </a:r>
            <a:endParaRPr lang="en-US" sz="2400" dirty="0"/>
          </a:p>
        </p:txBody>
      </p:sp>
      <p:sp>
        <p:nvSpPr>
          <p:cNvPr id="4" name="TextBox 3"/>
          <p:cNvSpPr txBox="1"/>
          <p:nvPr/>
        </p:nvSpPr>
        <p:spPr>
          <a:xfrm>
            <a:off x="2747920" y="5991381"/>
            <a:ext cx="76921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1,500</a:t>
            </a:r>
            <a:endParaRPr lang="en-US" dirty="0"/>
          </a:p>
        </p:txBody>
      </p:sp>
      <p:sp>
        <p:nvSpPr>
          <p:cNvPr id="40" name="TextBox 39"/>
          <p:cNvSpPr txBox="1"/>
          <p:nvPr/>
        </p:nvSpPr>
        <p:spPr>
          <a:xfrm>
            <a:off x="7605756" y="5999050"/>
            <a:ext cx="93570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5,000</a:t>
            </a:r>
            <a:endParaRPr lang="en-US" dirty="0"/>
          </a:p>
        </p:txBody>
      </p:sp>
      <p:cxnSp>
        <p:nvCxnSpPr>
          <p:cNvPr id="41" name="Straight Connector 40"/>
          <p:cNvCxnSpPr>
            <a:endCxn id="30" idx="0"/>
          </p:cNvCxnSpPr>
          <p:nvPr/>
        </p:nvCxnSpPr>
        <p:spPr>
          <a:xfrm>
            <a:off x="4463916" y="3180983"/>
            <a:ext cx="26668" cy="2555077"/>
          </a:xfrm>
          <a:prstGeom prst="line">
            <a:avLst/>
          </a:prstGeom>
          <a:ln w="66675" cmpd="dbl">
            <a:gradFill flip="none" rotWithShape="1">
              <a:gsLst>
                <a:gs pos="0">
                  <a:srgbClr val="00B050">
                    <a:alpha val="47000"/>
                  </a:srgbClr>
                </a:gs>
                <a:gs pos="74000">
                  <a:srgbClr val="C00000">
                    <a:alpha val="36000"/>
                  </a:srgbClr>
                </a:gs>
                <a:gs pos="83000">
                  <a:srgbClr val="FF0000">
                    <a:alpha val="24000"/>
                  </a:srgbClr>
                </a:gs>
                <a:gs pos="100000">
                  <a:srgbClr val="FF0000">
                    <a:alpha val="3500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79424" y="4848695"/>
            <a:ext cx="7127932" cy="844944"/>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25136" y="3530235"/>
            <a:ext cx="7127932" cy="844944"/>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132527" y="4127809"/>
            <a:ext cx="13334" cy="1587040"/>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8" name="Isosceles Triangle 47"/>
          <p:cNvSpPr/>
          <p:nvPr/>
        </p:nvSpPr>
        <p:spPr>
          <a:xfrm rot="4147440">
            <a:off x="1093924" y="3196243"/>
            <a:ext cx="1427284" cy="2792953"/>
          </a:xfrm>
          <a:prstGeom prst="triangle">
            <a:avLst/>
          </a:prstGeom>
          <a:solidFill>
            <a:srgbClr val="B609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4503" y="4259361"/>
            <a:ext cx="720634" cy="1618026"/>
          </a:xfrm>
          <a:prstGeom prst="rect">
            <a:avLst/>
          </a:prstGeom>
          <a:solidFill>
            <a:srgbClr val="EBD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595700" y="1457179"/>
            <a:ext cx="4137173" cy="1279541"/>
            <a:chOff x="6727371" y="2817642"/>
            <a:chExt cx="2932965" cy="849176"/>
          </a:xfrm>
        </p:grpSpPr>
        <p:sp>
          <p:nvSpPr>
            <p:cNvPr id="13" name="TextBox 12"/>
            <p:cNvSpPr txBox="1"/>
            <p:nvPr/>
          </p:nvSpPr>
          <p:spPr>
            <a:xfrm>
              <a:off x="7128320" y="3401282"/>
              <a:ext cx="2493253" cy="265536"/>
            </a:xfrm>
            <a:prstGeom prst="rect">
              <a:avLst/>
            </a:prstGeom>
            <a:noFill/>
            <a:ln>
              <a:solidFill>
                <a:srgbClr val="0070C0"/>
              </a:solidFill>
            </a:ln>
          </p:spPr>
          <p:txBody>
            <a:bodyPr wrap="square" rtlCol="0">
              <a:spAutoFit/>
            </a:bodyPr>
            <a:lstStyle/>
            <a:p>
              <a:r>
                <a:rPr lang="en-IN" sz="2000" b="1" dirty="0" smtClean="0"/>
                <a:t>New Total </a:t>
              </a:r>
              <a:r>
                <a:rPr lang="en-IN" sz="2000" b="1" dirty="0"/>
                <a:t>Cost = V*Q + F</a:t>
              </a:r>
              <a:endParaRPr lang="en-US" sz="2000" b="1" dirty="0"/>
            </a:p>
          </p:txBody>
        </p:sp>
        <p:sp>
          <p:nvSpPr>
            <p:cNvPr id="12" name="Freeform 11"/>
            <p:cNvSpPr/>
            <p:nvPr/>
          </p:nvSpPr>
          <p:spPr>
            <a:xfrm>
              <a:off x="6727371" y="3295603"/>
              <a:ext cx="1506901" cy="88799"/>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2" name="TextBox 51"/>
            <p:cNvSpPr txBox="1"/>
            <p:nvPr/>
          </p:nvSpPr>
          <p:spPr>
            <a:xfrm>
              <a:off x="8171170" y="2817642"/>
              <a:ext cx="1489166" cy="469794"/>
            </a:xfrm>
            <a:prstGeom prst="rect">
              <a:avLst/>
            </a:prstGeom>
            <a:noFill/>
            <a:ln>
              <a:solidFill>
                <a:srgbClr val="0070C0"/>
              </a:solidFill>
            </a:ln>
          </p:spPr>
          <p:txBody>
            <a:bodyPr wrap="square" rtlCol="0">
              <a:spAutoFit/>
            </a:bodyPr>
            <a:lstStyle/>
            <a:p>
              <a:r>
                <a:rPr lang="en-IN" sz="2000" b="1" dirty="0" smtClean="0"/>
                <a:t>Previous Total </a:t>
              </a:r>
              <a:r>
                <a:rPr lang="en-IN" sz="2000" b="1" dirty="0"/>
                <a:t>Cost = V*Q + F</a:t>
              </a:r>
              <a:endParaRPr lang="en-US" sz="2000" b="1" dirty="0"/>
            </a:p>
          </p:txBody>
        </p:sp>
      </p:grpSp>
      <p:sp>
        <p:nvSpPr>
          <p:cNvPr id="20" name="TextBox 19"/>
          <p:cNvSpPr txBox="1"/>
          <p:nvPr/>
        </p:nvSpPr>
        <p:spPr>
          <a:xfrm>
            <a:off x="8322798" y="2902566"/>
            <a:ext cx="3073026" cy="400110"/>
          </a:xfrm>
          <a:prstGeom prst="rect">
            <a:avLst/>
          </a:prstGeom>
          <a:noFill/>
          <a:ln>
            <a:solidFill>
              <a:srgbClr val="0070C0"/>
            </a:solidFill>
          </a:ln>
        </p:spPr>
        <p:txBody>
          <a:bodyPr wrap="square" rtlCol="0">
            <a:spAutoFit/>
          </a:bodyPr>
          <a:lstStyle/>
          <a:p>
            <a:r>
              <a:rPr lang="en-IN" sz="2000" b="1" dirty="0" smtClean="0"/>
              <a:t>Previous Variable </a:t>
            </a:r>
            <a:r>
              <a:rPr lang="en-IN" sz="2000" b="1" dirty="0"/>
              <a:t>Cost</a:t>
            </a:r>
            <a:endParaRPr lang="en-US" sz="2000" b="1" dirty="0"/>
          </a:p>
        </p:txBody>
      </p:sp>
      <p:grpSp>
        <p:nvGrpSpPr>
          <p:cNvPr id="27" name="Group 26"/>
          <p:cNvGrpSpPr/>
          <p:nvPr/>
        </p:nvGrpSpPr>
        <p:grpSpPr>
          <a:xfrm>
            <a:off x="7595700" y="3538442"/>
            <a:ext cx="2607618" cy="795473"/>
            <a:chOff x="7828506" y="4376058"/>
            <a:chExt cx="2607618" cy="795473"/>
          </a:xfrm>
        </p:grpSpPr>
        <p:sp>
          <p:nvSpPr>
            <p:cNvPr id="21" name="Freeform 20"/>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Cost</a:t>
              </a:r>
              <a:endParaRPr lang="en-US" sz="2400" b="1" dirty="0"/>
            </a:p>
          </p:txBody>
        </p:sp>
      </p:grpSp>
      <p:sp>
        <p:nvSpPr>
          <p:cNvPr id="50" name="TextBox 49"/>
          <p:cNvSpPr txBox="1"/>
          <p:nvPr/>
        </p:nvSpPr>
        <p:spPr>
          <a:xfrm>
            <a:off x="4079309" y="6068037"/>
            <a:ext cx="76921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2,823</a:t>
            </a:r>
            <a:endParaRPr lang="en-US" dirty="0"/>
          </a:p>
        </p:txBody>
      </p:sp>
      <p:sp>
        <p:nvSpPr>
          <p:cNvPr id="51" name="Up Arrow 50"/>
          <p:cNvSpPr/>
          <p:nvPr/>
        </p:nvSpPr>
        <p:spPr>
          <a:xfrm>
            <a:off x="2761254" y="5710598"/>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riped Right Arrow 38"/>
          <p:cNvSpPr/>
          <p:nvPr/>
        </p:nvSpPr>
        <p:spPr>
          <a:xfrm rot="16200000">
            <a:off x="-588411" y="3268090"/>
            <a:ext cx="2168139" cy="890884"/>
          </a:xfrm>
          <a:prstGeom prst="stripedRightArrow">
            <a:avLst>
              <a:gd name="adj1" fmla="val 76394"/>
              <a:gd name="adj2" fmla="val 45601"/>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Cost, Sales</a:t>
            </a:r>
            <a:endParaRPr lang="en-US" sz="2400" dirty="0"/>
          </a:p>
        </p:txBody>
      </p:sp>
      <p:cxnSp>
        <p:nvCxnSpPr>
          <p:cNvPr id="47" name="Straight Connector 46"/>
          <p:cNvCxnSpPr/>
          <p:nvPr/>
        </p:nvCxnSpPr>
        <p:spPr>
          <a:xfrm flipV="1">
            <a:off x="825137" y="2011680"/>
            <a:ext cx="7155172" cy="2364378"/>
          </a:xfrm>
          <a:prstGeom prst="line">
            <a:avLst/>
          </a:prstGeom>
          <a:ln w="41275">
            <a:solidFill>
              <a:srgbClr val="C00000">
                <a:alpha val="22000"/>
              </a:srgb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9820479">
            <a:off x="896977" y="4294283"/>
            <a:ext cx="1907177" cy="461665"/>
          </a:xfrm>
          <a:prstGeom prst="rect">
            <a:avLst/>
          </a:prstGeom>
          <a:noFill/>
        </p:spPr>
        <p:txBody>
          <a:bodyPr wrap="square" rtlCol="0">
            <a:spAutoFit/>
          </a:bodyPr>
          <a:lstStyle/>
          <a:p>
            <a:r>
              <a:rPr lang="en-IN" sz="2400" b="1" dirty="0">
                <a:solidFill>
                  <a:schemeClr val="bg1"/>
                </a:solidFill>
              </a:rPr>
              <a:t>Loss zone</a:t>
            </a:r>
            <a:endParaRPr lang="en-US" sz="2400" b="1" dirty="0">
              <a:solidFill>
                <a:schemeClr val="bg1"/>
              </a:solidFill>
            </a:endParaRPr>
          </a:p>
        </p:txBody>
      </p:sp>
      <p:sp>
        <p:nvSpPr>
          <p:cNvPr id="53" name="Freeform 52"/>
          <p:cNvSpPr/>
          <p:nvPr/>
        </p:nvSpPr>
        <p:spPr>
          <a:xfrm rot="20006308" flipV="1">
            <a:off x="6211858" y="2891289"/>
            <a:ext cx="2125600" cy="40693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54" name="Group 53"/>
          <p:cNvGrpSpPr/>
          <p:nvPr/>
        </p:nvGrpSpPr>
        <p:grpSpPr>
          <a:xfrm>
            <a:off x="6811673" y="2902235"/>
            <a:ext cx="4584155" cy="839570"/>
            <a:chOff x="6634394" y="3200399"/>
            <a:chExt cx="2577135" cy="1059030"/>
          </a:xfrm>
        </p:grpSpPr>
        <p:sp>
          <p:nvSpPr>
            <p:cNvPr id="55" name="Freeform 54"/>
            <p:cNvSpPr/>
            <p:nvPr/>
          </p:nvSpPr>
          <p:spPr>
            <a:xfrm rot="20175269" flipV="1">
              <a:off x="6634394" y="3757830"/>
              <a:ext cx="895806" cy="501599"/>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6" name="TextBox 55"/>
            <p:cNvSpPr txBox="1"/>
            <p:nvPr/>
          </p:nvSpPr>
          <p:spPr>
            <a:xfrm>
              <a:off x="7483925" y="3200399"/>
              <a:ext cx="1727604" cy="504697"/>
            </a:xfrm>
            <a:prstGeom prst="rect">
              <a:avLst/>
            </a:prstGeom>
            <a:noFill/>
            <a:ln>
              <a:solidFill>
                <a:srgbClr val="0070C0"/>
              </a:solidFill>
            </a:ln>
          </p:spPr>
          <p:txBody>
            <a:bodyPr wrap="square" rtlCol="0">
              <a:spAutoFit/>
            </a:bodyPr>
            <a:lstStyle/>
            <a:p>
              <a:r>
                <a:rPr lang="en-IN" sz="2000" b="1" dirty="0" smtClean="0"/>
                <a:t>Previous Variable </a:t>
              </a:r>
              <a:r>
                <a:rPr lang="en-IN" sz="2000" b="1" dirty="0"/>
                <a:t>Cost</a:t>
              </a:r>
              <a:endParaRPr lang="en-US" sz="2000" b="1" dirty="0"/>
            </a:p>
          </p:txBody>
        </p:sp>
      </p:grpSp>
      <p:grpSp>
        <p:nvGrpSpPr>
          <p:cNvPr id="57" name="Group 56"/>
          <p:cNvGrpSpPr/>
          <p:nvPr/>
        </p:nvGrpSpPr>
        <p:grpSpPr>
          <a:xfrm>
            <a:off x="7215361" y="4132423"/>
            <a:ext cx="4463338" cy="589060"/>
            <a:chOff x="6702315" y="3200399"/>
            <a:chExt cx="2509214" cy="743038"/>
          </a:xfrm>
        </p:grpSpPr>
        <p:sp>
          <p:nvSpPr>
            <p:cNvPr id="58" name="Freeform 57"/>
            <p:cNvSpPr/>
            <p:nvPr/>
          </p:nvSpPr>
          <p:spPr>
            <a:xfrm rot="20601717" flipV="1">
              <a:off x="6702315" y="3516641"/>
              <a:ext cx="895806" cy="42679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9" name="TextBox 58"/>
            <p:cNvSpPr txBox="1"/>
            <p:nvPr/>
          </p:nvSpPr>
          <p:spPr>
            <a:xfrm>
              <a:off x="7483925" y="3200399"/>
              <a:ext cx="1727604" cy="504697"/>
            </a:xfrm>
            <a:prstGeom prst="rect">
              <a:avLst/>
            </a:prstGeom>
            <a:noFill/>
            <a:ln>
              <a:solidFill>
                <a:srgbClr val="0070C0"/>
              </a:solidFill>
            </a:ln>
          </p:spPr>
          <p:txBody>
            <a:bodyPr wrap="square" rtlCol="0">
              <a:spAutoFit/>
            </a:bodyPr>
            <a:lstStyle/>
            <a:p>
              <a:r>
                <a:rPr lang="en-IN" sz="2000" b="1" dirty="0" smtClean="0"/>
                <a:t>New Variable </a:t>
              </a:r>
              <a:r>
                <a:rPr lang="en-IN" sz="2000" b="1" dirty="0"/>
                <a:t>Cost</a:t>
              </a:r>
              <a:endParaRPr lang="en-US" sz="2000" b="1" dirty="0"/>
            </a:p>
          </p:txBody>
        </p:sp>
      </p:grpSp>
    </p:spTree>
    <p:extLst>
      <p:ext uri="{BB962C8B-B14F-4D97-AF65-F5344CB8AC3E}">
        <p14:creationId xmlns:p14="http://schemas.microsoft.com/office/powerpoint/2010/main" val="17446737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6" y="495892"/>
            <a:ext cx="10515600" cy="712535"/>
          </a:xfrm>
        </p:spPr>
        <p:txBody>
          <a:bodyPr>
            <a:noAutofit/>
          </a:bodyPr>
          <a:lstStyle/>
          <a:p>
            <a:r>
              <a:rPr lang="en-IN" dirty="0" smtClean="0"/>
              <a:t>Suppose You Reduce the Variable Cost </a:t>
            </a:r>
            <a:endParaRPr lang="en-US" dirty="0"/>
          </a:p>
        </p:txBody>
      </p:sp>
      <p:cxnSp>
        <p:nvCxnSpPr>
          <p:cNvPr id="10" name="Straight Connector 9"/>
          <p:cNvCxnSpPr/>
          <p:nvPr/>
        </p:nvCxnSpPr>
        <p:spPr>
          <a:xfrm flipV="1">
            <a:off x="825137" y="3735977"/>
            <a:ext cx="7155172" cy="1957662"/>
          </a:xfrm>
          <a:prstGeom prst="line">
            <a:avLst/>
          </a:prstGeom>
          <a:ln w="53975">
            <a:solidFill>
              <a:srgbClr val="C00000">
                <a:alpha val="21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4" idx="1"/>
          </p:cNvCxnSpPr>
          <p:nvPr/>
        </p:nvCxnSpPr>
        <p:spPr>
          <a:xfrm flipV="1">
            <a:off x="3322779" y="5693640"/>
            <a:ext cx="1707524" cy="437711"/>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38200" y="694099"/>
            <a:ext cx="7152163" cy="4999540"/>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246831" y="1171363"/>
            <a:ext cx="3779894" cy="461665"/>
            <a:chOff x="7037823" y="3200399"/>
            <a:chExt cx="2028859" cy="381282"/>
          </a:xfrm>
        </p:grpSpPr>
        <p:sp>
          <p:nvSpPr>
            <p:cNvPr id="16" name="Freeform 15"/>
            <p:cNvSpPr/>
            <p:nvPr/>
          </p:nvSpPr>
          <p:spPr>
            <a:xfrm>
              <a:off x="7037823" y="3336780"/>
              <a:ext cx="656197" cy="19797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694022" y="3200399"/>
              <a:ext cx="1372660" cy="381282"/>
            </a:xfrm>
            <a:prstGeom prst="rect">
              <a:avLst/>
            </a:prstGeom>
            <a:noFill/>
            <a:ln>
              <a:solidFill>
                <a:srgbClr val="0070C0"/>
              </a:solidFill>
            </a:ln>
          </p:spPr>
          <p:txBody>
            <a:bodyPr wrap="square" rtlCol="0">
              <a:spAutoFit/>
            </a:bodyPr>
            <a:lstStyle/>
            <a:p>
              <a:r>
                <a:rPr lang="en-IN" sz="2400" b="1" dirty="0"/>
                <a:t>Total Sales = P*Q</a:t>
              </a:r>
              <a:endParaRPr lang="en-US" sz="2400" b="1" dirty="0"/>
            </a:p>
          </p:txBody>
        </p:sp>
      </p:grpSp>
      <p:cxnSp>
        <p:nvCxnSpPr>
          <p:cNvPr id="8" name="Straight Connector 7"/>
          <p:cNvCxnSpPr/>
          <p:nvPr/>
        </p:nvCxnSpPr>
        <p:spPr>
          <a:xfrm flipV="1">
            <a:off x="825137" y="4362994"/>
            <a:ext cx="7155172" cy="13064"/>
          </a:xfrm>
          <a:prstGeom prst="line">
            <a:avLst/>
          </a:prstGeom>
          <a:ln w="53975">
            <a:solidFill>
              <a:srgbClr val="002060">
                <a:alpha val="32000"/>
              </a:srgbClr>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838200" y="852159"/>
            <a:ext cx="8073980" cy="4841480"/>
            <a:chOff x="838200" y="852159"/>
            <a:chExt cx="8073980" cy="4841480"/>
          </a:xfrm>
        </p:grpSpPr>
        <p:cxnSp>
          <p:nvCxnSpPr>
            <p:cNvPr id="34" name="Elbow Connector 33"/>
            <p:cNvCxnSpPr/>
            <p:nvPr/>
          </p:nvCxnSpPr>
          <p:spPr>
            <a:xfrm>
              <a:off x="838200" y="852159"/>
              <a:ext cx="8073980" cy="4841479"/>
            </a:xfrm>
            <a:prstGeom prst="bentConnector3">
              <a:avLst>
                <a:gd name="adj1" fmla="val -155"/>
              </a:avLst>
            </a:prstGeom>
            <a:ln w="4445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980309" y="2011680"/>
              <a:ext cx="20515" cy="368195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grpSp>
      <p:sp>
        <p:nvSpPr>
          <p:cNvPr id="6" name="Up Arrow 5"/>
          <p:cNvSpPr/>
          <p:nvPr/>
        </p:nvSpPr>
        <p:spPr>
          <a:xfrm>
            <a:off x="7595702" y="5749718"/>
            <a:ext cx="769213" cy="241663"/>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a:off x="4105977" y="5736060"/>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riped Right Arrow 37"/>
          <p:cNvSpPr/>
          <p:nvPr/>
        </p:nvSpPr>
        <p:spPr>
          <a:xfrm>
            <a:off x="5377542" y="5831360"/>
            <a:ext cx="2168139" cy="890884"/>
          </a:xfrm>
          <a:prstGeom prst="stripedRightArrow">
            <a:avLst>
              <a:gd name="adj1" fmla="val 73461"/>
              <a:gd name="adj2" fmla="val 50000"/>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Quantity</a:t>
            </a:r>
            <a:endParaRPr lang="en-US" sz="2400" dirty="0"/>
          </a:p>
        </p:txBody>
      </p:sp>
      <p:sp>
        <p:nvSpPr>
          <p:cNvPr id="4" name="TextBox 3"/>
          <p:cNvSpPr txBox="1"/>
          <p:nvPr/>
        </p:nvSpPr>
        <p:spPr>
          <a:xfrm>
            <a:off x="3322779" y="5977462"/>
            <a:ext cx="76921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1,500</a:t>
            </a:r>
            <a:endParaRPr lang="en-US" dirty="0"/>
          </a:p>
        </p:txBody>
      </p:sp>
      <p:sp>
        <p:nvSpPr>
          <p:cNvPr id="40" name="TextBox 39"/>
          <p:cNvSpPr txBox="1"/>
          <p:nvPr/>
        </p:nvSpPr>
        <p:spPr>
          <a:xfrm>
            <a:off x="7605756" y="5999050"/>
            <a:ext cx="75915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5,000</a:t>
            </a:r>
            <a:endParaRPr lang="en-US" dirty="0"/>
          </a:p>
        </p:txBody>
      </p:sp>
      <p:cxnSp>
        <p:nvCxnSpPr>
          <p:cNvPr id="41" name="Straight Connector 40"/>
          <p:cNvCxnSpPr>
            <a:endCxn id="30" idx="0"/>
          </p:cNvCxnSpPr>
          <p:nvPr/>
        </p:nvCxnSpPr>
        <p:spPr>
          <a:xfrm>
            <a:off x="4463916" y="3180983"/>
            <a:ext cx="26668" cy="2555077"/>
          </a:xfrm>
          <a:prstGeom prst="line">
            <a:avLst/>
          </a:prstGeom>
          <a:ln w="66675" cmpd="dbl">
            <a:gradFill flip="none" rotWithShape="1">
              <a:gsLst>
                <a:gs pos="0">
                  <a:srgbClr val="00B050">
                    <a:alpha val="47000"/>
                  </a:srgbClr>
                </a:gs>
                <a:gs pos="74000">
                  <a:srgbClr val="C00000">
                    <a:alpha val="36000"/>
                  </a:srgbClr>
                </a:gs>
                <a:gs pos="83000">
                  <a:srgbClr val="FF0000">
                    <a:alpha val="24000"/>
                  </a:srgbClr>
                </a:gs>
                <a:gs pos="100000">
                  <a:srgbClr val="FF0000">
                    <a:alpha val="3500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463358" y="3621741"/>
            <a:ext cx="31375" cy="2093108"/>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595701" y="2059328"/>
            <a:ext cx="4226185" cy="830997"/>
            <a:chOff x="6727371" y="3217264"/>
            <a:chExt cx="2996068" cy="551497"/>
          </a:xfrm>
        </p:grpSpPr>
        <p:sp>
          <p:nvSpPr>
            <p:cNvPr id="13" name="TextBox 12"/>
            <p:cNvSpPr txBox="1"/>
            <p:nvPr/>
          </p:nvSpPr>
          <p:spPr>
            <a:xfrm>
              <a:off x="8234273" y="3217264"/>
              <a:ext cx="1489166" cy="551497"/>
            </a:xfrm>
            <a:prstGeom prst="rect">
              <a:avLst/>
            </a:prstGeom>
            <a:noFill/>
            <a:ln>
              <a:solidFill>
                <a:srgbClr val="0070C0"/>
              </a:solidFill>
            </a:ln>
          </p:spPr>
          <p:txBody>
            <a:bodyPr wrap="square" rtlCol="0">
              <a:spAutoFit/>
            </a:bodyPr>
            <a:lstStyle/>
            <a:p>
              <a:r>
                <a:rPr lang="en-IN" sz="2400" b="1" dirty="0"/>
                <a:t>Total Cost = V*Q + F</a:t>
              </a:r>
              <a:endParaRPr lang="en-US" sz="2400" b="1" dirty="0"/>
            </a:p>
          </p:txBody>
        </p:sp>
        <p:sp>
          <p:nvSpPr>
            <p:cNvPr id="12" name="Freeform 11"/>
            <p:cNvSpPr/>
            <p:nvPr/>
          </p:nvSpPr>
          <p:spPr>
            <a:xfrm>
              <a:off x="6727371" y="3295603"/>
              <a:ext cx="1506901" cy="88799"/>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6131390" y="2928172"/>
            <a:ext cx="5681496" cy="1404898"/>
            <a:chOff x="6131390" y="2928172"/>
            <a:chExt cx="5681496" cy="1404898"/>
          </a:xfrm>
        </p:grpSpPr>
        <p:sp>
          <p:nvSpPr>
            <p:cNvPr id="19" name="Freeform 18"/>
            <p:cNvSpPr/>
            <p:nvPr/>
          </p:nvSpPr>
          <p:spPr>
            <a:xfrm rot="19290101" flipV="1">
              <a:off x="6131390" y="3461245"/>
              <a:ext cx="2516584" cy="871825"/>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364915" y="2928172"/>
              <a:ext cx="3447971" cy="461665"/>
            </a:xfrm>
            <a:prstGeom prst="rect">
              <a:avLst/>
            </a:prstGeom>
            <a:noFill/>
            <a:ln>
              <a:solidFill>
                <a:srgbClr val="0070C0"/>
              </a:solidFill>
            </a:ln>
          </p:spPr>
          <p:txBody>
            <a:bodyPr wrap="square" rtlCol="0">
              <a:spAutoFit/>
            </a:bodyPr>
            <a:lstStyle/>
            <a:p>
              <a:r>
                <a:rPr lang="en-IN" sz="2400" b="1" dirty="0" smtClean="0"/>
                <a:t>New Variable </a:t>
              </a:r>
              <a:r>
                <a:rPr lang="en-IN" sz="2400" b="1" dirty="0"/>
                <a:t>Cost</a:t>
              </a:r>
              <a:endParaRPr lang="en-US" sz="2400" b="1" dirty="0"/>
            </a:p>
          </p:txBody>
        </p:sp>
      </p:grpSp>
      <p:grpSp>
        <p:nvGrpSpPr>
          <p:cNvPr id="27" name="Group 26"/>
          <p:cNvGrpSpPr/>
          <p:nvPr/>
        </p:nvGrpSpPr>
        <p:grpSpPr>
          <a:xfrm>
            <a:off x="7595700" y="3538442"/>
            <a:ext cx="2607618" cy="795473"/>
            <a:chOff x="7828506" y="4376058"/>
            <a:chExt cx="2607618" cy="795473"/>
          </a:xfrm>
        </p:grpSpPr>
        <p:sp>
          <p:nvSpPr>
            <p:cNvPr id="21" name="Freeform 20"/>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Cost</a:t>
              </a:r>
              <a:endParaRPr lang="en-US" sz="2400" b="1" dirty="0"/>
            </a:p>
          </p:txBody>
        </p:sp>
      </p:grpSp>
      <p:sp>
        <p:nvSpPr>
          <p:cNvPr id="50" name="TextBox 49"/>
          <p:cNvSpPr txBox="1"/>
          <p:nvPr/>
        </p:nvSpPr>
        <p:spPr>
          <a:xfrm>
            <a:off x="4142013" y="5977462"/>
            <a:ext cx="71984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2,823</a:t>
            </a:r>
            <a:endParaRPr lang="en-US" dirty="0"/>
          </a:p>
        </p:txBody>
      </p:sp>
      <p:sp>
        <p:nvSpPr>
          <p:cNvPr id="51" name="Up Arrow 50"/>
          <p:cNvSpPr/>
          <p:nvPr/>
        </p:nvSpPr>
        <p:spPr>
          <a:xfrm>
            <a:off x="3412839" y="5709957"/>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riped Right Arrow 38"/>
          <p:cNvSpPr/>
          <p:nvPr/>
        </p:nvSpPr>
        <p:spPr>
          <a:xfrm rot="16200000">
            <a:off x="-588411" y="3268090"/>
            <a:ext cx="2168139" cy="890884"/>
          </a:xfrm>
          <a:prstGeom prst="stripedRightArrow">
            <a:avLst>
              <a:gd name="adj1" fmla="val 76394"/>
              <a:gd name="adj2" fmla="val 45601"/>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Cost, Sales</a:t>
            </a:r>
            <a:endParaRPr lang="en-US" sz="2400" dirty="0"/>
          </a:p>
        </p:txBody>
      </p:sp>
      <p:cxnSp>
        <p:nvCxnSpPr>
          <p:cNvPr id="53" name="Straight Connector 52"/>
          <p:cNvCxnSpPr/>
          <p:nvPr/>
        </p:nvCxnSpPr>
        <p:spPr>
          <a:xfrm flipV="1">
            <a:off x="825137" y="2011680"/>
            <a:ext cx="7155172" cy="2364378"/>
          </a:xfrm>
          <a:prstGeom prst="line">
            <a:avLst/>
          </a:prstGeom>
          <a:ln w="41275">
            <a:solidFill>
              <a:srgbClr val="C00000">
                <a:alpha val="23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38199" y="5021591"/>
            <a:ext cx="7152164" cy="654442"/>
          </a:xfrm>
          <a:prstGeom prst="line">
            <a:avLst/>
          </a:prstGeom>
          <a:ln w="88900">
            <a:solidFill>
              <a:srgbClr val="7030A0">
                <a:alpha val="29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838199" y="4000738"/>
            <a:ext cx="7155172" cy="13064"/>
          </a:xfrm>
          <a:prstGeom prst="line">
            <a:avLst/>
          </a:prstGeom>
          <a:ln w="539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51819" y="3120041"/>
            <a:ext cx="7127932" cy="844944"/>
          </a:xfrm>
          <a:prstGeom prst="line">
            <a:avLst/>
          </a:prstGeom>
          <a:ln w="889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26" name="Down Arrow 125"/>
          <p:cNvSpPr/>
          <p:nvPr/>
        </p:nvSpPr>
        <p:spPr>
          <a:xfrm rot="20730861">
            <a:off x="3711880" y="4837188"/>
            <a:ext cx="727244" cy="454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Down Arrow 126"/>
          <p:cNvSpPr/>
          <p:nvPr/>
        </p:nvSpPr>
        <p:spPr>
          <a:xfrm rot="10800000">
            <a:off x="3580414" y="4038174"/>
            <a:ext cx="727244" cy="302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rot="10800000">
            <a:off x="4897632" y="3452154"/>
            <a:ext cx="727244" cy="879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Up Arrow 2"/>
          <p:cNvSpPr/>
          <p:nvPr/>
        </p:nvSpPr>
        <p:spPr>
          <a:xfrm rot="14738295">
            <a:off x="5542710" y="2115482"/>
            <a:ext cx="605593" cy="525705"/>
          </a:xfrm>
          <a:prstGeom prst="curvedUpArrow">
            <a:avLst>
              <a:gd name="adj1" fmla="val 25365"/>
              <a:gd name="adj2" fmla="val 123826"/>
              <a:gd name="adj3" fmla="val 44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Curved Up Arrow 42"/>
          <p:cNvSpPr/>
          <p:nvPr/>
        </p:nvSpPr>
        <p:spPr>
          <a:xfrm rot="14738295">
            <a:off x="5820570" y="2063168"/>
            <a:ext cx="1540169" cy="660732"/>
          </a:xfrm>
          <a:prstGeom prst="curvedUpArrow">
            <a:avLst>
              <a:gd name="adj1" fmla="val 52630"/>
              <a:gd name="adj2" fmla="val 123826"/>
              <a:gd name="adj3" fmla="val 44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44" name="Straight Connector 43"/>
          <p:cNvCxnSpPr/>
          <p:nvPr/>
        </p:nvCxnSpPr>
        <p:spPr>
          <a:xfrm flipV="1">
            <a:off x="838199" y="3353583"/>
            <a:ext cx="7155172" cy="13064"/>
          </a:xfrm>
          <a:prstGeom prst="line">
            <a:avLst/>
          </a:prstGeom>
          <a:ln w="539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22129" y="2471920"/>
            <a:ext cx="7127932" cy="844944"/>
          </a:xfrm>
          <a:prstGeom prst="line">
            <a:avLst/>
          </a:prstGeom>
          <a:ln w="889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787000" y="3676821"/>
            <a:ext cx="31375" cy="2093108"/>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946911" y="2687405"/>
            <a:ext cx="45307" cy="3022552"/>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02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indefinite" fill="remove" grpId="0" nodeType="clickEffect">
                                  <p:stCondLst>
                                    <p:cond delay="0"/>
                                  </p:stCondLst>
                                  <p:childTnLst>
                                    <p:animClr clrSpc="rgb" dir="cw">
                                      <p:cBhvr override="childStyle">
                                        <p:cTn id="6" dur="250" autoRev="1" fill="remove"/>
                                        <p:tgtEl>
                                          <p:spTgt spid="126"/>
                                        </p:tgtEl>
                                        <p:attrNameLst>
                                          <p:attrName>style.color</p:attrName>
                                        </p:attrNameLst>
                                      </p:cBhvr>
                                      <p:to>
                                        <a:schemeClr val="bg1"/>
                                      </p:to>
                                    </p:animClr>
                                    <p:animClr clrSpc="rgb" dir="cw">
                                      <p:cBhvr>
                                        <p:cTn id="7" dur="250" autoRev="1" fill="remove"/>
                                        <p:tgtEl>
                                          <p:spTgt spid="126"/>
                                        </p:tgtEl>
                                        <p:attrNameLst>
                                          <p:attrName>fillcolor</p:attrName>
                                        </p:attrNameLst>
                                      </p:cBhvr>
                                      <p:to>
                                        <a:schemeClr val="bg1"/>
                                      </p:to>
                                    </p:animClr>
                                    <p:set>
                                      <p:cBhvr>
                                        <p:cTn id="8" dur="250" autoRev="1" fill="remove"/>
                                        <p:tgtEl>
                                          <p:spTgt spid="126"/>
                                        </p:tgtEl>
                                        <p:attrNameLst>
                                          <p:attrName>fill.type</p:attrName>
                                        </p:attrNameLst>
                                      </p:cBhvr>
                                      <p:to>
                                        <p:strVal val="solid"/>
                                      </p:to>
                                    </p:set>
                                    <p:set>
                                      <p:cBhvr>
                                        <p:cTn id="9" dur="250" autoRev="1" fill="remove"/>
                                        <p:tgtEl>
                                          <p:spTgt spid="126"/>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repeatCount="indefinite" fill="remove" grpId="0" nodeType="clickEffect">
                                  <p:stCondLst>
                                    <p:cond delay="0"/>
                                  </p:stCondLst>
                                  <p:childTnLst>
                                    <p:animClr clrSpc="rgb" dir="cw">
                                      <p:cBhvr override="childStyle">
                                        <p:cTn id="13" dur="250" autoRev="1" fill="remove"/>
                                        <p:tgtEl>
                                          <p:spTgt spid="127"/>
                                        </p:tgtEl>
                                        <p:attrNameLst>
                                          <p:attrName>style.color</p:attrName>
                                        </p:attrNameLst>
                                      </p:cBhvr>
                                      <p:to>
                                        <a:schemeClr val="bg1"/>
                                      </p:to>
                                    </p:animClr>
                                    <p:animClr clrSpc="rgb" dir="cw">
                                      <p:cBhvr>
                                        <p:cTn id="14" dur="250" autoRev="1" fill="remove"/>
                                        <p:tgtEl>
                                          <p:spTgt spid="127"/>
                                        </p:tgtEl>
                                        <p:attrNameLst>
                                          <p:attrName>fillcolor</p:attrName>
                                        </p:attrNameLst>
                                      </p:cBhvr>
                                      <p:to>
                                        <a:schemeClr val="bg1"/>
                                      </p:to>
                                    </p:animClr>
                                    <p:set>
                                      <p:cBhvr>
                                        <p:cTn id="15" dur="250" autoRev="1" fill="remove"/>
                                        <p:tgtEl>
                                          <p:spTgt spid="127"/>
                                        </p:tgtEl>
                                        <p:attrNameLst>
                                          <p:attrName>fill.type</p:attrName>
                                        </p:attrNameLst>
                                      </p:cBhvr>
                                      <p:to>
                                        <p:strVal val="solid"/>
                                      </p:to>
                                    </p:set>
                                    <p:set>
                                      <p:cBhvr>
                                        <p:cTn id="16" dur="250" autoRev="1" fill="remove"/>
                                        <p:tgtEl>
                                          <p:spTgt spid="127"/>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repeatCount="indefinite" fill="remove" grpId="0" nodeType="clickEffect">
                                  <p:stCondLst>
                                    <p:cond delay="0"/>
                                  </p:stCondLst>
                                  <p:childTnLst>
                                    <p:animClr clrSpc="rgb" dir="cw">
                                      <p:cBhvr override="childStyle">
                                        <p:cTn id="20" dur="250" autoRev="1" fill="remove"/>
                                        <p:tgtEl>
                                          <p:spTgt spid="42"/>
                                        </p:tgtEl>
                                        <p:attrNameLst>
                                          <p:attrName>style.color</p:attrName>
                                        </p:attrNameLst>
                                      </p:cBhvr>
                                      <p:to>
                                        <a:schemeClr val="bg1"/>
                                      </p:to>
                                    </p:animClr>
                                    <p:animClr clrSpc="rgb" dir="cw">
                                      <p:cBhvr>
                                        <p:cTn id="21" dur="250" autoRev="1" fill="remove"/>
                                        <p:tgtEl>
                                          <p:spTgt spid="42"/>
                                        </p:tgtEl>
                                        <p:attrNameLst>
                                          <p:attrName>fillcolor</p:attrName>
                                        </p:attrNameLst>
                                      </p:cBhvr>
                                      <p:to>
                                        <a:schemeClr val="bg1"/>
                                      </p:to>
                                    </p:animClr>
                                    <p:set>
                                      <p:cBhvr>
                                        <p:cTn id="22" dur="250" autoRev="1" fill="remove"/>
                                        <p:tgtEl>
                                          <p:spTgt spid="42"/>
                                        </p:tgtEl>
                                        <p:attrNameLst>
                                          <p:attrName>fill.type</p:attrName>
                                        </p:attrNameLst>
                                      </p:cBhvr>
                                      <p:to>
                                        <p:strVal val="solid"/>
                                      </p:to>
                                    </p:set>
                                    <p:set>
                                      <p:cBhvr>
                                        <p:cTn id="23" dur="250" autoRev="1" fill="remove"/>
                                        <p:tgtEl>
                                          <p:spTgt spid="42"/>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35" presetClass="path" presetSubtype="0" accel="50000" decel="50000" fill="hold" nodeType="clickEffect">
                                  <p:stCondLst>
                                    <p:cond delay="0"/>
                                  </p:stCondLst>
                                  <p:childTnLst>
                                    <p:animMotion origin="layout" path="M 2.29167E-6 4.44444E-6 L -0.05404 0.00162 " pathEditMode="relative" rAng="0" ptsTypes="AA">
                                      <p:cBhvr>
                                        <p:cTn id="27" dur="2000" fill="hold"/>
                                        <p:tgtEl>
                                          <p:spTgt spid="46"/>
                                        </p:tgtEl>
                                        <p:attrNameLst>
                                          <p:attrName>ppt_x</p:attrName>
                                          <p:attrName>ppt_y</p:attrName>
                                        </p:attrNameLst>
                                      </p:cBhvr>
                                      <p:rCtr x="-2708" y="69"/>
                                    </p:animMotion>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2.29167E-6 4.44444E-6 L -0.05404 0.00162 " pathEditMode="relative" rAng="0" ptsTypes="AA">
                                      <p:cBhvr>
                                        <p:cTn id="31" dur="2000" fill="hold"/>
                                        <p:tgtEl>
                                          <p:spTgt spid="47"/>
                                        </p:tgtEl>
                                        <p:attrNameLst>
                                          <p:attrName>ppt_x</p:attrName>
                                          <p:attrName>ppt_y</p:attrName>
                                        </p:attrNameLst>
                                      </p:cBhvr>
                                      <p:rCtr x="-2708" y="69"/>
                                    </p:animMotion>
                                  </p:childTnLst>
                                </p:cTn>
                              </p:par>
                            </p:childTnLst>
                          </p:cTn>
                        </p:par>
                      </p:childTnLst>
                    </p:cTn>
                  </p:par>
                  <p:par>
                    <p:cTn id="32" fill="hold">
                      <p:stCondLst>
                        <p:cond delay="indefinite"/>
                      </p:stCondLst>
                      <p:childTnLst>
                        <p:par>
                          <p:cTn id="33" fill="hold">
                            <p:stCondLst>
                              <p:cond delay="0"/>
                            </p:stCondLst>
                            <p:childTnLst>
                              <p:par>
                                <p:cTn id="34" presetID="35" presetClass="path" presetSubtype="0" accel="50000" decel="50000" fill="hold" nodeType="clickEffect">
                                  <p:stCondLst>
                                    <p:cond delay="0"/>
                                  </p:stCondLst>
                                  <p:childTnLst>
                                    <p:animMotion origin="layout" path="M -2.08333E-6 1.48148E-6 L -0.05403 0.00162 " pathEditMode="relative" rAng="0" ptsTypes="AA">
                                      <p:cBhvr>
                                        <p:cTn id="35" dur="2000" fill="hold"/>
                                        <p:tgtEl>
                                          <p:spTgt spid="49"/>
                                        </p:tgtEl>
                                        <p:attrNameLst>
                                          <p:attrName>ppt_x</p:attrName>
                                          <p:attrName>ppt_y</p:attrName>
                                        </p:attrNameLst>
                                      </p:cBhvr>
                                      <p:rCtr x="-2708"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animBg="1"/>
      <p:bldP spid="4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16" y="495892"/>
            <a:ext cx="10515600" cy="712535"/>
          </a:xfrm>
        </p:spPr>
        <p:txBody>
          <a:bodyPr>
            <a:noAutofit/>
          </a:bodyPr>
          <a:lstStyle/>
          <a:p>
            <a:r>
              <a:rPr lang="en-IN" dirty="0" smtClean="0"/>
              <a:t>Suppose You Reduce the Variable Cost </a:t>
            </a:r>
            <a:endParaRPr lang="en-US" dirty="0"/>
          </a:p>
        </p:txBody>
      </p:sp>
      <p:grpSp>
        <p:nvGrpSpPr>
          <p:cNvPr id="15" name="Group 14"/>
          <p:cNvGrpSpPr/>
          <p:nvPr/>
        </p:nvGrpSpPr>
        <p:grpSpPr>
          <a:xfrm>
            <a:off x="7246831" y="1171363"/>
            <a:ext cx="3779894" cy="461665"/>
            <a:chOff x="7037823" y="3200399"/>
            <a:chExt cx="2028859" cy="381282"/>
          </a:xfrm>
        </p:grpSpPr>
        <p:sp>
          <p:nvSpPr>
            <p:cNvPr id="16" name="Freeform 15"/>
            <p:cNvSpPr/>
            <p:nvPr/>
          </p:nvSpPr>
          <p:spPr>
            <a:xfrm>
              <a:off x="7037823" y="3336780"/>
              <a:ext cx="656197" cy="19797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694022" y="3200399"/>
              <a:ext cx="1372660" cy="381282"/>
            </a:xfrm>
            <a:prstGeom prst="rect">
              <a:avLst/>
            </a:prstGeom>
            <a:noFill/>
            <a:ln>
              <a:solidFill>
                <a:srgbClr val="0070C0"/>
              </a:solidFill>
            </a:ln>
          </p:spPr>
          <p:txBody>
            <a:bodyPr wrap="square" rtlCol="0">
              <a:spAutoFit/>
            </a:bodyPr>
            <a:lstStyle/>
            <a:p>
              <a:r>
                <a:rPr lang="en-IN" sz="2400" b="1" dirty="0"/>
                <a:t>Total Sales = P*Q</a:t>
              </a:r>
              <a:endParaRPr lang="en-US" sz="2400" b="1" dirty="0"/>
            </a:p>
          </p:txBody>
        </p:sp>
      </p:grpSp>
      <p:cxnSp>
        <p:nvCxnSpPr>
          <p:cNvPr id="26" name="Straight Connector 25"/>
          <p:cNvCxnSpPr/>
          <p:nvPr/>
        </p:nvCxnSpPr>
        <p:spPr>
          <a:xfrm flipV="1">
            <a:off x="851262" y="657995"/>
            <a:ext cx="7152163" cy="4999540"/>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838199" y="4326890"/>
            <a:ext cx="7155172" cy="13064"/>
          </a:xfrm>
          <a:prstGeom prst="line">
            <a:avLst/>
          </a:prstGeom>
          <a:ln w="53975">
            <a:solidFill>
              <a:srgbClr val="002060">
                <a:alpha val="78000"/>
              </a:srgbClr>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838200" y="852159"/>
            <a:ext cx="8073980" cy="4841480"/>
            <a:chOff x="838200" y="852159"/>
            <a:chExt cx="8073980" cy="4841480"/>
          </a:xfrm>
        </p:grpSpPr>
        <p:cxnSp>
          <p:nvCxnSpPr>
            <p:cNvPr id="34" name="Elbow Connector 33"/>
            <p:cNvCxnSpPr/>
            <p:nvPr/>
          </p:nvCxnSpPr>
          <p:spPr>
            <a:xfrm>
              <a:off x="838200" y="852159"/>
              <a:ext cx="8073980" cy="4841479"/>
            </a:xfrm>
            <a:prstGeom prst="bentConnector3">
              <a:avLst>
                <a:gd name="adj1" fmla="val -155"/>
              </a:avLst>
            </a:prstGeom>
            <a:ln w="4445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980309" y="2011680"/>
              <a:ext cx="20515" cy="368195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grpSp>
      <p:sp>
        <p:nvSpPr>
          <p:cNvPr id="6" name="Up Arrow 5"/>
          <p:cNvSpPr/>
          <p:nvPr/>
        </p:nvSpPr>
        <p:spPr>
          <a:xfrm>
            <a:off x="7595702" y="5749718"/>
            <a:ext cx="769213" cy="241663"/>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a:off x="4105977" y="5736060"/>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riped Right Arrow 37"/>
          <p:cNvSpPr/>
          <p:nvPr/>
        </p:nvSpPr>
        <p:spPr>
          <a:xfrm>
            <a:off x="5377542" y="5831360"/>
            <a:ext cx="2168139" cy="890884"/>
          </a:xfrm>
          <a:prstGeom prst="stripedRightArrow">
            <a:avLst>
              <a:gd name="adj1" fmla="val 73461"/>
              <a:gd name="adj2" fmla="val 50000"/>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Quantity</a:t>
            </a:r>
            <a:endParaRPr lang="en-US" sz="2400" dirty="0"/>
          </a:p>
        </p:txBody>
      </p:sp>
      <p:sp>
        <p:nvSpPr>
          <p:cNvPr id="4" name="TextBox 3"/>
          <p:cNvSpPr txBox="1"/>
          <p:nvPr/>
        </p:nvSpPr>
        <p:spPr>
          <a:xfrm>
            <a:off x="3322779" y="5977462"/>
            <a:ext cx="76921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1,500</a:t>
            </a:r>
            <a:endParaRPr lang="en-US" dirty="0"/>
          </a:p>
        </p:txBody>
      </p:sp>
      <p:sp>
        <p:nvSpPr>
          <p:cNvPr id="40" name="TextBox 39"/>
          <p:cNvSpPr txBox="1"/>
          <p:nvPr/>
        </p:nvSpPr>
        <p:spPr>
          <a:xfrm>
            <a:off x="7605756" y="5999050"/>
            <a:ext cx="75915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5,000</a:t>
            </a:r>
            <a:endParaRPr lang="en-US" dirty="0"/>
          </a:p>
        </p:txBody>
      </p:sp>
      <p:cxnSp>
        <p:nvCxnSpPr>
          <p:cNvPr id="41" name="Straight Connector 40"/>
          <p:cNvCxnSpPr>
            <a:endCxn id="30" idx="0"/>
          </p:cNvCxnSpPr>
          <p:nvPr/>
        </p:nvCxnSpPr>
        <p:spPr>
          <a:xfrm>
            <a:off x="4463916" y="3180983"/>
            <a:ext cx="26668" cy="2555077"/>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463907" y="3621317"/>
            <a:ext cx="31375" cy="2093108"/>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595701" y="2059328"/>
            <a:ext cx="4226185" cy="830997"/>
            <a:chOff x="6727371" y="3217264"/>
            <a:chExt cx="2996068" cy="551497"/>
          </a:xfrm>
        </p:grpSpPr>
        <p:sp>
          <p:nvSpPr>
            <p:cNvPr id="13" name="TextBox 12"/>
            <p:cNvSpPr txBox="1"/>
            <p:nvPr/>
          </p:nvSpPr>
          <p:spPr>
            <a:xfrm>
              <a:off x="8234273" y="3217264"/>
              <a:ext cx="1489166" cy="551497"/>
            </a:xfrm>
            <a:prstGeom prst="rect">
              <a:avLst/>
            </a:prstGeom>
            <a:noFill/>
            <a:ln>
              <a:solidFill>
                <a:srgbClr val="0070C0"/>
              </a:solidFill>
            </a:ln>
          </p:spPr>
          <p:txBody>
            <a:bodyPr wrap="square" rtlCol="0">
              <a:spAutoFit/>
            </a:bodyPr>
            <a:lstStyle/>
            <a:p>
              <a:r>
                <a:rPr lang="en-IN" sz="2400" b="1" dirty="0"/>
                <a:t>Total Cost = V*Q + F</a:t>
              </a:r>
              <a:endParaRPr lang="en-US" sz="2400" b="1" dirty="0"/>
            </a:p>
          </p:txBody>
        </p:sp>
        <p:sp>
          <p:nvSpPr>
            <p:cNvPr id="12" name="Freeform 11"/>
            <p:cNvSpPr/>
            <p:nvPr/>
          </p:nvSpPr>
          <p:spPr>
            <a:xfrm>
              <a:off x="6727371" y="3295603"/>
              <a:ext cx="1506901" cy="88799"/>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6147207" y="2928172"/>
            <a:ext cx="5665679" cy="1247674"/>
            <a:chOff x="6147207" y="2928172"/>
            <a:chExt cx="5665679" cy="1247674"/>
          </a:xfrm>
        </p:grpSpPr>
        <p:sp>
          <p:nvSpPr>
            <p:cNvPr id="19" name="Freeform 18"/>
            <p:cNvSpPr/>
            <p:nvPr/>
          </p:nvSpPr>
          <p:spPr>
            <a:xfrm rot="19290101" flipV="1">
              <a:off x="6147207" y="3455721"/>
              <a:ext cx="2445865" cy="720125"/>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364915" y="2928172"/>
              <a:ext cx="3447971" cy="461665"/>
            </a:xfrm>
            <a:prstGeom prst="rect">
              <a:avLst/>
            </a:prstGeom>
            <a:noFill/>
            <a:ln>
              <a:solidFill>
                <a:srgbClr val="0070C0"/>
              </a:solidFill>
            </a:ln>
          </p:spPr>
          <p:txBody>
            <a:bodyPr wrap="square" rtlCol="0">
              <a:spAutoFit/>
            </a:bodyPr>
            <a:lstStyle/>
            <a:p>
              <a:r>
                <a:rPr lang="en-IN" sz="2400" b="1" dirty="0" smtClean="0"/>
                <a:t>New Variable </a:t>
              </a:r>
              <a:r>
                <a:rPr lang="en-IN" sz="2400" b="1" dirty="0"/>
                <a:t>Cost</a:t>
              </a:r>
              <a:endParaRPr lang="en-US" sz="2400" b="1" dirty="0"/>
            </a:p>
          </p:txBody>
        </p:sp>
      </p:grpSp>
      <p:grpSp>
        <p:nvGrpSpPr>
          <p:cNvPr id="27" name="Group 26"/>
          <p:cNvGrpSpPr/>
          <p:nvPr/>
        </p:nvGrpSpPr>
        <p:grpSpPr>
          <a:xfrm>
            <a:off x="7595701" y="3538442"/>
            <a:ext cx="3707299" cy="461665"/>
            <a:chOff x="7828507" y="4376058"/>
            <a:chExt cx="2607617" cy="461665"/>
          </a:xfrm>
        </p:grpSpPr>
        <p:sp>
          <p:nvSpPr>
            <p:cNvPr id="21" name="Freeform 20"/>
            <p:cNvSpPr/>
            <p:nvPr/>
          </p:nvSpPr>
          <p:spPr>
            <a:xfrm flipV="1">
              <a:off x="7828507" y="4636899"/>
              <a:ext cx="836402" cy="173371"/>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smtClean="0"/>
                <a:t>New fixed </a:t>
              </a:r>
              <a:r>
                <a:rPr lang="en-IN" sz="2400" b="1" dirty="0"/>
                <a:t>Cost</a:t>
              </a:r>
              <a:endParaRPr lang="en-US" sz="2400" b="1" dirty="0"/>
            </a:p>
          </p:txBody>
        </p:sp>
      </p:grpSp>
      <p:sp>
        <p:nvSpPr>
          <p:cNvPr id="50" name="TextBox 49"/>
          <p:cNvSpPr txBox="1"/>
          <p:nvPr/>
        </p:nvSpPr>
        <p:spPr>
          <a:xfrm>
            <a:off x="4142013" y="5977462"/>
            <a:ext cx="71984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2,823</a:t>
            </a:r>
            <a:endParaRPr lang="en-US" dirty="0"/>
          </a:p>
        </p:txBody>
      </p:sp>
      <p:sp>
        <p:nvSpPr>
          <p:cNvPr id="51" name="Up Arrow 50"/>
          <p:cNvSpPr/>
          <p:nvPr/>
        </p:nvSpPr>
        <p:spPr>
          <a:xfrm>
            <a:off x="3412839" y="5709957"/>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riped Right Arrow 38"/>
          <p:cNvSpPr/>
          <p:nvPr/>
        </p:nvSpPr>
        <p:spPr>
          <a:xfrm rot="16200000">
            <a:off x="-588411" y="3268090"/>
            <a:ext cx="2168139" cy="890884"/>
          </a:xfrm>
          <a:prstGeom prst="stripedRightArrow">
            <a:avLst>
              <a:gd name="adj1" fmla="val 76394"/>
              <a:gd name="adj2" fmla="val 45601"/>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Cost, Sales</a:t>
            </a:r>
            <a:endParaRPr lang="en-US" sz="2400" dirty="0"/>
          </a:p>
        </p:txBody>
      </p:sp>
      <p:cxnSp>
        <p:nvCxnSpPr>
          <p:cNvPr id="53" name="Straight Connector 52"/>
          <p:cNvCxnSpPr/>
          <p:nvPr/>
        </p:nvCxnSpPr>
        <p:spPr>
          <a:xfrm flipV="1">
            <a:off x="838199" y="1975576"/>
            <a:ext cx="7155172" cy="2364378"/>
          </a:xfrm>
          <a:prstGeom prst="line">
            <a:avLst/>
          </a:prstGeom>
          <a:ln w="60325">
            <a:solidFill>
              <a:srgbClr val="C00000">
                <a:alpha val="65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26827" y="3693833"/>
            <a:ext cx="7163739" cy="1980844"/>
          </a:xfrm>
          <a:prstGeom prst="line">
            <a:avLst/>
          </a:prstGeom>
          <a:ln w="88900">
            <a:solidFill>
              <a:srgbClr val="7030A0">
                <a:alpha val="29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51819" y="2755119"/>
            <a:ext cx="7133516" cy="1209866"/>
          </a:xfrm>
          <a:prstGeom prst="line">
            <a:avLst/>
          </a:prstGeom>
          <a:ln w="889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26" name="Down Arrow 125"/>
          <p:cNvSpPr/>
          <p:nvPr/>
        </p:nvSpPr>
        <p:spPr>
          <a:xfrm rot="20730861">
            <a:off x="3686480" y="4811788"/>
            <a:ext cx="727244" cy="454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Down Arrow 126"/>
          <p:cNvSpPr/>
          <p:nvPr/>
        </p:nvSpPr>
        <p:spPr>
          <a:xfrm rot="10800000">
            <a:off x="3580414" y="4038174"/>
            <a:ext cx="727244" cy="302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rot="10800000">
            <a:off x="4897632" y="3231144"/>
            <a:ext cx="727244" cy="11004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6332123" y="3699873"/>
            <a:ext cx="14325494" cy="3942346"/>
            <a:chOff x="-6332123" y="3699873"/>
            <a:chExt cx="14325494" cy="3942346"/>
          </a:xfrm>
        </p:grpSpPr>
        <p:cxnSp>
          <p:nvCxnSpPr>
            <p:cNvPr id="10" name="Straight Connector 9"/>
            <p:cNvCxnSpPr/>
            <p:nvPr/>
          </p:nvCxnSpPr>
          <p:spPr>
            <a:xfrm flipV="1">
              <a:off x="838199" y="3699873"/>
              <a:ext cx="7155172" cy="1957662"/>
            </a:xfrm>
            <a:prstGeom prst="line">
              <a:avLst/>
            </a:prstGeom>
            <a:ln w="539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6332123" y="5684557"/>
              <a:ext cx="7155172" cy="1957662"/>
            </a:xfrm>
            <a:prstGeom prst="line">
              <a:avLst/>
            </a:prstGeom>
            <a:ln w="53975">
              <a:solidFill>
                <a:srgbClr val="EBDDB3"/>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7947967" y="4120687"/>
            <a:ext cx="3218393" cy="461665"/>
            <a:chOff x="7217731" y="4376058"/>
            <a:chExt cx="3218393" cy="461665"/>
          </a:xfrm>
        </p:grpSpPr>
        <p:sp>
          <p:nvSpPr>
            <p:cNvPr id="76" name="Freeform 75"/>
            <p:cNvSpPr/>
            <p:nvPr/>
          </p:nvSpPr>
          <p:spPr>
            <a:xfrm>
              <a:off x="7217731" y="4589930"/>
              <a:ext cx="1447179" cy="46969"/>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Cost</a:t>
              </a:r>
              <a:endParaRPr lang="en-US" sz="2400" b="1" dirty="0"/>
            </a:p>
          </p:txBody>
        </p:sp>
      </p:grpSp>
      <p:grpSp>
        <p:nvGrpSpPr>
          <p:cNvPr id="78" name="Group 77"/>
          <p:cNvGrpSpPr/>
          <p:nvPr/>
        </p:nvGrpSpPr>
        <p:grpSpPr>
          <a:xfrm>
            <a:off x="2154896" y="1509936"/>
            <a:ext cx="3680475" cy="1492228"/>
            <a:chOff x="7114240" y="3217264"/>
            <a:chExt cx="2609199" cy="990327"/>
          </a:xfrm>
        </p:grpSpPr>
        <p:sp>
          <p:nvSpPr>
            <p:cNvPr id="79" name="TextBox 78"/>
            <p:cNvSpPr txBox="1"/>
            <p:nvPr/>
          </p:nvSpPr>
          <p:spPr>
            <a:xfrm>
              <a:off x="7114240" y="3217264"/>
              <a:ext cx="2609199" cy="306387"/>
            </a:xfrm>
            <a:prstGeom prst="rect">
              <a:avLst/>
            </a:prstGeom>
            <a:noFill/>
            <a:ln>
              <a:solidFill>
                <a:srgbClr val="0070C0"/>
              </a:solidFill>
            </a:ln>
          </p:spPr>
          <p:txBody>
            <a:bodyPr wrap="square" rtlCol="0">
              <a:spAutoFit/>
            </a:bodyPr>
            <a:lstStyle/>
            <a:p>
              <a:r>
                <a:rPr lang="en-IN" sz="2400" b="1" dirty="0" smtClean="0"/>
                <a:t>New total </a:t>
              </a:r>
              <a:r>
                <a:rPr lang="en-IN" sz="2400" b="1" dirty="0"/>
                <a:t>Cost = V*Q + F</a:t>
              </a:r>
              <a:endParaRPr lang="en-US" sz="2400" b="1" dirty="0"/>
            </a:p>
          </p:txBody>
        </p:sp>
        <p:sp>
          <p:nvSpPr>
            <p:cNvPr id="80" name="Freeform 79"/>
            <p:cNvSpPr/>
            <p:nvPr/>
          </p:nvSpPr>
          <p:spPr>
            <a:xfrm rot="19977671" flipV="1">
              <a:off x="7146254" y="3676295"/>
              <a:ext cx="1774664" cy="53129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Connector 81"/>
          <p:cNvCxnSpPr/>
          <p:nvPr/>
        </p:nvCxnSpPr>
        <p:spPr>
          <a:xfrm flipV="1">
            <a:off x="838562" y="4324410"/>
            <a:ext cx="7155172" cy="13064"/>
          </a:xfrm>
          <a:prstGeom prst="line">
            <a:avLst/>
          </a:prstGeom>
          <a:ln w="53975">
            <a:solidFill>
              <a:srgbClr val="002060">
                <a:alpha val="78000"/>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37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1000"/>
                                        <p:tgtEl>
                                          <p:spTgt spid="53"/>
                                        </p:tgtEl>
                                      </p:cBhvr>
                                    </p:animEffect>
                                    <p:anim calcmode="lin" valueType="num">
                                      <p:cBhvr>
                                        <p:cTn id="19" dur="1000" fill="hold"/>
                                        <p:tgtEl>
                                          <p:spTgt spid="53"/>
                                        </p:tgtEl>
                                        <p:attrNameLst>
                                          <p:attrName>ppt_x</p:attrName>
                                        </p:attrNameLst>
                                      </p:cBhvr>
                                      <p:tavLst>
                                        <p:tav tm="0">
                                          <p:val>
                                            <p:strVal val="#ppt_x"/>
                                          </p:val>
                                        </p:tav>
                                        <p:tav tm="100000">
                                          <p:val>
                                            <p:strVal val="#ppt_x"/>
                                          </p:val>
                                        </p:tav>
                                      </p:tavLst>
                                    </p:anim>
                                    <p:anim calcmode="lin" valueType="num">
                                      <p:cBhvr>
                                        <p:cTn id="20"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2000" fill="hold"/>
                                        <p:tgtEl>
                                          <p:spTgt spid="41"/>
                                        </p:tgtEl>
                                        <p:attrNameLst>
                                          <p:attrName>ppt_x</p:attrName>
                                        </p:attrNameLst>
                                      </p:cBhvr>
                                      <p:tavLst>
                                        <p:tav tm="0">
                                          <p:val>
                                            <p:strVal val="1+#ppt_w/2"/>
                                          </p:val>
                                        </p:tav>
                                        <p:tav tm="100000">
                                          <p:val>
                                            <p:strVal val="#ppt_x"/>
                                          </p:val>
                                        </p:tav>
                                      </p:tavLst>
                                    </p:anim>
                                    <p:anim calcmode="lin" valueType="num">
                                      <p:cBhvr additive="base">
                                        <p:cTn id="40" dur="2000" fill="hold"/>
                                        <p:tgtEl>
                                          <p:spTgt spid="41"/>
                                        </p:tgtEl>
                                        <p:attrNameLst>
                                          <p:attrName>ppt_y</p:attrName>
                                        </p:attrNameLst>
                                      </p:cBhvr>
                                      <p:tavLst>
                                        <p:tav tm="0">
                                          <p:val>
                                            <p:strVal val="#ppt_y"/>
                                          </p:val>
                                        </p:tav>
                                        <p:tav tm="100000">
                                          <p:val>
                                            <p:strVal val="#ppt_y"/>
                                          </p:val>
                                        </p:tav>
                                      </p:tavLst>
                                    </p:anim>
                                  </p:childTnLst>
                                </p:cTn>
                              </p:par>
                              <p:par>
                                <p:cTn id="41" presetID="1" presetClass="entr" presetSubtype="0" fill="hold" nodeType="withEffect">
                                  <p:stCondLst>
                                    <p:cond delay="180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4" presetClass="path" presetSubtype="0" accel="50000" decel="50000" fill="hold" nodeType="clickEffect">
                                  <p:stCondLst>
                                    <p:cond delay="0"/>
                                  </p:stCondLst>
                                  <p:childTnLst>
                                    <p:animMotion origin="layout" path="M 6.25E-7 -4.44444E-6 L -0.00208 -0.0456 " pathEditMode="relative" rAng="0" ptsTypes="AA">
                                      <p:cBhvr>
                                        <p:cTn id="46" dur="2000" fill="hold"/>
                                        <p:tgtEl>
                                          <p:spTgt spid="8"/>
                                        </p:tgtEl>
                                        <p:attrNameLst>
                                          <p:attrName>ppt_x</p:attrName>
                                          <p:attrName>ppt_y</p:attrName>
                                        </p:attrNameLst>
                                      </p:cBhvr>
                                      <p:rCtr x="-104" y="-2292"/>
                                    </p:animMotion>
                                  </p:childTnLst>
                                </p:cTn>
                              </p:par>
                              <p:par>
                                <p:cTn id="47" presetID="2" presetClass="entr" presetSubtype="4" fill="hold" grpId="1" nodeType="withEffect">
                                  <p:stCondLst>
                                    <p:cond delay="0"/>
                                  </p:stCondLst>
                                  <p:childTnLst>
                                    <p:set>
                                      <p:cBhvr>
                                        <p:cTn id="48" dur="1" fill="hold">
                                          <p:stCondLst>
                                            <p:cond delay="0"/>
                                          </p:stCondLst>
                                        </p:cTn>
                                        <p:tgtEl>
                                          <p:spTgt spid="127"/>
                                        </p:tgtEl>
                                        <p:attrNameLst>
                                          <p:attrName>style.visibility</p:attrName>
                                        </p:attrNameLst>
                                      </p:cBhvr>
                                      <p:to>
                                        <p:strVal val="visible"/>
                                      </p:to>
                                    </p:set>
                                    <p:anim calcmode="lin" valueType="num">
                                      <p:cBhvr additive="base">
                                        <p:cTn id="49" dur="500" fill="hold"/>
                                        <p:tgtEl>
                                          <p:spTgt spid="127"/>
                                        </p:tgtEl>
                                        <p:attrNameLst>
                                          <p:attrName>ppt_x</p:attrName>
                                        </p:attrNameLst>
                                      </p:cBhvr>
                                      <p:tavLst>
                                        <p:tav tm="0">
                                          <p:val>
                                            <p:strVal val="#ppt_x"/>
                                          </p:val>
                                        </p:tav>
                                        <p:tav tm="100000">
                                          <p:val>
                                            <p:strVal val="#ppt_x"/>
                                          </p:val>
                                        </p:tav>
                                      </p:tavLst>
                                    </p:anim>
                                    <p:anim calcmode="lin" valueType="num">
                                      <p:cBhvr additive="base">
                                        <p:cTn id="50"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8" presetClass="emph" presetSubtype="0" fill="hold" nodeType="clickEffect">
                                  <p:stCondLst>
                                    <p:cond delay="0"/>
                                  </p:stCondLst>
                                  <p:childTnLst>
                                    <p:animRot by="420000">
                                      <p:cBhvr>
                                        <p:cTn id="61" dur="3000" fill="hold"/>
                                        <p:tgtEl>
                                          <p:spTgt spid="49"/>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95"/>
                                        </p:tgtEl>
                                        <p:attrNameLst>
                                          <p:attrName>style.visibility</p:attrName>
                                        </p:attrNameLst>
                                      </p:cBhvr>
                                      <p:to>
                                        <p:strVal val="visible"/>
                                      </p:to>
                                    </p:set>
                                    <p:animEffect transition="in" filter="fade">
                                      <p:cBhvr>
                                        <p:cTn id="66" dur="1000"/>
                                        <p:tgtEl>
                                          <p:spTgt spid="95"/>
                                        </p:tgtEl>
                                      </p:cBhvr>
                                    </p:animEffect>
                                    <p:anim calcmode="lin" valueType="num">
                                      <p:cBhvr>
                                        <p:cTn id="67" dur="1000" fill="hold"/>
                                        <p:tgtEl>
                                          <p:spTgt spid="95"/>
                                        </p:tgtEl>
                                        <p:attrNameLst>
                                          <p:attrName>ppt_x</p:attrName>
                                        </p:attrNameLst>
                                      </p:cBhvr>
                                      <p:tavLst>
                                        <p:tav tm="0">
                                          <p:val>
                                            <p:strVal val="#ppt_x"/>
                                          </p:val>
                                        </p:tav>
                                        <p:tav tm="100000">
                                          <p:val>
                                            <p:strVal val="#ppt_x"/>
                                          </p:val>
                                        </p:tav>
                                      </p:tavLst>
                                    </p:anim>
                                    <p:anim calcmode="lin" valueType="num">
                                      <p:cBhvr>
                                        <p:cTn id="68"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1" nodeType="clickEffect">
                                  <p:stCondLst>
                                    <p:cond delay="0"/>
                                  </p:stCondLst>
                                  <p:childTnLst>
                                    <p:set>
                                      <p:cBhvr>
                                        <p:cTn id="72" dur="1" fill="hold">
                                          <p:stCondLst>
                                            <p:cond delay="0"/>
                                          </p:stCondLst>
                                        </p:cTn>
                                        <p:tgtEl>
                                          <p:spTgt spid="126"/>
                                        </p:tgtEl>
                                        <p:attrNameLst>
                                          <p:attrName>style.visibility</p:attrName>
                                        </p:attrNameLst>
                                      </p:cBhvr>
                                      <p:to>
                                        <p:strVal val="visible"/>
                                      </p:to>
                                    </p:set>
                                    <p:anim calcmode="lin" valueType="num">
                                      <p:cBhvr additive="base">
                                        <p:cTn id="73" dur="500" fill="hold"/>
                                        <p:tgtEl>
                                          <p:spTgt spid="126"/>
                                        </p:tgtEl>
                                        <p:attrNameLst>
                                          <p:attrName>ppt_x</p:attrName>
                                        </p:attrNameLst>
                                      </p:cBhvr>
                                      <p:tavLst>
                                        <p:tav tm="0">
                                          <p:val>
                                            <p:strVal val="#ppt_x"/>
                                          </p:val>
                                        </p:tav>
                                        <p:tav tm="100000">
                                          <p:val>
                                            <p:strVal val="#ppt_x"/>
                                          </p:val>
                                        </p:tav>
                                      </p:tavLst>
                                    </p:anim>
                                    <p:anim calcmode="lin" valueType="num">
                                      <p:cBhvr additive="base">
                                        <p:cTn id="74"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122"/>
                                        </p:tgtEl>
                                        <p:attrNameLst>
                                          <p:attrName>style.visibility</p:attrName>
                                        </p:attrNameLst>
                                      </p:cBhvr>
                                      <p:to>
                                        <p:strVal val="visible"/>
                                      </p:to>
                                    </p:set>
                                    <p:animEffect transition="in" filter="fade">
                                      <p:cBhvr>
                                        <p:cTn id="79" dur="1000"/>
                                        <p:tgtEl>
                                          <p:spTgt spid="122"/>
                                        </p:tgtEl>
                                      </p:cBhvr>
                                    </p:animEffect>
                                    <p:anim calcmode="lin" valueType="num">
                                      <p:cBhvr>
                                        <p:cTn id="80" dur="1000" fill="hold"/>
                                        <p:tgtEl>
                                          <p:spTgt spid="122"/>
                                        </p:tgtEl>
                                        <p:attrNameLst>
                                          <p:attrName>ppt_x</p:attrName>
                                        </p:attrNameLst>
                                      </p:cBhvr>
                                      <p:tavLst>
                                        <p:tav tm="0">
                                          <p:val>
                                            <p:strVal val="#ppt_x"/>
                                          </p:val>
                                        </p:tav>
                                        <p:tav tm="100000">
                                          <p:val>
                                            <p:strVal val="#ppt_x"/>
                                          </p:val>
                                        </p:tav>
                                      </p:tavLst>
                                    </p:anim>
                                    <p:anim calcmode="lin" valueType="num">
                                      <p:cBhvr>
                                        <p:cTn id="81" dur="1000" fill="hold"/>
                                        <p:tgtEl>
                                          <p:spTgt spid="122"/>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fade">
                                      <p:cBhvr>
                                        <p:cTn id="86" dur="1000"/>
                                        <p:tgtEl>
                                          <p:spTgt spid="78"/>
                                        </p:tgtEl>
                                      </p:cBhvr>
                                    </p:animEffect>
                                    <p:anim calcmode="lin" valueType="num">
                                      <p:cBhvr>
                                        <p:cTn id="87" dur="1000" fill="hold"/>
                                        <p:tgtEl>
                                          <p:spTgt spid="78"/>
                                        </p:tgtEl>
                                        <p:attrNameLst>
                                          <p:attrName>ppt_x</p:attrName>
                                        </p:attrNameLst>
                                      </p:cBhvr>
                                      <p:tavLst>
                                        <p:tav tm="0">
                                          <p:val>
                                            <p:strVal val="#ppt_x"/>
                                          </p:val>
                                        </p:tav>
                                        <p:tav tm="100000">
                                          <p:val>
                                            <p:strVal val="#ppt_x"/>
                                          </p:val>
                                        </p:tav>
                                      </p:tavLst>
                                    </p:anim>
                                    <p:anim calcmode="lin" valueType="num">
                                      <p:cBhvr>
                                        <p:cTn id="88" dur="1000" fill="hold"/>
                                        <p:tgtEl>
                                          <p:spTgt spid="78"/>
                                        </p:tgtEl>
                                        <p:attrNameLst>
                                          <p:attrName>ppt_y</p:attrName>
                                        </p:attrNameLst>
                                      </p:cBhvr>
                                      <p:tavLst>
                                        <p:tav tm="0">
                                          <p:val>
                                            <p:strVal val="#ppt_y+.1"/>
                                          </p:val>
                                        </p:tav>
                                        <p:tav tm="100000">
                                          <p:val>
                                            <p:strVal val="#ppt_y"/>
                                          </p:val>
                                        </p:tav>
                                      </p:tavLst>
                                    </p:anim>
                                  </p:childTnLst>
                                </p:cTn>
                              </p:par>
                              <p:par>
                                <p:cTn id="89" presetID="2" presetClass="entr" presetSubtype="4" fill="hold" grpId="1" nodeType="withEffect">
                                  <p:stCondLst>
                                    <p:cond delay="0"/>
                                  </p:stCondLst>
                                  <p:childTnLst>
                                    <p:set>
                                      <p:cBhvr>
                                        <p:cTn id="90" dur="1" fill="hold">
                                          <p:stCondLst>
                                            <p:cond delay="0"/>
                                          </p:stCondLst>
                                        </p:cTn>
                                        <p:tgtEl>
                                          <p:spTgt spid="42"/>
                                        </p:tgtEl>
                                        <p:attrNameLst>
                                          <p:attrName>style.visibility</p:attrName>
                                        </p:attrNameLst>
                                      </p:cBhvr>
                                      <p:to>
                                        <p:strVal val="visible"/>
                                      </p:to>
                                    </p:set>
                                    <p:anim calcmode="lin" valueType="num">
                                      <p:cBhvr additive="base">
                                        <p:cTn id="91" dur="500" fill="hold"/>
                                        <p:tgtEl>
                                          <p:spTgt spid="42"/>
                                        </p:tgtEl>
                                        <p:attrNameLst>
                                          <p:attrName>ppt_x</p:attrName>
                                        </p:attrNameLst>
                                      </p:cBhvr>
                                      <p:tavLst>
                                        <p:tav tm="0">
                                          <p:val>
                                            <p:strVal val="#ppt_x"/>
                                          </p:val>
                                        </p:tav>
                                        <p:tav tm="100000">
                                          <p:val>
                                            <p:strVal val="#ppt_x"/>
                                          </p:val>
                                        </p:tav>
                                      </p:tavLst>
                                    </p:anim>
                                    <p:anim calcmode="lin" valueType="num">
                                      <p:cBhvr additive="base">
                                        <p:cTn id="92" dur="500" fill="hold"/>
                                        <p:tgtEl>
                                          <p:spTgt spid="42"/>
                                        </p:tgtEl>
                                        <p:attrNameLst>
                                          <p:attrName>ppt_y</p:attrName>
                                        </p:attrNameLst>
                                      </p:cBhvr>
                                      <p:tavLst>
                                        <p:tav tm="0">
                                          <p:val>
                                            <p:strVal val="1+#ppt_h/2"/>
                                          </p:val>
                                        </p:tav>
                                        <p:tav tm="100000">
                                          <p:val>
                                            <p:strVal val="#ppt_y"/>
                                          </p:val>
                                        </p:tav>
                                      </p:tavLst>
                                    </p:anim>
                                  </p:childTnLst>
                                </p:cTn>
                              </p:par>
                              <p:par>
                                <p:cTn id="93" presetID="35" presetClass="path" presetSubtype="0" accel="50000" decel="50000" fill="hold" nodeType="withEffect">
                                  <p:stCondLst>
                                    <p:cond delay="500"/>
                                  </p:stCondLst>
                                  <p:childTnLst>
                                    <p:animMotion origin="layout" path="M 2.08333E-6 4.44444E-6 L -0.10716 -0.00209 " pathEditMode="relative" rAng="0" ptsTypes="AA">
                                      <p:cBhvr>
                                        <p:cTn id="94" dur="3500" fill="hold"/>
                                        <p:tgtEl>
                                          <p:spTgt spid="46"/>
                                        </p:tgtEl>
                                        <p:attrNameLst>
                                          <p:attrName>ppt_x</p:attrName>
                                          <p:attrName>ppt_y</p:attrName>
                                        </p:attrNameLst>
                                      </p:cBhvr>
                                      <p:rCtr x="-5365" y="-116"/>
                                    </p:animMotion>
                                  </p:childTnLst>
                                </p:cTn>
                              </p:par>
                            </p:childTnLst>
                          </p:cTn>
                        </p:par>
                      </p:childTnLst>
                    </p:cTn>
                  </p:par>
                  <p:par>
                    <p:cTn id="95" fill="hold">
                      <p:stCondLst>
                        <p:cond delay="indefinite"/>
                      </p:stCondLst>
                      <p:childTnLst>
                        <p:par>
                          <p:cTn id="96" fill="hold">
                            <p:stCondLst>
                              <p:cond delay="0"/>
                            </p:stCondLst>
                            <p:childTnLst>
                              <p:par>
                                <p:cTn id="97" presetID="27" presetClass="emph" presetSubtype="0" repeatCount="indefinite" fill="remove" grpId="0" nodeType="clickEffect">
                                  <p:stCondLst>
                                    <p:cond delay="0"/>
                                  </p:stCondLst>
                                  <p:childTnLst>
                                    <p:animClr clrSpc="rgb" dir="cw">
                                      <p:cBhvr override="childStyle">
                                        <p:cTn id="98" dur="250" autoRev="1" fill="remove"/>
                                        <p:tgtEl>
                                          <p:spTgt spid="126"/>
                                        </p:tgtEl>
                                        <p:attrNameLst>
                                          <p:attrName>style.color</p:attrName>
                                        </p:attrNameLst>
                                      </p:cBhvr>
                                      <p:to>
                                        <a:schemeClr val="bg1"/>
                                      </p:to>
                                    </p:animClr>
                                    <p:animClr clrSpc="rgb" dir="cw">
                                      <p:cBhvr>
                                        <p:cTn id="99" dur="250" autoRev="1" fill="remove"/>
                                        <p:tgtEl>
                                          <p:spTgt spid="126"/>
                                        </p:tgtEl>
                                        <p:attrNameLst>
                                          <p:attrName>fillcolor</p:attrName>
                                        </p:attrNameLst>
                                      </p:cBhvr>
                                      <p:to>
                                        <a:schemeClr val="bg1"/>
                                      </p:to>
                                    </p:animClr>
                                    <p:set>
                                      <p:cBhvr>
                                        <p:cTn id="100" dur="250" autoRev="1" fill="remove"/>
                                        <p:tgtEl>
                                          <p:spTgt spid="126"/>
                                        </p:tgtEl>
                                        <p:attrNameLst>
                                          <p:attrName>fill.type</p:attrName>
                                        </p:attrNameLst>
                                      </p:cBhvr>
                                      <p:to>
                                        <p:strVal val="solid"/>
                                      </p:to>
                                    </p:set>
                                    <p:set>
                                      <p:cBhvr>
                                        <p:cTn id="101" dur="250" autoRev="1" fill="remove"/>
                                        <p:tgtEl>
                                          <p:spTgt spid="126"/>
                                        </p:tgtEl>
                                        <p:attrNameLst>
                                          <p:attrName>fill.on</p:attrName>
                                        </p:attrNameLst>
                                      </p:cBhvr>
                                      <p:to>
                                        <p:strVal val="true"/>
                                      </p:to>
                                    </p:set>
                                  </p:childTnLst>
                                </p:cTn>
                              </p:par>
                            </p:childTnLst>
                          </p:cTn>
                        </p:par>
                      </p:childTnLst>
                    </p:cTn>
                  </p:par>
                  <p:par>
                    <p:cTn id="102" fill="hold">
                      <p:stCondLst>
                        <p:cond delay="indefinite"/>
                      </p:stCondLst>
                      <p:childTnLst>
                        <p:par>
                          <p:cTn id="103" fill="hold">
                            <p:stCondLst>
                              <p:cond delay="0"/>
                            </p:stCondLst>
                            <p:childTnLst>
                              <p:par>
                                <p:cTn id="104" presetID="27" presetClass="emph" presetSubtype="0" repeatCount="indefinite" fill="remove" grpId="0" nodeType="clickEffect">
                                  <p:stCondLst>
                                    <p:cond delay="0"/>
                                  </p:stCondLst>
                                  <p:childTnLst>
                                    <p:animClr clrSpc="rgb" dir="cw">
                                      <p:cBhvr override="childStyle">
                                        <p:cTn id="105" dur="250" autoRev="1" fill="remove"/>
                                        <p:tgtEl>
                                          <p:spTgt spid="127"/>
                                        </p:tgtEl>
                                        <p:attrNameLst>
                                          <p:attrName>style.color</p:attrName>
                                        </p:attrNameLst>
                                      </p:cBhvr>
                                      <p:to>
                                        <a:schemeClr val="bg1"/>
                                      </p:to>
                                    </p:animClr>
                                    <p:animClr clrSpc="rgb" dir="cw">
                                      <p:cBhvr>
                                        <p:cTn id="106" dur="250" autoRev="1" fill="remove"/>
                                        <p:tgtEl>
                                          <p:spTgt spid="127"/>
                                        </p:tgtEl>
                                        <p:attrNameLst>
                                          <p:attrName>fillcolor</p:attrName>
                                        </p:attrNameLst>
                                      </p:cBhvr>
                                      <p:to>
                                        <a:schemeClr val="bg1"/>
                                      </p:to>
                                    </p:animClr>
                                    <p:set>
                                      <p:cBhvr>
                                        <p:cTn id="107" dur="250" autoRev="1" fill="remove"/>
                                        <p:tgtEl>
                                          <p:spTgt spid="127"/>
                                        </p:tgtEl>
                                        <p:attrNameLst>
                                          <p:attrName>fill.type</p:attrName>
                                        </p:attrNameLst>
                                      </p:cBhvr>
                                      <p:to>
                                        <p:strVal val="solid"/>
                                      </p:to>
                                    </p:set>
                                    <p:set>
                                      <p:cBhvr>
                                        <p:cTn id="108" dur="250" autoRev="1" fill="remove"/>
                                        <p:tgtEl>
                                          <p:spTgt spid="127"/>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27" presetClass="emph" presetSubtype="0" repeatCount="indefinite" fill="remove" grpId="0" nodeType="clickEffect">
                                  <p:stCondLst>
                                    <p:cond delay="0"/>
                                  </p:stCondLst>
                                  <p:childTnLst>
                                    <p:animClr clrSpc="rgb" dir="cw">
                                      <p:cBhvr override="childStyle">
                                        <p:cTn id="112" dur="250" autoRev="1" fill="remove"/>
                                        <p:tgtEl>
                                          <p:spTgt spid="42"/>
                                        </p:tgtEl>
                                        <p:attrNameLst>
                                          <p:attrName>style.color</p:attrName>
                                        </p:attrNameLst>
                                      </p:cBhvr>
                                      <p:to>
                                        <a:schemeClr val="bg1"/>
                                      </p:to>
                                    </p:animClr>
                                    <p:animClr clrSpc="rgb" dir="cw">
                                      <p:cBhvr>
                                        <p:cTn id="113" dur="250" autoRev="1" fill="remove"/>
                                        <p:tgtEl>
                                          <p:spTgt spid="42"/>
                                        </p:tgtEl>
                                        <p:attrNameLst>
                                          <p:attrName>fillcolor</p:attrName>
                                        </p:attrNameLst>
                                      </p:cBhvr>
                                      <p:to>
                                        <a:schemeClr val="bg1"/>
                                      </p:to>
                                    </p:animClr>
                                    <p:set>
                                      <p:cBhvr>
                                        <p:cTn id="114" dur="250" autoRev="1" fill="remove"/>
                                        <p:tgtEl>
                                          <p:spTgt spid="42"/>
                                        </p:tgtEl>
                                        <p:attrNameLst>
                                          <p:attrName>fill.type</p:attrName>
                                        </p:attrNameLst>
                                      </p:cBhvr>
                                      <p:to>
                                        <p:strVal val="solid"/>
                                      </p:to>
                                    </p:set>
                                    <p:set>
                                      <p:cBhvr>
                                        <p:cTn id="115" dur="250" autoRev="1" fill="remove"/>
                                        <p:tgtEl>
                                          <p:spTgt spid="4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6" grpId="1" animBg="1"/>
      <p:bldP spid="127" grpId="0" animBg="1"/>
      <p:bldP spid="127" grpId="1" animBg="1"/>
      <p:bldP spid="42" grpId="0" animBg="1"/>
      <p:bldP spid="42"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Isosceles Triangle 47"/>
          <p:cNvSpPr/>
          <p:nvPr/>
        </p:nvSpPr>
        <p:spPr>
          <a:xfrm rot="4147440">
            <a:off x="1285292" y="2219573"/>
            <a:ext cx="1860874" cy="3868493"/>
          </a:xfrm>
          <a:prstGeom prst="triangle">
            <a:avLst/>
          </a:prstGeom>
          <a:solidFill>
            <a:srgbClr val="B609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Isosceles Triangle 48"/>
          <p:cNvSpPr/>
          <p:nvPr/>
        </p:nvSpPr>
        <p:spPr>
          <a:xfrm rot="14962239">
            <a:off x="5122011" y="205169"/>
            <a:ext cx="2384739" cy="4795265"/>
          </a:xfrm>
          <a:prstGeom prst="triangle">
            <a:avLst/>
          </a:prstGeom>
          <a:solidFill>
            <a:srgbClr val="3BB6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980645"/>
          </a:xfrm>
        </p:spPr>
        <p:txBody>
          <a:bodyPr/>
          <a:lstStyle/>
          <a:p>
            <a:r>
              <a:rPr lang="en-IN" sz="2800" dirty="0"/>
              <a:t>Graphical </a:t>
            </a:r>
            <a:r>
              <a:rPr lang="en-IN" sz="2800" dirty="0" smtClean="0"/>
              <a:t>Representation: Fixed Cost Goes up</a:t>
            </a:r>
            <a:br>
              <a:rPr lang="en-IN" sz="2800" dirty="0" smtClean="0"/>
            </a:br>
            <a:r>
              <a:rPr lang="en-IN" sz="2800" dirty="0" smtClean="0"/>
              <a:t>Variable cost goes down</a:t>
            </a:r>
            <a:endParaRPr lang="en-US" sz="2800" dirty="0"/>
          </a:p>
        </p:txBody>
      </p:sp>
      <p:cxnSp>
        <p:nvCxnSpPr>
          <p:cNvPr id="10" name="Straight Connector 9"/>
          <p:cNvCxnSpPr/>
          <p:nvPr/>
        </p:nvCxnSpPr>
        <p:spPr>
          <a:xfrm flipV="1">
            <a:off x="825137" y="3735977"/>
            <a:ext cx="7155172" cy="19576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4" idx="1"/>
          </p:cNvCxnSpPr>
          <p:nvPr/>
        </p:nvCxnSpPr>
        <p:spPr>
          <a:xfrm flipV="1">
            <a:off x="3578710" y="5664848"/>
            <a:ext cx="1732640" cy="451629"/>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 idx="1"/>
          </p:cNvCxnSpPr>
          <p:nvPr/>
        </p:nvCxnSpPr>
        <p:spPr>
          <a:xfrm rot="10800000" flipH="1" flipV="1">
            <a:off x="838200" y="855448"/>
            <a:ext cx="8073980" cy="4838190"/>
          </a:xfrm>
          <a:prstGeom prst="bentConnector3">
            <a:avLst>
              <a:gd name="adj1" fmla="val -2831"/>
            </a:avLst>
          </a:prstGeom>
          <a:ln w="444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38200" y="694099"/>
            <a:ext cx="7152163" cy="4999540"/>
          </a:xfrm>
          <a:prstGeom prst="line">
            <a:avLst/>
          </a:prstGeom>
          <a:ln w="41275">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990363" y="519953"/>
            <a:ext cx="1180100" cy="3075744"/>
          </a:xfrm>
          <a:prstGeom prst="rect">
            <a:avLst/>
          </a:prstGeom>
          <a:solidFill>
            <a:srgbClr val="EBD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7898300" y="649536"/>
            <a:ext cx="3779894" cy="461665"/>
            <a:chOff x="7037823" y="3200399"/>
            <a:chExt cx="2028859" cy="381282"/>
          </a:xfrm>
        </p:grpSpPr>
        <p:sp>
          <p:nvSpPr>
            <p:cNvPr id="16" name="Freeform 15"/>
            <p:cNvSpPr/>
            <p:nvPr/>
          </p:nvSpPr>
          <p:spPr>
            <a:xfrm>
              <a:off x="7037823" y="3336780"/>
              <a:ext cx="656197" cy="19797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694022" y="3200399"/>
              <a:ext cx="1372660" cy="381282"/>
            </a:xfrm>
            <a:prstGeom prst="rect">
              <a:avLst/>
            </a:prstGeom>
            <a:noFill/>
            <a:ln>
              <a:solidFill>
                <a:srgbClr val="0070C0"/>
              </a:solidFill>
            </a:ln>
          </p:spPr>
          <p:txBody>
            <a:bodyPr wrap="square" rtlCol="0">
              <a:spAutoFit/>
            </a:bodyPr>
            <a:lstStyle/>
            <a:p>
              <a:r>
                <a:rPr lang="en-IN" sz="2400" b="1" dirty="0"/>
                <a:t>Total Sales = P*Q</a:t>
              </a:r>
              <a:endParaRPr lang="en-US" sz="2400" b="1" dirty="0"/>
            </a:p>
          </p:txBody>
        </p:sp>
      </p:grpSp>
      <p:cxnSp>
        <p:nvCxnSpPr>
          <p:cNvPr id="8" name="Straight Connector 7"/>
          <p:cNvCxnSpPr/>
          <p:nvPr/>
        </p:nvCxnSpPr>
        <p:spPr>
          <a:xfrm flipV="1">
            <a:off x="825137" y="4362994"/>
            <a:ext cx="7155172" cy="13064"/>
          </a:xfrm>
          <a:prstGeom prst="line">
            <a:avLst/>
          </a:prstGeom>
          <a:ln w="31750">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19905943">
            <a:off x="5995377" y="1688164"/>
            <a:ext cx="1907177" cy="461665"/>
          </a:xfrm>
          <a:prstGeom prst="rect">
            <a:avLst/>
          </a:prstGeom>
          <a:noFill/>
        </p:spPr>
        <p:txBody>
          <a:bodyPr wrap="square" rtlCol="0">
            <a:spAutoFit/>
          </a:bodyPr>
          <a:lstStyle/>
          <a:p>
            <a:r>
              <a:rPr lang="en-IN" sz="2400" b="1" dirty="0"/>
              <a:t>Profit zone</a:t>
            </a:r>
            <a:endParaRPr lang="en-US" sz="2400" b="1" dirty="0"/>
          </a:p>
        </p:txBody>
      </p:sp>
      <p:cxnSp>
        <p:nvCxnSpPr>
          <p:cNvPr id="5" name="Straight Connector 4"/>
          <p:cNvCxnSpPr/>
          <p:nvPr/>
        </p:nvCxnSpPr>
        <p:spPr>
          <a:xfrm>
            <a:off x="7980309" y="2011680"/>
            <a:ext cx="20515" cy="368195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6" name="Up Arrow 5"/>
          <p:cNvSpPr/>
          <p:nvPr/>
        </p:nvSpPr>
        <p:spPr>
          <a:xfrm>
            <a:off x="7595702" y="5749718"/>
            <a:ext cx="769213" cy="241663"/>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a:off x="4105977" y="5736060"/>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8013887" y="4127809"/>
            <a:ext cx="3234092" cy="1565830"/>
            <a:chOff x="8375589" y="4376058"/>
            <a:chExt cx="2060535" cy="1876587"/>
          </a:xfrm>
        </p:grpSpPr>
        <p:sp>
          <p:nvSpPr>
            <p:cNvPr id="32" name="Freeform 31"/>
            <p:cNvSpPr/>
            <p:nvPr/>
          </p:nvSpPr>
          <p:spPr>
            <a:xfrm flipV="1">
              <a:off x="8375589" y="4636896"/>
              <a:ext cx="289320" cy="1615749"/>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8641621" y="4376058"/>
              <a:ext cx="1794503" cy="1200329"/>
            </a:xfrm>
            <a:prstGeom prst="rect">
              <a:avLst/>
            </a:prstGeom>
            <a:noFill/>
            <a:ln>
              <a:solidFill>
                <a:srgbClr val="0070C0"/>
              </a:solidFill>
            </a:ln>
          </p:spPr>
          <p:txBody>
            <a:bodyPr wrap="square" rtlCol="0">
              <a:spAutoFit/>
            </a:bodyPr>
            <a:lstStyle/>
            <a:p>
              <a:r>
                <a:rPr lang="en-IN" sz="2400" b="1" dirty="0"/>
                <a:t>Planned production and sales</a:t>
              </a:r>
              <a:endParaRPr lang="en-US" sz="2400" b="1" dirty="0"/>
            </a:p>
          </p:txBody>
        </p:sp>
      </p:grpSp>
      <p:sp>
        <p:nvSpPr>
          <p:cNvPr id="9" name="Rounded Rectangular Callout 8"/>
          <p:cNvSpPr/>
          <p:nvPr/>
        </p:nvSpPr>
        <p:spPr>
          <a:xfrm>
            <a:off x="2572786" y="2290525"/>
            <a:ext cx="1446834" cy="687434"/>
          </a:xfrm>
          <a:prstGeom prst="wedgeRoundRectCallout">
            <a:avLst>
              <a:gd name="adj1" fmla="val 49190"/>
              <a:gd name="adj2" fmla="val 116951"/>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Breakeven Point</a:t>
            </a:r>
            <a:endParaRPr lang="en-US" b="1" dirty="0"/>
          </a:p>
        </p:txBody>
      </p:sp>
      <p:cxnSp>
        <p:nvCxnSpPr>
          <p:cNvPr id="35" name="Straight Arrow Connector 34"/>
          <p:cNvCxnSpPr/>
          <p:nvPr/>
        </p:nvCxnSpPr>
        <p:spPr>
          <a:xfrm flipV="1">
            <a:off x="3999833" y="5346442"/>
            <a:ext cx="3990530" cy="35455"/>
          </a:xfrm>
          <a:prstGeom prst="straightConnector1">
            <a:avLst/>
          </a:prstGeom>
          <a:ln w="85725" cmpd="tri">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ounded Rectangular Callout 35"/>
          <p:cNvSpPr/>
          <p:nvPr/>
        </p:nvSpPr>
        <p:spPr>
          <a:xfrm>
            <a:off x="4603146" y="1220622"/>
            <a:ext cx="1711234" cy="725532"/>
          </a:xfrm>
          <a:prstGeom prst="wedgeRoundRectCallout">
            <a:avLst>
              <a:gd name="adj1" fmla="val -27703"/>
              <a:gd name="adj2" fmla="val 516214"/>
              <a:gd name="adj3" fmla="val 16667"/>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Margin of Safety</a:t>
            </a:r>
            <a:endParaRPr lang="en-US" b="1" dirty="0"/>
          </a:p>
        </p:txBody>
      </p:sp>
      <p:sp>
        <p:nvSpPr>
          <p:cNvPr id="38" name="Striped Right Arrow 37"/>
          <p:cNvSpPr/>
          <p:nvPr/>
        </p:nvSpPr>
        <p:spPr>
          <a:xfrm>
            <a:off x="5377542" y="5831360"/>
            <a:ext cx="2168139" cy="890884"/>
          </a:xfrm>
          <a:prstGeom prst="stripedRightArrow">
            <a:avLst>
              <a:gd name="adj1" fmla="val 73461"/>
              <a:gd name="adj2" fmla="val 50000"/>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Quantity</a:t>
            </a:r>
            <a:endParaRPr lang="en-US" sz="2400" dirty="0"/>
          </a:p>
        </p:txBody>
      </p:sp>
      <p:sp>
        <p:nvSpPr>
          <p:cNvPr id="4" name="TextBox 3"/>
          <p:cNvSpPr txBox="1"/>
          <p:nvPr/>
        </p:nvSpPr>
        <p:spPr>
          <a:xfrm>
            <a:off x="3578710" y="5962588"/>
            <a:ext cx="76921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2,500</a:t>
            </a:r>
            <a:endParaRPr lang="en-US" dirty="0"/>
          </a:p>
        </p:txBody>
      </p:sp>
      <p:sp>
        <p:nvSpPr>
          <p:cNvPr id="40" name="TextBox 39"/>
          <p:cNvSpPr txBox="1"/>
          <p:nvPr/>
        </p:nvSpPr>
        <p:spPr>
          <a:xfrm>
            <a:off x="7605756" y="5999050"/>
            <a:ext cx="93570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5,000</a:t>
            </a:r>
            <a:endParaRPr lang="en-US" dirty="0"/>
          </a:p>
        </p:txBody>
      </p:sp>
      <p:cxnSp>
        <p:nvCxnSpPr>
          <p:cNvPr id="41" name="Straight Connector 40"/>
          <p:cNvCxnSpPr>
            <a:endCxn id="30" idx="0"/>
          </p:cNvCxnSpPr>
          <p:nvPr/>
        </p:nvCxnSpPr>
        <p:spPr>
          <a:xfrm>
            <a:off x="4463916" y="3180983"/>
            <a:ext cx="26668" cy="2555077"/>
          </a:xfrm>
          <a:prstGeom prst="line">
            <a:avLst/>
          </a:prstGeom>
          <a:ln w="66675" cmpd="dbl">
            <a:gradFill flip="none" rotWithShape="1">
              <a:gsLst>
                <a:gs pos="0">
                  <a:srgbClr val="00B050">
                    <a:alpha val="47000"/>
                  </a:srgbClr>
                </a:gs>
                <a:gs pos="74000">
                  <a:srgbClr val="C00000">
                    <a:alpha val="36000"/>
                  </a:srgbClr>
                </a:gs>
                <a:gs pos="83000">
                  <a:srgbClr val="FF0000">
                    <a:alpha val="24000"/>
                  </a:srgbClr>
                </a:gs>
                <a:gs pos="100000">
                  <a:srgbClr val="FF0000">
                    <a:alpha val="3500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79424" y="4848695"/>
            <a:ext cx="7127932" cy="844944"/>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25136" y="2994658"/>
            <a:ext cx="7127932" cy="844944"/>
          </a:xfrm>
          <a:prstGeom prst="line">
            <a:avLst/>
          </a:prstGeom>
          <a:ln w="285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132527" y="4127809"/>
            <a:ext cx="13334" cy="1587040"/>
          </a:xfrm>
          <a:prstGeom prst="line">
            <a:avLst/>
          </a:prstGeom>
          <a:ln w="66675" cmpd="dbl">
            <a:gradFill flip="none" rotWithShape="1">
              <a:gsLst>
                <a:gs pos="0">
                  <a:srgbClr val="00B050">
                    <a:alpha val="26000"/>
                  </a:srgbClr>
                </a:gs>
                <a:gs pos="74000">
                  <a:srgbClr val="C00000">
                    <a:alpha val="23000"/>
                  </a:srgbClr>
                </a:gs>
                <a:gs pos="83000">
                  <a:srgbClr val="FF0000">
                    <a:alpha val="25000"/>
                  </a:srgbClr>
                </a:gs>
                <a:gs pos="100000">
                  <a:srgbClr val="FF0000">
                    <a:alpha val="18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2320" y="3735977"/>
            <a:ext cx="782817" cy="2141410"/>
          </a:xfrm>
          <a:prstGeom prst="rect">
            <a:avLst/>
          </a:prstGeom>
          <a:solidFill>
            <a:srgbClr val="EBD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721302" y="2059328"/>
            <a:ext cx="2100584" cy="830997"/>
          </a:xfrm>
          <a:prstGeom prst="rect">
            <a:avLst/>
          </a:prstGeom>
          <a:noFill/>
          <a:ln>
            <a:solidFill>
              <a:srgbClr val="0070C0"/>
            </a:solidFill>
          </a:ln>
        </p:spPr>
        <p:txBody>
          <a:bodyPr wrap="square" rtlCol="0">
            <a:spAutoFit/>
          </a:bodyPr>
          <a:lstStyle/>
          <a:p>
            <a:r>
              <a:rPr lang="en-IN" sz="2400" b="1" dirty="0"/>
              <a:t>Total Cost = V*Q + F</a:t>
            </a:r>
            <a:endParaRPr lang="en-US" sz="2400" b="1" dirty="0"/>
          </a:p>
        </p:txBody>
      </p:sp>
      <p:sp>
        <p:nvSpPr>
          <p:cNvPr id="12" name="Freeform 11"/>
          <p:cNvSpPr/>
          <p:nvPr/>
        </p:nvSpPr>
        <p:spPr>
          <a:xfrm rot="9095863">
            <a:off x="7282504" y="2229543"/>
            <a:ext cx="2423366" cy="678143"/>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oval" w="lg" len="lg"/>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206652" y="2902564"/>
            <a:ext cx="3360461" cy="879201"/>
            <a:chOff x="6856445" y="3200399"/>
            <a:chExt cx="2355084" cy="1109021"/>
          </a:xfrm>
        </p:grpSpPr>
        <p:sp>
          <p:nvSpPr>
            <p:cNvPr id="19" name="Freeform 18"/>
            <p:cNvSpPr/>
            <p:nvPr/>
          </p:nvSpPr>
          <p:spPr>
            <a:xfrm rot="20749727" flipV="1">
              <a:off x="6856445" y="3525896"/>
              <a:ext cx="895806" cy="783524"/>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694022" y="3200399"/>
              <a:ext cx="1517507" cy="582343"/>
            </a:xfrm>
            <a:prstGeom prst="rect">
              <a:avLst/>
            </a:prstGeom>
            <a:noFill/>
            <a:ln>
              <a:solidFill>
                <a:srgbClr val="0070C0"/>
              </a:solidFill>
            </a:ln>
          </p:spPr>
          <p:txBody>
            <a:bodyPr wrap="square" rtlCol="0">
              <a:spAutoFit/>
            </a:bodyPr>
            <a:lstStyle/>
            <a:p>
              <a:r>
                <a:rPr lang="en-IN" sz="2400" b="1" dirty="0"/>
                <a:t>Variable Cost</a:t>
              </a:r>
              <a:endParaRPr lang="en-US" sz="2400" b="1" dirty="0"/>
            </a:p>
          </p:txBody>
        </p:sp>
      </p:grpSp>
      <p:grpSp>
        <p:nvGrpSpPr>
          <p:cNvPr id="27" name="Group 26"/>
          <p:cNvGrpSpPr/>
          <p:nvPr/>
        </p:nvGrpSpPr>
        <p:grpSpPr>
          <a:xfrm>
            <a:off x="7595700" y="3538442"/>
            <a:ext cx="2607618" cy="795473"/>
            <a:chOff x="7828506" y="4376058"/>
            <a:chExt cx="2607618" cy="795473"/>
          </a:xfrm>
        </p:grpSpPr>
        <p:sp>
          <p:nvSpPr>
            <p:cNvPr id="21" name="Freeform 20"/>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Cost</a:t>
              </a:r>
              <a:endParaRPr lang="en-US" sz="2400" b="1" dirty="0"/>
            </a:p>
          </p:txBody>
        </p:sp>
      </p:grpSp>
      <p:sp>
        <p:nvSpPr>
          <p:cNvPr id="50" name="TextBox 49"/>
          <p:cNvSpPr txBox="1"/>
          <p:nvPr/>
        </p:nvSpPr>
        <p:spPr>
          <a:xfrm>
            <a:off x="4361718" y="5974547"/>
            <a:ext cx="76921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2,823</a:t>
            </a:r>
            <a:endParaRPr lang="en-US" dirty="0"/>
          </a:p>
        </p:txBody>
      </p:sp>
      <p:sp>
        <p:nvSpPr>
          <p:cNvPr id="51" name="Up Arrow 50"/>
          <p:cNvSpPr/>
          <p:nvPr/>
        </p:nvSpPr>
        <p:spPr>
          <a:xfrm>
            <a:off x="3615226" y="5723844"/>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riped Right Arrow 38"/>
          <p:cNvSpPr/>
          <p:nvPr/>
        </p:nvSpPr>
        <p:spPr>
          <a:xfrm rot="16200000">
            <a:off x="-588411" y="3268090"/>
            <a:ext cx="2168139" cy="890884"/>
          </a:xfrm>
          <a:prstGeom prst="stripedRightArrow">
            <a:avLst>
              <a:gd name="adj1" fmla="val 76394"/>
              <a:gd name="adj2" fmla="val 45601"/>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Cost, Sales</a:t>
            </a:r>
            <a:endParaRPr lang="en-US" sz="2400" dirty="0"/>
          </a:p>
        </p:txBody>
      </p:sp>
      <p:cxnSp>
        <p:nvCxnSpPr>
          <p:cNvPr id="47" name="Straight Connector 46"/>
          <p:cNvCxnSpPr/>
          <p:nvPr/>
        </p:nvCxnSpPr>
        <p:spPr>
          <a:xfrm flipV="1">
            <a:off x="784132" y="3839783"/>
            <a:ext cx="7155172" cy="13064"/>
          </a:xfrm>
          <a:prstGeom prst="line">
            <a:avLst/>
          </a:prstGeom>
          <a:ln w="3175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9833" y="3461015"/>
            <a:ext cx="20001" cy="2266388"/>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825137" y="2011680"/>
            <a:ext cx="7155172" cy="2364378"/>
          </a:xfrm>
          <a:prstGeom prst="line">
            <a:avLst/>
          </a:prstGeom>
          <a:ln w="41275">
            <a:solidFill>
              <a:srgbClr val="C00000">
                <a:alpha val="22000"/>
              </a:srgb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19820479">
            <a:off x="1302537" y="4037322"/>
            <a:ext cx="1907177" cy="461665"/>
          </a:xfrm>
          <a:prstGeom prst="rect">
            <a:avLst/>
          </a:prstGeom>
          <a:noFill/>
        </p:spPr>
        <p:txBody>
          <a:bodyPr wrap="square" rtlCol="0">
            <a:spAutoFit/>
          </a:bodyPr>
          <a:lstStyle/>
          <a:p>
            <a:r>
              <a:rPr lang="en-IN" sz="2400" b="1" dirty="0">
                <a:solidFill>
                  <a:schemeClr val="bg1"/>
                </a:solidFill>
              </a:rPr>
              <a:t>Loss zone</a:t>
            </a:r>
            <a:endParaRPr lang="en-US" sz="2400" b="1" dirty="0">
              <a:solidFill>
                <a:schemeClr val="bg1"/>
              </a:solidFill>
            </a:endParaRPr>
          </a:p>
        </p:txBody>
      </p:sp>
      <p:sp>
        <p:nvSpPr>
          <p:cNvPr id="7" name="Right Arrow 6"/>
          <p:cNvSpPr/>
          <p:nvPr/>
        </p:nvSpPr>
        <p:spPr>
          <a:xfrm>
            <a:off x="3199007" y="4423122"/>
            <a:ext cx="734634" cy="4255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Left Arrow 10"/>
          <p:cNvSpPr/>
          <p:nvPr/>
        </p:nvSpPr>
        <p:spPr>
          <a:xfrm flipV="1">
            <a:off x="4016412" y="4405137"/>
            <a:ext cx="427001" cy="4973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427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indefinite" fill="remove" grpId="0" nodeType="clickEffect">
                                  <p:stCondLst>
                                    <p:cond delay="0"/>
                                  </p:stCondLst>
                                  <p:childTnLst>
                                    <p:animClr clrSpc="rgb" dir="cw">
                                      <p:cBhvr override="childStyle">
                                        <p:cTn id="6" dur="250" autoRev="1" fill="remove"/>
                                        <p:tgtEl>
                                          <p:spTgt spid="11"/>
                                        </p:tgtEl>
                                        <p:attrNameLst>
                                          <p:attrName>style.color</p:attrName>
                                        </p:attrNameLst>
                                      </p:cBhvr>
                                      <p:to>
                                        <a:schemeClr val="bg1"/>
                                      </p:to>
                                    </p:animClr>
                                    <p:animClr clrSpc="rgb" dir="cw">
                                      <p:cBhvr>
                                        <p:cTn id="7" dur="250" autoRev="1" fill="remove"/>
                                        <p:tgtEl>
                                          <p:spTgt spid="11"/>
                                        </p:tgtEl>
                                        <p:attrNameLst>
                                          <p:attrName>fillcolor</p:attrName>
                                        </p:attrNameLst>
                                      </p:cBhvr>
                                      <p:to>
                                        <a:schemeClr val="bg1"/>
                                      </p:to>
                                    </p:animClr>
                                    <p:set>
                                      <p:cBhvr>
                                        <p:cTn id="8" dur="250" autoRev="1" fill="remove"/>
                                        <p:tgtEl>
                                          <p:spTgt spid="11"/>
                                        </p:tgtEl>
                                        <p:attrNameLst>
                                          <p:attrName>fill.type</p:attrName>
                                        </p:attrNameLst>
                                      </p:cBhvr>
                                      <p:to>
                                        <p:strVal val="solid"/>
                                      </p:to>
                                    </p:set>
                                    <p:set>
                                      <p:cBhvr>
                                        <p:cTn id="9" dur="250" autoRev="1" fill="remove"/>
                                        <p:tgtEl>
                                          <p:spTgt spid="11"/>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repeatCount="indefinite" fill="remove" nodeType="clickEffect">
                                  <p:stCondLst>
                                    <p:cond delay="0"/>
                                  </p:stCondLst>
                                  <p:childTnLst>
                                    <p:animClr clrSpc="rgb" dir="cw">
                                      <p:cBhvr override="childStyle">
                                        <p:cTn id="13" dur="250" autoRev="1" fill="remove"/>
                                        <p:tgtEl>
                                          <p:spTgt spid="53"/>
                                        </p:tgtEl>
                                        <p:attrNameLst>
                                          <p:attrName>style.color</p:attrName>
                                        </p:attrNameLst>
                                      </p:cBhvr>
                                      <p:to>
                                        <a:schemeClr val="bg1"/>
                                      </p:to>
                                    </p:animClr>
                                    <p:animClr clrSpc="rgb" dir="cw">
                                      <p:cBhvr>
                                        <p:cTn id="14" dur="250" autoRev="1" fill="remove"/>
                                        <p:tgtEl>
                                          <p:spTgt spid="53"/>
                                        </p:tgtEl>
                                        <p:attrNameLst>
                                          <p:attrName>fillcolor</p:attrName>
                                        </p:attrNameLst>
                                      </p:cBhvr>
                                      <p:to>
                                        <a:schemeClr val="bg1"/>
                                      </p:to>
                                    </p:animClr>
                                    <p:set>
                                      <p:cBhvr>
                                        <p:cTn id="15" dur="250" autoRev="1" fill="remove"/>
                                        <p:tgtEl>
                                          <p:spTgt spid="53"/>
                                        </p:tgtEl>
                                        <p:attrNameLst>
                                          <p:attrName>fill.type</p:attrName>
                                        </p:attrNameLst>
                                      </p:cBhvr>
                                      <p:to>
                                        <p:strVal val="solid"/>
                                      </p:to>
                                    </p:set>
                                    <p:set>
                                      <p:cBhvr>
                                        <p:cTn id="16" dur="250" autoRev="1" fill="remove"/>
                                        <p:tgtEl>
                                          <p:spTgt spid="5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16" y="395992"/>
            <a:ext cx="11762670" cy="712535"/>
          </a:xfrm>
        </p:spPr>
        <p:txBody>
          <a:bodyPr>
            <a:noAutofit/>
          </a:bodyPr>
          <a:lstStyle/>
          <a:p>
            <a:r>
              <a:rPr lang="en-IN" sz="3200" dirty="0" smtClean="0">
                <a:latin typeface="Calibri" panose="020F0502020204030204" pitchFamily="34" charset="0"/>
                <a:cs typeface="Calibri" panose="020F0502020204030204" pitchFamily="34" charset="0"/>
              </a:rPr>
              <a:t>Suppose You Reduce the Variable Cost and increase the fixed cost</a:t>
            </a:r>
            <a:endParaRPr lang="en-US" sz="3200" dirty="0">
              <a:latin typeface="Calibri" panose="020F0502020204030204" pitchFamily="34" charset="0"/>
              <a:cs typeface="Calibri" panose="020F0502020204030204" pitchFamily="34" charset="0"/>
            </a:endParaRPr>
          </a:p>
        </p:txBody>
      </p:sp>
      <p:cxnSp>
        <p:nvCxnSpPr>
          <p:cNvPr id="10" name="Straight Connector 9"/>
          <p:cNvCxnSpPr/>
          <p:nvPr/>
        </p:nvCxnSpPr>
        <p:spPr>
          <a:xfrm flipV="1">
            <a:off x="825137" y="3735977"/>
            <a:ext cx="7155172" cy="1957662"/>
          </a:xfrm>
          <a:prstGeom prst="line">
            <a:avLst/>
          </a:prstGeom>
          <a:ln w="53975">
            <a:solidFill>
              <a:srgbClr val="C00000">
                <a:alpha val="21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4" idx="1"/>
          </p:cNvCxnSpPr>
          <p:nvPr/>
        </p:nvCxnSpPr>
        <p:spPr>
          <a:xfrm flipV="1">
            <a:off x="3322779" y="5693640"/>
            <a:ext cx="1707524" cy="437711"/>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38200" y="694099"/>
            <a:ext cx="7152163" cy="4999540"/>
          </a:xfrm>
          <a:prstGeom prst="line">
            <a:avLst/>
          </a:prstGeom>
          <a:ln w="6032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246831" y="1171363"/>
            <a:ext cx="3779894" cy="461665"/>
            <a:chOff x="7037823" y="3200399"/>
            <a:chExt cx="2028859" cy="381282"/>
          </a:xfrm>
        </p:grpSpPr>
        <p:sp>
          <p:nvSpPr>
            <p:cNvPr id="16" name="Freeform 15"/>
            <p:cNvSpPr/>
            <p:nvPr/>
          </p:nvSpPr>
          <p:spPr>
            <a:xfrm>
              <a:off x="7037823" y="3336780"/>
              <a:ext cx="656197" cy="19797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694022" y="3200399"/>
              <a:ext cx="1372660" cy="381282"/>
            </a:xfrm>
            <a:prstGeom prst="rect">
              <a:avLst/>
            </a:prstGeom>
            <a:noFill/>
            <a:ln>
              <a:solidFill>
                <a:srgbClr val="0070C0"/>
              </a:solidFill>
            </a:ln>
          </p:spPr>
          <p:txBody>
            <a:bodyPr wrap="square" rtlCol="0">
              <a:spAutoFit/>
            </a:bodyPr>
            <a:lstStyle/>
            <a:p>
              <a:r>
                <a:rPr lang="en-IN" sz="2400" b="1" dirty="0"/>
                <a:t>Total Sales = P*Q</a:t>
              </a:r>
              <a:endParaRPr lang="en-US" sz="2400" b="1" dirty="0"/>
            </a:p>
          </p:txBody>
        </p:sp>
      </p:grpSp>
      <p:cxnSp>
        <p:nvCxnSpPr>
          <p:cNvPr id="8" name="Straight Connector 7"/>
          <p:cNvCxnSpPr/>
          <p:nvPr/>
        </p:nvCxnSpPr>
        <p:spPr>
          <a:xfrm flipV="1">
            <a:off x="825137" y="4362994"/>
            <a:ext cx="7155172" cy="13064"/>
          </a:xfrm>
          <a:prstGeom prst="line">
            <a:avLst/>
          </a:prstGeom>
          <a:ln w="53975">
            <a:solidFill>
              <a:srgbClr val="002060">
                <a:alpha val="32000"/>
              </a:srgbClr>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838200" y="852159"/>
            <a:ext cx="8073980" cy="4841480"/>
            <a:chOff x="838200" y="852159"/>
            <a:chExt cx="8073980" cy="4841480"/>
          </a:xfrm>
        </p:grpSpPr>
        <p:cxnSp>
          <p:nvCxnSpPr>
            <p:cNvPr id="34" name="Elbow Connector 33"/>
            <p:cNvCxnSpPr/>
            <p:nvPr/>
          </p:nvCxnSpPr>
          <p:spPr>
            <a:xfrm>
              <a:off x="838200" y="852159"/>
              <a:ext cx="8073980" cy="4841479"/>
            </a:xfrm>
            <a:prstGeom prst="bentConnector3">
              <a:avLst>
                <a:gd name="adj1" fmla="val -155"/>
              </a:avLst>
            </a:prstGeom>
            <a:ln w="44450"/>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980309" y="2011680"/>
              <a:ext cx="20515" cy="3681959"/>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grpSp>
      <p:sp>
        <p:nvSpPr>
          <p:cNvPr id="6" name="Up Arrow 5"/>
          <p:cNvSpPr/>
          <p:nvPr/>
        </p:nvSpPr>
        <p:spPr>
          <a:xfrm>
            <a:off x="7595702" y="5749718"/>
            <a:ext cx="769213" cy="241663"/>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 Arrow 29"/>
          <p:cNvSpPr/>
          <p:nvPr/>
        </p:nvSpPr>
        <p:spPr>
          <a:xfrm>
            <a:off x="4105977" y="5736060"/>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riped Right Arrow 37"/>
          <p:cNvSpPr/>
          <p:nvPr/>
        </p:nvSpPr>
        <p:spPr>
          <a:xfrm>
            <a:off x="5377542" y="5831360"/>
            <a:ext cx="2168139" cy="890884"/>
          </a:xfrm>
          <a:prstGeom prst="stripedRightArrow">
            <a:avLst>
              <a:gd name="adj1" fmla="val 73461"/>
              <a:gd name="adj2" fmla="val 50000"/>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Quantity</a:t>
            </a:r>
            <a:endParaRPr lang="en-US" sz="2400" dirty="0"/>
          </a:p>
        </p:txBody>
      </p:sp>
      <p:sp>
        <p:nvSpPr>
          <p:cNvPr id="4" name="TextBox 3"/>
          <p:cNvSpPr txBox="1"/>
          <p:nvPr/>
        </p:nvSpPr>
        <p:spPr>
          <a:xfrm>
            <a:off x="3322779" y="5977462"/>
            <a:ext cx="76921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2,700</a:t>
            </a:r>
            <a:endParaRPr lang="en-US" dirty="0"/>
          </a:p>
        </p:txBody>
      </p:sp>
      <p:sp>
        <p:nvSpPr>
          <p:cNvPr id="40" name="TextBox 39"/>
          <p:cNvSpPr txBox="1"/>
          <p:nvPr/>
        </p:nvSpPr>
        <p:spPr>
          <a:xfrm>
            <a:off x="7605756" y="5999050"/>
            <a:ext cx="75915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5,000</a:t>
            </a:r>
            <a:endParaRPr lang="en-US" dirty="0"/>
          </a:p>
        </p:txBody>
      </p:sp>
      <p:cxnSp>
        <p:nvCxnSpPr>
          <p:cNvPr id="41" name="Straight Connector 40"/>
          <p:cNvCxnSpPr>
            <a:endCxn id="30" idx="0"/>
          </p:cNvCxnSpPr>
          <p:nvPr/>
        </p:nvCxnSpPr>
        <p:spPr>
          <a:xfrm>
            <a:off x="4463916" y="3180983"/>
            <a:ext cx="26668" cy="2555077"/>
          </a:xfrm>
          <a:prstGeom prst="line">
            <a:avLst/>
          </a:prstGeom>
          <a:ln w="66675" cmpd="dbl">
            <a:gradFill flip="none" rotWithShape="1">
              <a:gsLst>
                <a:gs pos="0">
                  <a:srgbClr val="00B050">
                    <a:alpha val="47000"/>
                  </a:srgbClr>
                </a:gs>
                <a:gs pos="74000">
                  <a:srgbClr val="C00000">
                    <a:alpha val="36000"/>
                  </a:srgbClr>
                </a:gs>
                <a:gs pos="83000">
                  <a:srgbClr val="FF0000">
                    <a:alpha val="24000"/>
                  </a:srgbClr>
                </a:gs>
                <a:gs pos="100000">
                  <a:srgbClr val="FF0000">
                    <a:alpha val="3500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450158" y="3282413"/>
            <a:ext cx="27513" cy="2325012"/>
          </a:xfrm>
          <a:prstGeom prst="line">
            <a:avLst/>
          </a:prstGeom>
          <a:ln w="66675" cmpd="dbl">
            <a:gradFill flip="none" rotWithShape="1">
              <a:gsLst>
                <a:gs pos="0">
                  <a:srgbClr val="00B050"/>
                </a:gs>
                <a:gs pos="74000">
                  <a:srgbClr val="C00000"/>
                </a:gs>
                <a:gs pos="83000">
                  <a:srgbClr val="FF0000"/>
                </a:gs>
                <a:gs pos="100000">
                  <a:srgbClr val="FF0000"/>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595701" y="2059328"/>
            <a:ext cx="4226185" cy="830997"/>
            <a:chOff x="6727371" y="3217264"/>
            <a:chExt cx="2996068" cy="551497"/>
          </a:xfrm>
        </p:grpSpPr>
        <p:sp>
          <p:nvSpPr>
            <p:cNvPr id="13" name="TextBox 12"/>
            <p:cNvSpPr txBox="1"/>
            <p:nvPr/>
          </p:nvSpPr>
          <p:spPr>
            <a:xfrm>
              <a:off x="8234273" y="3217264"/>
              <a:ext cx="1489166" cy="551497"/>
            </a:xfrm>
            <a:prstGeom prst="rect">
              <a:avLst/>
            </a:prstGeom>
            <a:noFill/>
            <a:ln>
              <a:solidFill>
                <a:srgbClr val="0070C0"/>
              </a:solidFill>
            </a:ln>
          </p:spPr>
          <p:txBody>
            <a:bodyPr wrap="square" rtlCol="0">
              <a:spAutoFit/>
            </a:bodyPr>
            <a:lstStyle/>
            <a:p>
              <a:r>
                <a:rPr lang="en-IN" sz="2400" b="1" dirty="0"/>
                <a:t>Total Cost = V*Q + F</a:t>
              </a:r>
              <a:endParaRPr lang="en-US" sz="2400" b="1" dirty="0"/>
            </a:p>
          </p:txBody>
        </p:sp>
        <p:sp>
          <p:nvSpPr>
            <p:cNvPr id="12" name="Freeform 11"/>
            <p:cNvSpPr/>
            <p:nvPr/>
          </p:nvSpPr>
          <p:spPr>
            <a:xfrm>
              <a:off x="6727371" y="3295603"/>
              <a:ext cx="1506901" cy="88799"/>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6131390" y="2928172"/>
            <a:ext cx="5681496" cy="1404898"/>
            <a:chOff x="6131390" y="2928172"/>
            <a:chExt cx="5681496" cy="1404898"/>
          </a:xfrm>
        </p:grpSpPr>
        <p:sp>
          <p:nvSpPr>
            <p:cNvPr id="19" name="Freeform 18"/>
            <p:cNvSpPr/>
            <p:nvPr/>
          </p:nvSpPr>
          <p:spPr>
            <a:xfrm rot="19290101" flipV="1">
              <a:off x="6131390" y="3461245"/>
              <a:ext cx="2516584" cy="871825"/>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364915" y="2928172"/>
              <a:ext cx="3447971" cy="461665"/>
            </a:xfrm>
            <a:prstGeom prst="rect">
              <a:avLst/>
            </a:prstGeom>
            <a:noFill/>
            <a:ln>
              <a:solidFill>
                <a:srgbClr val="0070C0"/>
              </a:solidFill>
            </a:ln>
          </p:spPr>
          <p:txBody>
            <a:bodyPr wrap="square" rtlCol="0">
              <a:spAutoFit/>
            </a:bodyPr>
            <a:lstStyle/>
            <a:p>
              <a:r>
                <a:rPr lang="en-IN" sz="2400" b="1" dirty="0"/>
                <a:t>Variable Cost</a:t>
              </a:r>
              <a:endParaRPr lang="en-US" sz="2400" b="1" dirty="0"/>
            </a:p>
          </p:txBody>
        </p:sp>
      </p:grpSp>
      <p:grpSp>
        <p:nvGrpSpPr>
          <p:cNvPr id="27" name="Group 26"/>
          <p:cNvGrpSpPr/>
          <p:nvPr/>
        </p:nvGrpSpPr>
        <p:grpSpPr>
          <a:xfrm>
            <a:off x="7595700" y="3538442"/>
            <a:ext cx="2607618" cy="795473"/>
            <a:chOff x="7828506" y="4376058"/>
            <a:chExt cx="2607618" cy="795473"/>
          </a:xfrm>
        </p:grpSpPr>
        <p:sp>
          <p:nvSpPr>
            <p:cNvPr id="21" name="Freeform 20"/>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Cost</a:t>
              </a:r>
              <a:endParaRPr lang="en-US" sz="2400" b="1" dirty="0"/>
            </a:p>
          </p:txBody>
        </p:sp>
      </p:grpSp>
      <p:sp>
        <p:nvSpPr>
          <p:cNvPr id="50" name="TextBox 49"/>
          <p:cNvSpPr txBox="1"/>
          <p:nvPr/>
        </p:nvSpPr>
        <p:spPr>
          <a:xfrm>
            <a:off x="4142013" y="5977462"/>
            <a:ext cx="719843"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dirty="0" smtClean="0"/>
              <a:t>2,823</a:t>
            </a:r>
            <a:endParaRPr lang="en-US" dirty="0"/>
          </a:p>
        </p:txBody>
      </p:sp>
      <p:sp>
        <p:nvSpPr>
          <p:cNvPr id="51" name="Up Arrow 50"/>
          <p:cNvSpPr/>
          <p:nvPr/>
        </p:nvSpPr>
        <p:spPr>
          <a:xfrm>
            <a:off x="3412839" y="5709957"/>
            <a:ext cx="769213" cy="231400"/>
          </a:xfrm>
          <a:prstGeom prst="upArrow">
            <a:avLst/>
          </a:prstGeom>
          <a:solidFill>
            <a:srgbClr val="21538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riped Right Arrow 38"/>
          <p:cNvSpPr/>
          <p:nvPr/>
        </p:nvSpPr>
        <p:spPr>
          <a:xfrm rot="16200000">
            <a:off x="-588411" y="3268090"/>
            <a:ext cx="2168139" cy="890884"/>
          </a:xfrm>
          <a:prstGeom prst="stripedRightArrow">
            <a:avLst>
              <a:gd name="adj1" fmla="val 76394"/>
              <a:gd name="adj2" fmla="val 45601"/>
            </a:avLst>
          </a:prstGeom>
          <a:solidFill>
            <a:srgbClr val="1D497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Cost, Sales</a:t>
            </a:r>
            <a:endParaRPr lang="en-US" sz="2400" dirty="0"/>
          </a:p>
        </p:txBody>
      </p:sp>
      <p:cxnSp>
        <p:nvCxnSpPr>
          <p:cNvPr id="53" name="Straight Connector 52"/>
          <p:cNvCxnSpPr/>
          <p:nvPr/>
        </p:nvCxnSpPr>
        <p:spPr>
          <a:xfrm flipV="1">
            <a:off x="825137" y="2011680"/>
            <a:ext cx="7155172" cy="2364378"/>
          </a:xfrm>
          <a:prstGeom prst="line">
            <a:avLst/>
          </a:prstGeom>
          <a:ln w="41275">
            <a:solidFill>
              <a:srgbClr val="C00000">
                <a:alpha val="23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838199" y="4831089"/>
            <a:ext cx="7127932" cy="844944"/>
          </a:xfrm>
          <a:prstGeom prst="line">
            <a:avLst/>
          </a:prstGeom>
          <a:ln w="88900">
            <a:solidFill>
              <a:srgbClr val="7030A0">
                <a:alpha val="29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838199" y="4000738"/>
            <a:ext cx="7155172" cy="13064"/>
          </a:xfrm>
          <a:prstGeom prst="line">
            <a:avLst/>
          </a:prstGeom>
          <a:ln w="539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51819" y="3120041"/>
            <a:ext cx="7127932" cy="844944"/>
          </a:xfrm>
          <a:prstGeom prst="line">
            <a:avLst/>
          </a:prstGeom>
          <a:ln w="889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26" name="Down Arrow 125"/>
          <p:cNvSpPr/>
          <p:nvPr/>
        </p:nvSpPr>
        <p:spPr>
          <a:xfrm rot="20730861">
            <a:off x="3711880" y="4837188"/>
            <a:ext cx="727244" cy="454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Down Arrow 126"/>
          <p:cNvSpPr/>
          <p:nvPr/>
        </p:nvSpPr>
        <p:spPr>
          <a:xfrm rot="10800000">
            <a:off x="3580414" y="4038174"/>
            <a:ext cx="727244" cy="3029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p:cNvSpPr/>
          <p:nvPr/>
        </p:nvSpPr>
        <p:spPr>
          <a:xfrm rot="10800000">
            <a:off x="4897632" y="3452154"/>
            <a:ext cx="727244" cy="879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Up Arrow 2"/>
          <p:cNvSpPr/>
          <p:nvPr/>
        </p:nvSpPr>
        <p:spPr>
          <a:xfrm rot="14738295">
            <a:off x="5542710" y="2115482"/>
            <a:ext cx="605593" cy="525705"/>
          </a:xfrm>
          <a:prstGeom prst="curvedUpArrow">
            <a:avLst>
              <a:gd name="adj1" fmla="val 25365"/>
              <a:gd name="adj2" fmla="val 123826"/>
              <a:gd name="adj3" fmla="val 44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Curved Up Arrow 42"/>
          <p:cNvSpPr/>
          <p:nvPr/>
        </p:nvSpPr>
        <p:spPr>
          <a:xfrm rot="14738295">
            <a:off x="5820570" y="2063168"/>
            <a:ext cx="1540169" cy="660732"/>
          </a:xfrm>
          <a:prstGeom prst="curvedUpArrow">
            <a:avLst>
              <a:gd name="adj1" fmla="val 52630"/>
              <a:gd name="adj2" fmla="val 123826"/>
              <a:gd name="adj3" fmla="val 447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45733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indefinite" fill="remove" grpId="0" nodeType="clickEffect">
                                  <p:stCondLst>
                                    <p:cond delay="0"/>
                                  </p:stCondLst>
                                  <p:childTnLst>
                                    <p:animClr clrSpc="rgb" dir="cw">
                                      <p:cBhvr override="childStyle">
                                        <p:cTn id="6" dur="250" autoRev="1" fill="remove"/>
                                        <p:tgtEl>
                                          <p:spTgt spid="126"/>
                                        </p:tgtEl>
                                        <p:attrNameLst>
                                          <p:attrName>style.color</p:attrName>
                                        </p:attrNameLst>
                                      </p:cBhvr>
                                      <p:to>
                                        <a:schemeClr val="bg1"/>
                                      </p:to>
                                    </p:animClr>
                                    <p:animClr clrSpc="rgb" dir="cw">
                                      <p:cBhvr>
                                        <p:cTn id="7" dur="250" autoRev="1" fill="remove"/>
                                        <p:tgtEl>
                                          <p:spTgt spid="126"/>
                                        </p:tgtEl>
                                        <p:attrNameLst>
                                          <p:attrName>fillcolor</p:attrName>
                                        </p:attrNameLst>
                                      </p:cBhvr>
                                      <p:to>
                                        <a:schemeClr val="bg1"/>
                                      </p:to>
                                    </p:animClr>
                                    <p:set>
                                      <p:cBhvr>
                                        <p:cTn id="8" dur="250" autoRev="1" fill="remove"/>
                                        <p:tgtEl>
                                          <p:spTgt spid="126"/>
                                        </p:tgtEl>
                                        <p:attrNameLst>
                                          <p:attrName>fill.type</p:attrName>
                                        </p:attrNameLst>
                                      </p:cBhvr>
                                      <p:to>
                                        <p:strVal val="solid"/>
                                      </p:to>
                                    </p:set>
                                    <p:set>
                                      <p:cBhvr>
                                        <p:cTn id="9" dur="250" autoRev="1" fill="remove"/>
                                        <p:tgtEl>
                                          <p:spTgt spid="126"/>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repeatCount="indefinite" fill="remove" grpId="0" nodeType="clickEffect">
                                  <p:stCondLst>
                                    <p:cond delay="0"/>
                                  </p:stCondLst>
                                  <p:childTnLst>
                                    <p:animClr clrSpc="rgb" dir="cw">
                                      <p:cBhvr override="childStyle">
                                        <p:cTn id="13" dur="250" autoRev="1" fill="remove"/>
                                        <p:tgtEl>
                                          <p:spTgt spid="127"/>
                                        </p:tgtEl>
                                        <p:attrNameLst>
                                          <p:attrName>style.color</p:attrName>
                                        </p:attrNameLst>
                                      </p:cBhvr>
                                      <p:to>
                                        <a:schemeClr val="bg1"/>
                                      </p:to>
                                    </p:animClr>
                                    <p:animClr clrSpc="rgb" dir="cw">
                                      <p:cBhvr>
                                        <p:cTn id="14" dur="250" autoRev="1" fill="remove"/>
                                        <p:tgtEl>
                                          <p:spTgt spid="127"/>
                                        </p:tgtEl>
                                        <p:attrNameLst>
                                          <p:attrName>fillcolor</p:attrName>
                                        </p:attrNameLst>
                                      </p:cBhvr>
                                      <p:to>
                                        <a:schemeClr val="bg1"/>
                                      </p:to>
                                    </p:animClr>
                                    <p:set>
                                      <p:cBhvr>
                                        <p:cTn id="15" dur="250" autoRev="1" fill="remove"/>
                                        <p:tgtEl>
                                          <p:spTgt spid="127"/>
                                        </p:tgtEl>
                                        <p:attrNameLst>
                                          <p:attrName>fill.type</p:attrName>
                                        </p:attrNameLst>
                                      </p:cBhvr>
                                      <p:to>
                                        <p:strVal val="solid"/>
                                      </p:to>
                                    </p:set>
                                    <p:set>
                                      <p:cBhvr>
                                        <p:cTn id="16" dur="250" autoRev="1" fill="remove"/>
                                        <p:tgtEl>
                                          <p:spTgt spid="127"/>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repeatCount="indefinite" fill="remove" grpId="0" nodeType="clickEffect">
                                  <p:stCondLst>
                                    <p:cond delay="0"/>
                                  </p:stCondLst>
                                  <p:childTnLst>
                                    <p:animClr clrSpc="rgb" dir="cw">
                                      <p:cBhvr override="childStyle">
                                        <p:cTn id="20" dur="250" autoRev="1" fill="remove"/>
                                        <p:tgtEl>
                                          <p:spTgt spid="42"/>
                                        </p:tgtEl>
                                        <p:attrNameLst>
                                          <p:attrName>style.color</p:attrName>
                                        </p:attrNameLst>
                                      </p:cBhvr>
                                      <p:to>
                                        <a:schemeClr val="bg1"/>
                                      </p:to>
                                    </p:animClr>
                                    <p:animClr clrSpc="rgb" dir="cw">
                                      <p:cBhvr>
                                        <p:cTn id="21" dur="250" autoRev="1" fill="remove"/>
                                        <p:tgtEl>
                                          <p:spTgt spid="42"/>
                                        </p:tgtEl>
                                        <p:attrNameLst>
                                          <p:attrName>fillcolor</p:attrName>
                                        </p:attrNameLst>
                                      </p:cBhvr>
                                      <p:to>
                                        <a:schemeClr val="bg1"/>
                                      </p:to>
                                    </p:animClr>
                                    <p:set>
                                      <p:cBhvr>
                                        <p:cTn id="22" dur="250" autoRev="1" fill="remove"/>
                                        <p:tgtEl>
                                          <p:spTgt spid="42"/>
                                        </p:tgtEl>
                                        <p:attrNameLst>
                                          <p:attrName>fill.type</p:attrName>
                                        </p:attrNameLst>
                                      </p:cBhvr>
                                      <p:to>
                                        <p:strVal val="solid"/>
                                      </p:to>
                                    </p:set>
                                    <p:set>
                                      <p:cBhvr>
                                        <p:cTn id="23" dur="250" autoRev="1" fill="remove"/>
                                        <p:tgtEl>
                                          <p:spTgt spid="42"/>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35" presetClass="path" presetSubtype="0" accel="50000" decel="50000" fill="hold" nodeType="clickEffect">
                                  <p:stCondLst>
                                    <p:cond delay="0"/>
                                  </p:stCondLst>
                                  <p:childTnLst>
                                    <p:animMotion origin="layout" path="M 4.16667E-6 1.85185E-6 L -0.05404 0.00162 " pathEditMode="relative" rAng="0" ptsTypes="AA">
                                      <p:cBhvr>
                                        <p:cTn id="27" dur="2000" fill="hold"/>
                                        <p:tgtEl>
                                          <p:spTgt spid="46"/>
                                        </p:tgtEl>
                                        <p:attrNameLst>
                                          <p:attrName>ppt_x</p:attrName>
                                          <p:attrName>ppt_y</p:attrName>
                                        </p:attrNameLst>
                                      </p:cBhvr>
                                      <p:rCtr x="-2708" y="69"/>
                                    </p:animMotion>
                                  </p:childTnLst>
                                </p:cTn>
                              </p:par>
                            </p:childTnLst>
                          </p:cTn>
                        </p:par>
                      </p:childTnLst>
                    </p:cTn>
                  </p:par>
                  <p:par>
                    <p:cTn id="28" fill="hold">
                      <p:stCondLst>
                        <p:cond delay="indefinite"/>
                      </p:stCondLst>
                      <p:childTnLst>
                        <p:par>
                          <p:cTn id="29" fill="hold">
                            <p:stCondLst>
                              <p:cond delay="0"/>
                            </p:stCondLst>
                            <p:childTnLst>
                              <p:par>
                                <p:cTn id="30" presetID="27" presetClass="emph" presetSubtype="0" repeatCount="indefinite" fill="remove" grpId="0" nodeType="clickEffect">
                                  <p:stCondLst>
                                    <p:cond delay="0"/>
                                  </p:stCondLst>
                                  <p:childTnLst>
                                    <p:animClr clrSpc="rgb" dir="cw">
                                      <p:cBhvr override="childStyle">
                                        <p:cTn id="31" dur="250" autoRev="1" fill="remove"/>
                                        <p:tgtEl>
                                          <p:spTgt spid="3"/>
                                        </p:tgtEl>
                                        <p:attrNameLst>
                                          <p:attrName>style.color</p:attrName>
                                        </p:attrNameLst>
                                      </p:cBhvr>
                                      <p:to>
                                        <a:schemeClr val="bg1"/>
                                      </p:to>
                                    </p:animClr>
                                    <p:animClr clrSpc="rgb" dir="cw">
                                      <p:cBhvr>
                                        <p:cTn id="32" dur="250" autoRev="1" fill="remove"/>
                                        <p:tgtEl>
                                          <p:spTgt spid="3"/>
                                        </p:tgtEl>
                                        <p:attrNameLst>
                                          <p:attrName>fillcolor</p:attrName>
                                        </p:attrNameLst>
                                      </p:cBhvr>
                                      <p:to>
                                        <a:schemeClr val="bg1"/>
                                      </p:to>
                                    </p:animClr>
                                    <p:set>
                                      <p:cBhvr>
                                        <p:cTn id="33" dur="250" autoRev="1" fill="remove"/>
                                        <p:tgtEl>
                                          <p:spTgt spid="3"/>
                                        </p:tgtEl>
                                        <p:attrNameLst>
                                          <p:attrName>fill.type</p:attrName>
                                        </p:attrNameLst>
                                      </p:cBhvr>
                                      <p:to>
                                        <p:strVal val="solid"/>
                                      </p:to>
                                    </p:set>
                                    <p:set>
                                      <p:cBhvr>
                                        <p:cTn id="34" dur="250" autoRev="1" fill="remove"/>
                                        <p:tgtEl>
                                          <p:spTgt spid="3"/>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27" presetClass="emph" presetSubtype="0" repeatCount="indefinite" fill="remove" grpId="0" nodeType="clickEffect">
                                  <p:stCondLst>
                                    <p:cond delay="0"/>
                                  </p:stCondLst>
                                  <p:childTnLst>
                                    <p:animClr clrSpc="rgb" dir="cw">
                                      <p:cBhvr override="childStyle">
                                        <p:cTn id="38" dur="250" autoRev="1" fill="remove"/>
                                        <p:tgtEl>
                                          <p:spTgt spid="43"/>
                                        </p:tgtEl>
                                        <p:attrNameLst>
                                          <p:attrName>style.color</p:attrName>
                                        </p:attrNameLst>
                                      </p:cBhvr>
                                      <p:to>
                                        <a:schemeClr val="bg1"/>
                                      </p:to>
                                    </p:animClr>
                                    <p:animClr clrSpc="rgb" dir="cw">
                                      <p:cBhvr>
                                        <p:cTn id="39" dur="250" autoRev="1" fill="remove"/>
                                        <p:tgtEl>
                                          <p:spTgt spid="43"/>
                                        </p:tgtEl>
                                        <p:attrNameLst>
                                          <p:attrName>fillcolor</p:attrName>
                                        </p:attrNameLst>
                                      </p:cBhvr>
                                      <p:to>
                                        <a:schemeClr val="bg1"/>
                                      </p:to>
                                    </p:animClr>
                                    <p:set>
                                      <p:cBhvr>
                                        <p:cTn id="40" dur="250" autoRev="1" fill="remove"/>
                                        <p:tgtEl>
                                          <p:spTgt spid="43"/>
                                        </p:tgtEl>
                                        <p:attrNameLst>
                                          <p:attrName>fill.type</p:attrName>
                                        </p:attrNameLst>
                                      </p:cBhvr>
                                      <p:to>
                                        <p:strVal val="solid"/>
                                      </p:to>
                                    </p:set>
                                    <p:set>
                                      <p:cBhvr>
                                        <p:cTn id="41" dur="250" autoRev="1" fill="remove"/>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animBg="1"/>
      <p:bldP spid="42" grpId="0" animBg="1"/>
      <p:bldP spid="3" grpId="0" animBg="1"/>
      <p:bldP spid="4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9" name="Table 8"/>
          <p:cNvGraphicFramePr>
            <a:graphicFrameLocks noGrp="1"/>
          </p:cNvGraphicFramePr>
          <p:nvPr>
            <p:extLst>
              <p:ext uri="{D42A27DB-BD31-4B8C-83A1-F6EECF244321}">
                <p14:modId xmlns:p14="http://schemas.microsoft.com/office/powerpoint/2010/main" val="2654925964"/>
              </p:ext>
            </p:extLst>
          </p:nvPr>
        </p:nvGraphicFramePr>
        <p:xfrm>
          <a:off x="539750" y="454184"/>
          <a:ext cx="10814050" cy="5101135"/>
        </p:xfrm>
        <a:graphic>
          <a:graphicData uri="http://schemas.openxmlformats.org/drawingml/2006/table">
            <a:tbl>
              <a:tblPr/>
              <a:tblGrid>
                <a:gridCol w="3538054">
                  <a:extLst>
                    <a:ext uri="{9D8B030D-6E8A-4147-A177-3AD203B41FA5}">
                      <a16:colId xmlns:a16="http://schemas.microsoft.com/office/drawing/2014/main" val="1055474356"/>
                    </a:ext>
                  </a:extLst>
                </a:gridCol>
                <a:gridCol w="979461">
                  <a:extLst>
                    <a:ext uri="{9D8B030D-6E8A-4147-A177-3AD203B41FA5}">
                      <a16:colId xmlns:a16="http://schemas.microsoft.com/office/drawing/2014/main" val="573433376"/>
                    </a:ext>
                  </a:extLst>
                </a:gridCol>
                <a:gridCol w="1379241">
                  <a:extLst>
                    <a:ext uri="{9D8B030D-6E8A-4147-A177-3AD203B41FA5}">
                      <a16:colId xmlns:a16="http://schemas.microsoft.com/office/drawing/2014/main" val="2720438782"/>
                    </a:ext>
                  </a:extLst>
                </a:gridCol>
                <a:gridCol w="959472">
                  <a:extLst>
                    <a:ext uri="{9D8B030D-6E8A-4147-A177-3AD203B41FA5}">
                      <a16:colId xmlns:a16="http://schemas.microsoft.com/office/drawing/2014/main" val="3897771615"/>
                    </a:ext>
                  </a:extLst>
                </a:gridCol>
                <a:gridCol w="1039428">
                  <a:extLst>
                    <a:ext uri="{9D8B030D-6E8A-4147-A177-3AD203B41FA5}">
                      <a16:colId xmlns:a16="http://schemas.microsoft.com/office/drawing/2014/main" val="1960045096"/>
                    </a:ext>
                  </a:extLst>
                </a:gridCol>
                <a:gridCol w="2918394">
                  <a:extLst>
                    <a:ext uri="{9D8B030D-6E8A-4147-A177-3AD203B41FA5}">
                      <a16:colId xmlns:a16="http://schemas.microsoft.com/office/drawing/2014/main" val="484318878"/>
                    </a:ext>
                  </a:extLst>
                </a:gridCol>
              </a:tblGrid>
              <a:tr h="476913">
                <a:tc>
                  <a:txBody>
                    <a:bodyPr/>
                    <a:lstStyle/>
                    <a:p>
                      <a:pPr algn="l" fontAlgn="b"/>
                      <a:r>
                        <a:rPr lang="en-IN" sz="2800" b="0" i="0" u="none" strike="noStrike" dirty="0">
                          <a:solidFill>
                            <a:srgbClr val="000000"/>
                          </a:solidFill>
                          <a:effectLst/>
                          <a:latin typeface="Calibri" panose="020F0502020204030204" pitchFamily="34" charset="0"/>
                        </a:rPr>
                        <a:t> </a:t>
                      </a:r>
                    </a:p>
                  </a:txBody>
                  <a:tcPr marL="7620" marR="7620" marT="7620"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Units</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IN" sz="2800" b="0" i="0" u="none" strike="noStrike">
                          <a:solidFill>
                            <a:srgbClr val="000000"/>
                          </a:solidFill>
                          <a:effectLst/>
                          <a:latin typeface="Calibri" panose="020F0502020204030204" pitchFamily="34" charset="0"/>
                        </a:rPr>
                        <a:t>₹</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IN" sz="2800" b="0" i="0" u="none" strike="noStrike">
                          <a:solidFill>
                            <a:srgbClr val="000000"/>
                          </a:solidFill>
                          <a:effectLst/>
                          <a:latin typeface="Calibri" panose="020F0502020204030204" pitchFamily="34" charset="0"/>
                        </a:rPr>
                        <a:t>BEP</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974222806"/>
                  </a:ext>
                </a:extLst>
              </a:tr>
              <a:tr h="464991">
                <a:tc>
                  <a:txBody>
                    <a:bodyPr/>
                    <a:lstStyle/>
                    <a:p>
                      <a:pPr algn="l" fontAlgn="b"/>
                      <a:r>
                        <a:rPr lang="en-IN" sz="2800" b="0" i="0" u="none" strike="noStrike">
                          <a:solidFill>
                            <a:srgbClr val="000000"/>
                          </a:solidFill>
                          <a:effectLst/>
                          <a:latin typeface="Calibri" panose="020F0502020204030204" pitchFamily="34" charset="0"/>
                        </a:rPr>
                        <a:t>Sales</a:t>
                      </a:r>
                    </a:p>
                  </a:txBody>
                  <a:tcPr marL="7620" marR="7620" marT="7620"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IN" sz="3200" b="0" i="0" u="none" strike="noStrike" dirty="0">
                          <a:solidFill>
                            <a:srgbClr val="000000"/>
                          </a:solidFill>
                          <a:effectLst/>
                          <a:latin typeface="Calibri" panose="020F0502020204030204" pitchFamily="34" charset="0"/>
                        </a:rPr>
                        <a:t>500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IN" sz="3200" b="0" i="0" u="none" strike="noStrike" dirty="0" smtClean="0">
                          <a:solidFill>
                            <a:srgbClr val="000000"/>
                          </a:solidFill>
                          <a:effectLst/>
                          <a:latin typeface="Calibri" panose="020F0502020204030204" pitchFamily="34" charset="0"/>
                        </a:rPr>
                        <a:t>40,000</a:t>
                      </a:r>
                      <a:endParaRPr lang="en-IN" sz="3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32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3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556509710"/>
                  </a:ext>
                </a:extLst>
              </a:tr>
              <a:tr h="464991">
                <a:tc>
                  <a:txBody>
                    <a:bodyPr/>
                    <a:lstStyle/>
                    <a:p>
                      <a:pPr algn="l" fontAlgn="b"/>
                      <a:r>
                        <a:rPr lang="en-IN" sz="2800" b="0" i="0" u="none" strike="noStrike">
                          <a:solidFill>
                            <a:srgbClr val="000000"/>
                          </a:solidFill>
                          <a:effectLst/>
                          <a:latin typeface="Calibri" panose="020F0502020204030204" pitchFamily="34" charset="0"/>
                        </a:rPr>
                        <a:t>Total variable cost</a:t>
                      </a:r>
                    </a:p>
                  </a:txBody>
                  <a:tcPr marL="7620" marR="7620" marT="7620"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IN" sz="3200" b="0" i="0" u="none" strike="noStrike">
                          <a:solidFill>
                            <a:srgbClr val="000000"/>
                          </a:solidFill>
                          <a:effectLst/>
                          <a:latin typeface="Calibri" panose="020F0502020204030204" pitchFamily="34" charset="0"/>
                        </a:rPr>
                        <a:t>500</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IN" sz="3200" b="0" i="0" u="none" strike="noStrike" dirty="0" smtClean="0">
                          <a:solidFill>
                            <a:srgbClr val="000000"/>
                          </a:solidFill>
                          <a:effectLst/>
                          <a:latin typeface="Calibri" panose="020F0502020204030204" pitchFamily="34" charset="0"/>
                        </a:rPr>
                        <a:t>15,000</a:t>
                      </a:r>
                      <a:endParaRPr lang="en-IN" sz="3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32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32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rowSpan="3">
                  <a:txBody>
                    <a:bodyPr/>
                    <a:lstStyle/>
                    <a:p>
                      <a:pPr algn="l" fontAlgn="b"/>
                      <a:r>
                        <a:rPr lang="en-IN" sz="2800" b="0" i="0" u="none" strike="noStrike" dirty="0">
                          <a:solidFill>
                            <a:srgbClr val="000000"/>
                          </a:solidFill>
                          <a:effectLst/>
                          <a:latin typeface="Calibri" panose="020F0502020204030204" pitchFamily="34" charset="0"/>
                        </a:rPr>
                        <a:t> </a:t>
                      </a:r>
                      <a:r>
                        <a:rPr lang="en-IN" sz="2800" b="0" i="0" u="none" strike="noStrike" dirty="0" smtClean="0">
                          <a:solidFill>
                            <a:srgbClr val="000000"/>
                          </a:solidFill>
                          <a:effectLst/>
                          <a:latin typeface="Calibri" panose="020F0502020204030204" pitchFamily="34" charset="0"/>
                        </a:rPr>
                        <a:t>You have to classify</a:t>
                      </a:r>
                      <a:endParaRPr lang="en-IN" sz="2800" b="0" i="0" u="none" strike="noStrike" dirty="0">
                        <a:solidFill>
                          <a:srgbClr val="000000"/>
                        </a:solidFill>
                        <a:effectLst/>
                        <a:latin typeface="Calibri" panose="020F0502020204030204" pitchFamily="34" charset="0"/>
                      </a:endParaRPr>
                    </a:p>
                    <a:p>
                      <a:pPr algn="l" fontAlgn="b"/>
                      <a:r>
                        <a:rPr lang="en-IN" sz="2800" b="0" i="0" u="none" strike="noStrike" dirty="0">
                          <a:solidFill>
                            <a:srgbClr val="000000"/>
                          </a:solidFill>
                          <a:effectLst/>
                          <a:latin typeface="Calibri" panose="020F0502020204030204" pitchFamily="34" charset="0"/>
                        </a:rPr>
                        <a:t> </a:t>
                      </a:r>
                      <a:r>
                        <a:rPr lang="en-IN" sz="2800" b="0" i="0" u="none" strike="noStrike" dirty="0" smtClean="0">
                          <a:solidFill>
                            <a:srgbClr val="000000"/>
                          </a:solidFill>
                          <a:effectLst/>
                          <a:latin typeface="Calibri" panose="020F0502020204030204" pitchFamily="34" charset="0"/>
                        </a:rPr>
                        <a:t>fixed and variable </a:t>
                      </a:r>
                      <a:endParaRPr lang="en-IN" sz="2800" b="0" i="0" u="none" strike="noStrike" dirty="0">
                        <a:solidFill>
                          <a:srgbClr val="000000"/>
                        </a:solidFill>
                        <a:effectLst/>
                        <a:latin typeface="Calibri" panose="020F0502020204030204" pitchFamily="34" charset="0"/>
                      </a:endParaRPr>
                    </a:p>
                    <a:p>
                      <a:pPr algn="l" fontAlgn="b"/>
                      <a:r>
                        <a:rPr lang="en-IN" sz="2800" b="0" i="0" u="none" strike="noStrike" dirty="0">
                          <a:solidFill>
                            <a:srgbClr val="000000"/>
                          </a:solidFill>
                          <a:effectLst/>
                          <a:latin typeface="Calibri" panose="020F0502020204030204" pitchFamily="34" charset="0"/>
                        </a:rPr>
                        <a:t> </a:t>
                      </a:r>
                      <a:r>
                        <a:rPr lang="en-IN" sz="2800" b="0" i="0" u="none" strike="noStrike" dirty="0" smtClean="0">
                          <a:solidFill>
                            <a:srgbClr val="000000"/>
                          </a:solidFill>
                          <a:effectLst/>
                          <a:latin typeface="Calibri" panose="020F0502020204030204" pitchFamily="34" charset="0"/>
                        </a:rPr>
                        <a:t>costs</a:t>
                      </a:r>
                      <a:endParaRPr lang="en-IN" sz="2800" b="0" i="0" u="none" strike="noStrike" dirty="0">
                        <a:solidFill>
                          <a:srgbClr val="000000"/>
                        </a:solidFill>
                        <a:effectLst/>
                        <a:latin typeface="Calibri" panose="020F0502020204030204" pitchFamily="34" charset="0"/>
                      </a:endParaRPr>
                    </a:p>
                  </a:txBody>
                  <a:tcPr marL="7620" marR="7620" marT="7620" marB="0">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095189054"/>
                  </a:ext>
                </a:extLst>
              </a:tr>
              <a:tr h="464991">
                <a:tc>
                  <a:txBody>
                    <a:bodyPr/>
                    <a:lstStyle/>
                    <a:p>
                      <a:pPr algn="l" fontAlgn="b"/>
                      <a:r>
                        <a:rPr lang="en-IN" sz="2800" b="0" i="0" u="none" strike="noStrike">
                          <a:solidFill>
                            <a:srgbClr val="000000"/>
                          </a:solidFill>
                          <a:effectLst/>
                          <a:latin typeface="Calibri" panose="020F0502020204030204" pitchFamily="34" charset="0"/>
                        </a:rPr>
                        <a:t>Total annual fixed cost</a:t>
                      </a:r>
                    </a:p>
                  </a:txBody>
                  <a:tcPr marL="7620" marR="7620" marT="7620"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32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IN" sz="3200" b="0" i="0" u="none" strike="noStrike" dirty="0" smtClean="0">
                          <a:solidFill>
                            <a:srgbClr val="000000"/>
                          </a:solidFill>
                          <a:effectLst/>
                          <a:latin typeface="Calibri" panose="020F0502020204030204" pitchFamily="34" charset="0"/>
                        </a:rPr>
                        <a:t>20,000</a:t>
                      </a:r>
                      <a:endParaRPr lang="en-IN" sz="3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32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r" fontAlgn="b"/>
                      <a:r>
                        <a:rPr lang="en-IN" sz="3200" b="0" i="0" u="none" strike="noStrike" dirty="0" smtClean="0">
                          <a:solidFill>
                            <a:srgbClr val="000000"/>
                          </a:solidFill>
                          <a:effectLst/>
                          <a:latin typeface="Calibri" panose="020F0502020204030204" pitchFamily="34" charset="0"/>
                        </a:rPr>
                        <a:t>400</a:t>
                      </a:r>
                      <a:endParaRPr lang="en-IN" sz="32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vMerge="1">
                  <a:txBody>
                    <a:bodyPr/>
                    <a:lstStyle/>
                    <a:p>
                      <a:pPr algn="l" fontAlgn="b"/>
                      <a:endParaRPr lang="en-IN" sz="28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856153618"/>
                  </a:ext>
                </a:extLst>
              </a:tr>
              <a:tr h="870367">
                <a:tc>
                  <a:txBody>
                    <a:bodyPr/>
                    <a:lstStyle/>
                    <a:p>
                      <a:pPr algn="l" fontAlgn="b"/>
                      <a:r>
                        <a:rPr lang="en-US" sz="2800" b="0" i="0" u="none" strike="noStrike">
                          <a:solidFill>
                            <a:srgbClr val="000000"/>
                          </a:solidFill>
                          <a:effectLst/>
                          <a:latin typeface="Calibri" panose="020F0502020204030204" pitchFamily="34" charset="0"/>
                        </a:rPr>
                        <a:t>What is the contribution margin?</a:t>
                      </a:r>
                    </a:p>
                  </a:txBody>
                  <a:tcPr marL="7620" marR="7620" marT="7620"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vMerge="1">
                  <a:txBody>
                    <a:bodyPr/>
                    <a:lstStyle/>
                    <a:p>
                      <a:pPr algn="l" fontAlgn="b"/>
                      <a:endParaRPr lang="en-IN" sz="2800" b="0"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25438447"/>
                  </a:ext>
                </a:extLst>
              </a:tr>
              <a:tr h="397663">
                <a:tc>
                  <a:txBody>
                    <a:bodyPr/>
                    <a:lstStyle/>
                    <a:p>
                      <a:pPr algn="l" fontAlgn="b"/>
                      <a:r>
                        <a:rPr lang="en-IN" sz="2800" b="0" i="0" u="none" strike="noStrike">
                          <a:solidFill>
                            <a:srgbClr val="000000"/>
                          </a:solidFill>
                          <a:effectLst/>
                          <a:latin typeface="Calibri" panose="020F0502020204030204" pitchFamily="34" charset="0"/>
                        </a:rPr>
                        <a:t>What is the contribution?</a:t>
                      </a:r>
                    </a:p>
                  </a:txBody>
                  <a:tcPr marL="7620" marR="7620" marT="7620"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28124447"/>
                  </a:ext>
                </a:extLst>
              </a:tr>
              <a:tr h="464991">
                <a:tc>
                  <a:txBody>
                    <a:bodyPr/>
                    <a:lstStyle/>
                    <a:p>
                      <a:pPr algn="l" fontAlgn="b"/>
                      <a:r>
                        <a:rPr lang="en-IN" sz="2800" b="0" i="0" u="none" strike="noStrike">
                          <a:solidFill>
                            <a:srgbClr val="000000"/>
                          </a:solidFill>
                          <a:effectLst/>
                          <a:latin typeface="Calibri" panose="020F0502020204030204" pitchFamily="34" charset="0"/>
                        </a:rPr>
                        <a:t>Estimate BEP</a:t>
                      </a:r>
                    </a:p>
                  </a:txBody>
                  <a:tcPr marL="7620" marR="7620" marT="7620" marB="0" anchor="b">
                    <a:lnL w="25400" cap="flat" cmpd="dbl"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IN" sz="28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dot"/>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892907967"/>
                  </a:ext>
                </a:extLst>
              </a:tr>
              <a:tr h="464991">
                <a:tc gridSpan="6">
                  <a:txBody>
                    <a:bodyPr/>
                    <a:lstStyle/>
                    <a:p>
                      <a:pPr algn="l" fontAlgn="b"/>
                      <a:r>
                        <a:rPr lang="en-US" sz="2800" b="0" i="0" u="none" strike="noStrike" dirty="0">
                          <a:solidFill>
                            <a:srgbClr val="000000"/>
                          </a:solidFill>
                          <a:effectLst/>
                          <a:latin typeface="Calibri" panose="020F0502020204030204" pitchFamily="34" charset="0"/>
                        </a:rPr>
                        <a:t>If the company produces </a:t>
                      </a:r>
                      <a:r>
                        <a:rPr lang="en-US" sz="2800" b="0" i="0" u="none" strike="noStrike" dirty="0" smtClean="0">
                          <a:solidFill>
                            <a:srgbClr val="000000"/>
                          </a:solidFill>
                          <a:effectLst/>
                          <a:latin typeface="Calibri" panose="020F0502020204030204" pitchFamily="34" charset="0"/>
                        </a:rPr>
                        <a:t>250 </a:t>
                      </a:r>
                      <a:r>
                        <a:rPr lang="en-US" sz="2800" b="0" i="0" u="none" strike="noStrike" dirty="0">
                          <a:solidFill>
                            <a:srgbClr val="000000"/>
                          </a:solidFill>
                          <a:effectLst/>
                          <a:latin typeface="Calibri" panose="020F0502020204030204" pitchFamily="34" charset="0"/>
                        </a:rPr>
                        <a:t>or </a:t>
                      </a:r>
                      <a:r>
                        <a:rPr lang="en-US" sz="2800" b="0" i="0" u="none" strike="noStrike" dirty="0" smtClean="0">
                          <a:solidFill>
                            <a:srgbClr val="000000"/>
                          </a:solidFill>
                          <a:effectLst/>
                          <a:latin typeface="Calibri" panose="020F0502020204030204" pitchFamily="34" charset="0"/>
                        </a:rPr>
                        <a:t>600 </a:t>
                      </a:r>
                      <a:r>
                        <a:rPr lang="en-US" sz="2800" b="0" i="0" u="none" strike="noStrike" dirty="0">
                          <a:solidFill>
                            <a:srgbClr val="000000"/>
                          </a:solidFill>
                          <a:effectLst/>
                          <a:latin typeface="Calibri" panose="020F0502020204030204" pitchFamily="34" charset="0"/>
                        </a:rPr>
                        <a:t>units, what is the margin of safety?</a:t>
                      </a:r>
                    </a:p>
                  </a:txBody>
                  <a:tcPr marL="7620" marR="7620" marT="7620" marB="0" anchor="b">
                    <a:lnL w="25400" cap="flat" cmpd="dbl" algn="ctr">
                      <a:solidFill>
                        <a:srgbClr val="000000"/>
                      </a:solidFill>
                      <a:prstDash val="solid"/>
                      <a:round/>
                      <a:headEnd type="none" w="med" len="med"/>
                      <a:tailEnd type="none" w="med" len="med"/>
                    </a:lnL>
                    <a:lnR w="25400" cap="flat" cmpd="dbl"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32165913"/>
                  </a:ext>
                </a:extLst>
              </a:tr>
              <a:tr h="476913">
                <a:tc gridSpan="6">
                  <a:txBody>
                    <a:bodyPr/>
                    <a:lstStyle/>
                    <a:p>
                      <a:pPr algn="l" fontAlgn="b"/>
                      <a:r>
                        <a:rPr lang="en-US" sz="2800" b="0" i="0" u="none" strike="noStrike" dirty="0">
                          <a:solidFill>
                            <a:srgbClr val="000000"/>
                          </a:solidFill>
                          <a:effectLst/>
                          <a:latin typeface="Calibri" panose="020F0502020204030204" pitchFamily="34" charset="0"/>
                        </a:rPr>
                        <a:t>If the company produces </a:t>
                      </a:r>
                      <a:r>
                        <a:rPr lang="en-US" sz="2800" b="0" i="0" u="none" strike="noStrike" dirty="0" smtClean="0">
                          <a:solidFill>
                            <a:srgbClr val="000000"/>
                          </a:solidFill>
                          <a:effectLst/>
                          <a:latin typeface="Calibri" panose="020F0502020204030204" pitchFamily="34" charset="0"/>
                        </a:rPr>
                        <a:t>250 </a:t>
                      </a:r>
                      <a:r>
                        <a:rPr lang="en-US" sz="2800" b="0" i="0" u="none" strike="noStrike" dirty="0">
                          <a:solidFill>
                            <a:srgbClr val="000000"/>
                          </a:solidFill>
                          <a:effectLst/>
                          <a:latin typeface="Calibri" panose="020F0502020204030204" pitchFamily="34" charset="0"/>
                        </a:rPr>
                        <a:t>or </a:t>
                      </a:r>
                      <a:r>
                        <a:rPr lang="en-US" sz="2800" b="0" i="0" u="none" strike="noStrike" dirty="0" smtClean="0">
                          <a:solidFill>
                            <a:srgbClr val="000000"/>
                          </a:solidFill>
                          <a:effectLst/>
                          <a:latin typeface="Calibri" panose="020F0502020204030204" pitchFamily="34" charset="0"/>
                        </a:rPr>
                        <a:t>600 </a:t>
                      </a:r>
                      <a:r>
                        <a:rPr lang="en-US" sz="2800" b="0" i="0" u="none" strike="noStrike" dirty="0">
                          <a:solidFill>
                            <a:srgbClr val="000000"/>
                          </a:solidFill>
                          <a:effectLst/>
                          <a:latin typeface="Calibri" panose="020F0502020204030204" pitchFamily="34" charset="0"/>
                        </a:rPr>
                        <a:t>units, how much is the profit? </a:t>
                      </a:r>
                    </a:p>
                  </a:txBody>
                  <a:tcPr marL="7620" marR="7620" marT="7620" marB="0" anchor="b">
                    <a:lnL w="25400" cap="flat" cmpd="dbl" algn="ctr">
                      <a:solidFill>
                        <a:srgbClr val="000000"/>
                      </a:solidFill>
                      <a:prstDash val="solid"/>
                      <a:round/>
                      <a:headEnd type="none" w="med" len="med"/>
                      <a:tailEnd type="none" w="med" len="med"/>
                    </a:lnL>
                    <a:lnR w="25400" cap="flat" cmpd="dbl"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97572895"/>
                  </a:ext>
                </a:extLst>
              </a:tr>
            </a:tbl>
          </a:graphicData>
        </a:graphic>
      </p:graphicFrame>
    </p:spTree>
    <p:extLst>
      <p:ext uri="{BB962C8B-B14F-4D97-AF65-F5344CB8AC3E}">
        <p14:creationId xmlns:p14="http://schemas.microsoft.com/office/powerpoint/2010/main" val="22682747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Leverage </a:t>
            </a:r>
          </a:p>
        </p:txBody>
      </p:sp>
      <p:sp>
        <p:nvSpPr>
          <p:cNvPr id="3" name="Content Placeholder 2"/>
          <p:cNvSpPr>
            <a:spLocks noGrp="1"/>
          </p:cNvSpPr>
          <p:nvPr>
            <p:ph idx="1"/>
          </p:nvPr>
        </p:nvSpPr>
        <p:spPr>
          <a:xfrm>
            <a:off x="313509" y="1355362"/>
            <a:ext cx="11040291" cy="4351338"/>
          </a:xfrm>
        </p:spPr>
        <p:txBody>
          <a:bodyPr>
            <a:normAutofit/>
          </a:bodyPr>
          <a:lstStyle/>
          <a:p>
            <a:r>
              <a:rPr lang="en-IN" dirty="0"/>
              <a:t>Operating leverage is the degree to which a firm can increase operating income by increasing sales.</a:t>
            </a:r>
          </a:p>
          <a:p>
            <a:r>
              <a:rPr lang="en-IN" dirty="0"/>
              <a:t>Lower the variable cost, higher the operating leverage. </a:t>
            </a:r>
            <a:endParaRPr lang="en-US" dirty="0"/>
          </a:p>
          <a:p>
            <a:r>
              <a:rPr lang="en-US" dirty="0"/>
              <a:t>Operating leverage refers to the percentage of fixed costs that a company has compared to variable cost. Stated another way, operating leverage is the ratio of fixed costs to variable costs. </a:t>
            </a:r>
          </a:p>
          <a:p>
            <a:r>
              <a:rPr lang="en-US" dirty="0">
                <a:solidFill>
                  <a:srgbClr val="0070C0"/>
                </a:solidFill>
              </a:rPr>
              <a:t>Financial leverage </a:t>
            </a:r>
            <a:r>
              <a:rPr lang="en-US" dirty="0"/>
              <a:t>refers to the amount of debt in the capital structure of the </a:t>
            </a:r>
            <a:r>
              <a:rPr lang="en-US" dirty="0" smtClean="0"/>
              <a:t>company. </a:t>
            </a:r>
            <a:r>
              <a:rPr lang="en-US" dirty="0"/>
              <a:t>If you can </a:t>
            </a:r>
            <a:r>
              <a:rPr lang="en-US" dirty="0" smtClean="0"/>
              <a:t>visualize </a:t>
            </a:r>
            <a:r>
              <a:rPr lang="en-US" dirty="0"/>
              <a:t>a balance sheet, financial leverage refers to the </a:t>
            </a:r>
            <a:r>
              <a:rPr lang="en-US" dirty="0" smtClean="0"/>
              <a:t>‘Equity &amp; Liabilities’ </a:t>
            </a:r>
            <a:r>
              <a:rPr lang="en-US" dirty="0"/>
              <a:t>side of the balance sheet</a:t>
            </a:r>
            <a:r>
              <a:rPr lang="en-US" dirty="0" smtClean="0"/>
              <a:t>.</a:t>
            </a:r>
            <a:endParaRPr lang="en-US" dirty="0"/>
          </a:p>
        </p:txBody>
      </p:sp>
    </p:spTree>
    <p:extLst>
      <p:ext uri="{BB962C8B-B14F-4D97-AF65-F5344CB8AC3E}">
        <p14:creationId xmlns:p14="http://schemas.microsoft.com/office/powerpoint/2010/main" val="4263356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8321" y="386412"/>
            <a:ext cx="11322822" cy="2928289"/>
          </a:xfrm>
        </p:spPr>
        <p:txBody>
          <a:bodyPr>
            <a:normAutofit lnSpcReduction="10000"/>
          </a:bodyPr>
          <a:lstStyle/>
          <a:p>
            <a:r>
              <a:rPr lang="en-IN" sz="2400" dirty="0"/>
              <a:t>High operating leverage means that the fixed cost of a company is high compared to the variable cost. In this case, the firm, after break-even, earns a large profit on each incremental sale. </a:t>
            </a:r>
            <a:endParaRPr lang="en-IN" sz="2400" dirty="0" smtClean="0"/>
          </a:p>
          <a:p>
            <a:r>
              <a:rPr lang="en-IN" sz="2400" dirty="0" smtClean="0"/>
              <a:t>But </a:t>
            </a:r>
            <a:r>
              <a:rPr lang="en-IN" sz="2400" dirty="0"/>
              <a:t>the break-even point of the company is at a high level indicating that the company must attain sufficient sales volume to cover its high fixed costs.</a:t>
            </a:r>
          </a:p>
          <a:p>
            <a:r>
              <a:rPr lang="en-IN" sz="2400" dirty="0"/>
              <a:t>Low operating leverage means the major part of the cost is variable in nature. In this case, the firm achieve break-even with small sales, but earns a small profit on each incremental </a:t>
            </a:r>
            <a:r>
              <a:rPr lang="en-IN" sz="2400" dirty="0" smtClean="0"/>
              <a:t>sale post breakeven. </a:t>
            </a:r>
            <a:endParaRPr lang="en-US" sz="2400" dirty="0"/>
          </a:p>
        </p:txBody>
      </p:sp>
      <p:cxnSp>
        <p:nvCxnSpPr>
          <p:cNvPr id="5" name="Straight Connector 4"/>
          <p:cNvCxnSpPr/>
          <p:nvPr/>
        </p:nvCxnSpPr>
        <p:spPr>
          <a:xfrm>
            <a:off x="1079500" y="5854700"/>
            <a:ext cx="11112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079500" y="4135150"/>
            <a:ext cx="5295900" cy="123695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79500" y="5372100"/>
            <a:ext cx="5556250" cy="0"/>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079500" y="3733800"/>
            <a:ext cx="5295900" cy="212090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70700" y="4135151"/>
            <a:ext cx="5727700" cy="62734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870700" y="4762500"/>
            <a:ext cx="5930900" cy="0"/>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6870700" y="3263900"/>
            <a:ext cx="5348287" cy="259080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144395" y="3170951"/>
            <a:ext cx="4960232" cy="830997"/>
          </a:xfrm>
          <a:prstGeom prst="rect">
            <a:avLst/>
          </a:prstGeom>
          <a:solidFill>
            <a:schemeClr val="tx2">
              <a:lumMod val="40000"/>
              <a:lumOff val="60000"/>
              <a:alpha val="24000"/>
            </a:schemeClr>
          </a:solidFill>
        </p:spPr>
        <p:txBody>
          <a:bodyPr wrap="square" rtlCol="0">
            <a:spAutoFit/>
          </a:bodyPr>
          <a:lstStyle/>
          <a:p>
            <a:r>
              <a:rPr lang="en-US" sz="2400" dirty="0" smtClean="0"/>
              <a:t>Contribution = Selling price – unit variable cost</a:t>
            </a:r>
            <a:endParaRPr lang="en-IN" sz="2400" dirty="0"/>
          </a:p>
        </p:txBody>
      </p:sp>
      <p:sp>
        <p:nvSpPr>
          <p:cNvPr id="33" name="TextBox 32"/>
          <p:cNvSpPr txBox="1"/>
          <p:nvPr/>
        </p:nvSpPr>
        <p:spPr>
          <a:xfrm>
            <a:off x="6930618" y="2790737"/>
            <a:ext cx="4960232" cy="1200329"/>
          </a:xfrm>
          <a:prstGeom prst="rect">
            <a:avLst/>
          </a:prstGeom>
          <a:solidFill>
            <a:schemeClr val="tx2">
              <a:lumMod val="40000"/>
              <a:lumOff val="60000"/>
              <a:alpha val="24000"/>
            </a:schemeClr>
          </a:solidFill>
        </p:spPr>
        <p:txBody>
          <a:bodyPr wrap="square" rtlCol="0">
            <a:spAutoFit/>
          </a:bodyPr>
          <a:lstStyle/>
          <a:p>
            <a:r>
              <a:rPr lang="en-US" sz="2400" dirty="0" smtClean="0"/>
              <a:t>After meeting the fixed cost, unit contribution or contribution margin is more if the variable cost is less</a:t>
            </a:r>
            <a:endParaRPr lang="en-IN" sz="2400" dirty="0"/>
          </a:p>
        </p:txBody>
      </p:sp>
      <p:sp>
        <p:nvSpPr>
          <p:cNvPr id="34" name="TextBox 33"/>
          <p:cNvSpPr txBox="1"/>
          <p:nvPr/>
        </p:nvSpPr>
        <p:spPr>
          <a:xfrm>
            <a:off x="7010400" y="5709928"/>
            <a:ext cx="4960232" cy="830997"/>
          </a:xfrm>
          <a:prstGeom prst="rect">
            <a:avLst/>
          </a:prstGeom>
          <a:solidFill>
            <a:schemeClr val="tx2">
              <a:lumMod val="40000"/>
              <a:lumOff val="60000"/>
              <a:alpha val="24000"/>
            </a:schemeClr>
          </a:solidFill>
        </p:spPr>
        <p:txBody>
          <a:bodyPr wrap="square" rtlCol="0">
            <a:spAutoFit/>
          </a:bodyPr>
          <a:lstStyle/>
          <a:p>
            <a:r>
              <a:rPr lang="en-US" sz="2400" dirty="0" smtClean="0"/>
              <a:t>Think in terms of marginal cost &amp; revenue/contribution/profit</a:t>
            </a:r>
            <a:endParaRPr lang="en-IN" sz="2400" dirty="0"/>
          </a:p>
        </p:txBody>
      </p:sp>
      <p:cxnSp>
        <p:nvCxnSpPr>
          <p:cNvPr id="36" name="Straight Connector 35"/>
          <p:cNvCxnSpPr/>
          <p:nvPr/>
        </p:nvCxnSpPr>
        <p:spPr>
          <a:xfrm flipV="1">
            <a:off x="1079500" y="4406900"/>
            <a:ext cx="0" cy="144780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V="1">
            <a:off x="6858000" y="4001948"/>
            <a:ext cx="0" cy="1894677"/>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a:off x="3987800" y="4135150"/>
            <a:ext cx="12700" cy="1922750"/>
          </a:xfrm>
          <a:prstGeom prst="line">
            <a:avLst/>
          </a:prstGeom>
        </p:spPr>
        <p:style>
          <a:lnRef idx="1">
            <a:schemeClr val="accent1"/>
          </a:lnRef>
          <a:fillRef idx="0">
            <a:schemeClr val="accent1"/>
          </a:fillRef>
          <a:effectRef idx="0">
            <a:schemeClr val="accent1"/>
          </a:effectRef>
          <a:fontRef idx="minor">
            <a:schemeClr val="tx1"/>
          </a:fontRef>
        </p:style>
      </p:cxnSp>
      <p:sp>
        <p:nvSpPr>
          <p:cNvPr id="45" name="Arc 44"/>
          <p:cNvSpPr/>
          <p:nvPr/>
        </p:nvSpPr>
        <p:spPr>
          <a:xfrm>
            <a:off x="4533900" y="4406900"/>
            <a:ext cx="177800" cy="355600"/>
          </a:xfrm>
          <a:prstGeom prst="arc">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6" name="Arc 45"/>
          <p:cNvSpPr/>
          <p:nvPr/>
        </p:nvSpPr>
        <p:spPr>
          <a:xfrm>
            <a:off x="10185400" y="4229100"/>
            <a:ext cx="177800" cy="355600"/>
          </a:xfrm>
          <a:prstGeom prst="arc">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7" name="Straight Connector 46"/>
          <p:cNvCxnSpPr/>
          <p:nvPr/>
        </p:nvCxnSpPr>
        <p:spPr>
          <a:xfrm flipH="1">
            <a:off x="9734551" y="4160862"/>
            <a:ext cx="12700" cy="1922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77051" y="5216469"/>
            <a:ext cx="5727700" cy="627349"/>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066801" y="4617751"/>
            <a:ext cx="5295900" cy="123695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702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6" name="Elbow Connector 5"/>
          <p:cNvCxnSpPr/>
          <p:nvPr/>
        </p:nvCxnSpPr>
        <p:spPr>
          <a:xfrm>
            <a:off x="986118" y="896471"/>
            <a:ext cx="10183906" cy="5082988"/>
          </a:xfrm>
          <a:prstGeom prst="bentConnector3">
            <a:avLst>
              <a:gd name="adj1" fmla="val 88"/>
            </a:avLst>
          </a:prstGeom>
          <a:ln w="53975"/>
        </p:spPr>
        <p:style>
          <a:lnRef idx="3">
            <a:schemeClr val="accent5"/>
          </a:lnRef>
          <a:fillRef idx="0">
            <a:schemeClr val="accent5"/>
          </a:fillRef>
          <a:effectRef idx="2">
            <a:schemeClr val="accent5"/>
          </a:effectRef>
          <a:fontRef idx="minor">
            <a:schemeClr val="tx1"/>
          </a:fontRef>
        </p:style>
      </p:cxnSp>
      <p:cxnSp>
        <p:nvCxnSpPr>
          <p:cNvPr id="9" name="Straight Connector 8"/>
          <p:cNvCxnSpPr/>
          <p:nvPr/>
        </p:nvCxnSpPr>
        <p:spPr>
          <a:xfrm flipV="1">
            <a:off x="1260987" y="1042219"/>
            <a:ext cx="8721213" cy="457200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86348" y="1130710"/>
            <a:ext cx="8870721" cy="43556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97625" y="896471"/>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Demand</a:t>
            </a:r>
            <a:endParaRPr lang="en-IN" sz="2400" dirty="0"/>
          </a:p>
        </p:txBody>
      </p:sp>
      <p:sp>
        <p:nvSpPr>
          <p:cNvPr id="14" name="TextBox 13"/>
          <p:cNvSpPr txBox="1"/>
          <p:nvPr/>
        </p:nvSpPr>
        <p:spPr>
          <a:xfrm>
            <a:off x="9971933" y="1042219"/>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Supply</a:t>
            </a:r>
            <a:endParaRPr lang="en-IN" sz="2400" dirty="0"/>
          </a:p>
        </p:txBody>
      </p:sp>
      <p:sp>
        <p:nvSpPr>
          <p:cNvPr id="15" name="TextBox 14"/>
          <p:cNvSpPr txBox="1"/>
          <p:nvPr/>
        </p:nvSpPr>
        <p:spPr>
          <a:xfrm rot="16200000">
            <a:off x="-205029" y="2887504"/>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Price</a:t>
            </a:r>
            <a:endParaRPr lang="en-IN" sz="2400" dirty="0"/>
          </a:p>
        </p:txBody>
      </p:sp>
      <p:sp>
        <p:nvSpPr>
          <p:cNvPr id="16" name="TextBox 15"/>
          <p:cNvSpPr txBox="1"/>
          <p:nvPr/>
        </p:nvSpPr>
        <p:spPr>
          <a:xfrm>
            <a:off x="5621593" y="6077247"/>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Quantity</a:t>
            </a:r>
            <a:endParaRPr lang="en-IN" sz="2400" dirty="0"/>
          </a:p>
        </p:txBody>
      </p:sp>
      <p:sp>
        <p:nvSpPr>
          <p:cNvPr id="17" name="Up Arrow 16"/>
          <p:cNvSpPr/>
          <p:nvPr/>
        </p:nvSpPr>
        <p:spPr>
          <a:xfrm>
            <a:off x="311153" y="1042219"/>
            <a:ext cx="619442" cy="1071716"/>
          </a:xfrm>
          <a:prstGeom prst="upArrow">
            <a:avLst>
              <a:gd name="adj1" fmla="val 85820"/>
              <a:gd name="adj2" fmla="val 50000"/>
            </a:avLst>
          </a:prstGeom>
          <a:pattFill prst="lgChe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Up Arrow 17"/>
          <p:cNvSpPr/>
          <p:nvPr/>
        </p:nvSpPr>
        <p:spPr>
          <a:xfrm rot="5400000">
            <a:off x="7564900" y="5772221"/>
            <a:ext cx="619442" cy="1071716"/>
          </a:xfrm>
          <a:prstGeom prst="upArrow">
            <a:avLst>
              <a:gd name="adj1" fmla="val 85820"/>
              <a:gd name="adj2" fmla="val 50000"/>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p:cNvCxnSpPr/>
          <p:nvPr/>
        </p:nvCxnSpPr>
        <p:spPr>
          <a:xfrm>
            <a:off x="1015615" y="3259393"/>
            <a:ext cx="4668659" cy="0"/>
          </a:xfrm>
          <a:prstGeom prst="straightConnector1">
            <a:avLst/>
          </a:prstGeom>
          <a:ln w="28575">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684274" y="3308287"/>
            <a:ext cx="29497" cy="2720066"/>
          </a:xfrm>
          <a:prstGeom prst="straightConnector1">
            <a:avLst/>
          </a:prstGeom>
          <a:ln w="2540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570335" y="3156599"/>
            <a:ext cx="286871" cy="2868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810350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6" name="Elbow Connector 5"/>
          <p:cNvCxnSpPr/>
          <p:nvPr/>
        </p:nvCxnSpPr>
        <p:spPr>
          <a:xfrm>
            <a:off x="735106" y="717176"/>
            <a:ext cx="11017623" cy="5728448"/>
          </a:xfrm>
          <a:prstGeom prst="bentConnector3">
            <a:avLst>
              <a:gd name="adj1" fmla="val 41"/>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735106" y="2034988"/>
            <a:ext cx="9000565" cy="417755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35106" y="457200"/>
            <a:ext cx="9045388" cy="4222376"/>
          </a:xfrm>
          <a:prstGeom prst="line">
            <a:avLst/>
          </a:prstGeom>
          <a:ln w="95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35106" y="4572000"/>
            <a:ext cx="10058400" cy="107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5106" y="6212541"/>
            <a:ext cx="100315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5106" y="179294"/>
            <a:ext cx="8588188" cy="626633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ounded Rectangular Callout 17"/>
          <p:cNvSpPr/>
          <p:nvPr/>
        </p:nvSpPr>
        <p:spPr>
          <a:xfrm>
            <a:off x="10186219" y="1278194"/>
            <a:ext cx="1425678" cy="756794"/>
          </a:xfrm>
          <a:prstGeom prst="wedgeRoundRectCallout">
            <a:avLst>
              <a:gd name="adj1" fmla="val -160833"/>
              <a:gd name="adj2" fmla="val 3885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FC 1</a:t>
            </a:r>
            <a:endParaRPr lang="en-IN" dirty="0"/>
          </a:p>
        </p:txBody>
      </p:sp>
      <p:sp>
        <p:nvSpPr>
          <p:cNvPr id="19" name="Rounded Rectangular Callout 18"/>
          <p:cNvSpPr/>
          <p:nvPr/>
        </p:nvSpPr>
        <p:spPr>
          <a:xfrm>
            <a:off x="10555651" y="2670327"/>
            <a:ext cx="1425678" cy="756794"/>
          </a:xfrm>
          <a:prstGeom prst="wedgeRoundRectCallout">
            <a:avLst>
              <a:gd name="adj1" fmla="val -166350"/>
              <a:gd name="adj2" fmla="val 4132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FC 2</a:t>
            </a:r>
            <a:endParaRPr lang="en-IN" dirty="0"/>
          </a:p>
        </p:txBody>
      </p:sp>
      <p:sp>
        <p:nvSpPr>
          <p:cNvPr id="20" name="Rounded Rectangular Callout 19"/>
          <p:cNvSpPr/>
          <p:nvPr/>
        </p:nvSpPr>
        <p:spPr>
          <a:xfrm>
            <a:off x="4404851" y="511278"/>
            <a:ext cx="1425678" cy="756794"/>
          </a:xfrm>
          <a:prstGeom prst="wedgeRoundRectCallout">
            <a:avLst>
              <a:gd name="adj1" fmla="val -169799"/>
              <a:gd name="adj2" fmla="val 3821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TC 1</a:t>
            </a:r>
            <a:endParaRPr lang="en-IN" dirty="0"/>
          </a:p>
        </p:txBody>
      </p:sp>
      <p:sp>
        <p:nvSpPr>
          <p:cNvPr id="21" name="Rounded Rectangular Callout 20"/>
          <p:cNvSpPr/>
          <p:nvPr/>
        </p:nvSpPr>
        <p:spPr>
          <a:xfrm>
            <a:off x="5815707" y="3889237"/>
            <a:ext cx="1425678" cy="756794"/>
          </a:xfrm>
          <a:prstGeom prst="wedgeRoundRectCallout">
            <a:avLst>
              <a:gd name="adj1" fmla="val -133246"/>
              <a:gd name="adj2" fmla="val 274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VC 1</a:t>
            </a:r>
            <a:endParaRPr lang="en-IN" dirty="0"/>
          </a:p>
        </p:txBody>
      </p:sp>
    </p:spTree>
    <p:extLst>
      <p:ext uri="{BB962C8B-B14F-4D97-AF65-F5344CB8AC3E}">
        <p14:creationId xmlns:p14="http://schemas.microsoft.com/office/powerpoint/2010/main" val="22719848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6" name="Elbow Connector 5"/>
          <p:cNvCxnSpPr/>
          <p:nvPr/>
        </p:nvCxnSpPr>
        <p:spPr>
          <a:xfrm>
            <a:off x="735106" y="717176"/>
            <a:ext cx="11017623" cy="5728448"/>
          </a:xfrm>
          <a:prstGeom prst="bentConnector3">
            <a:avLst>
              <a:gd name="adj1" fmla="val 41"/>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735106" y="0"/>
            <a:ext cx="9942726" cy="4679576"/>
          </a:xfrm>
          <a:prstGeom prst="line">
            <a:avLst/>
          </a:prstGeom>
          <a:ln w="2222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35106" y="4572000"/>
            <a:ext cx="10058400" cy="107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5106" y="179294"/>
            <a:ext cx="8588188" cy="626633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64747" y="1994937"/>
            <a:ext cx="10257359" cy="232880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8514735" y="639097"/>
            <a:ext cx="353962" cy="344129"/>
          </a:xfrm>
          <a:prstGeom prst="arc">
            <a:avLst/>
          </a:prstGeom>
          <a:ln w="38100"/>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14" name="Arc 13"/>
          <p:cNvSpPr/>
          <p:nvPr/>
        </p:nvSpPr>
        <p:spPr>
          <a:xfrm>
            <a:off x="5597736" y="2622755"/>
            <a:ext cx="639097" cy="1012723"/>
          </a:xfrm>
          <a:prstGeom prst="arc">
            <a:avLst/>
          </a:prstGeom>
          <a:ln w="444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16" name="Rounded Rectangular Callout 15"/>
          <p:cNvSpPr/>
          <p:nvPr/>
        </p:nvSpPr>
        <p:spPr>
          <a:xfrm>
            <a:off x="10186219" y="1278194"/>
            <a:ext cx="1425678" cy="756794"/>
          </a:xfrm>
          <a:prstGeom prst="wedgeRoundRectCallout">
            <a:avLst>
              <a:gd name="adj1" fmla="val -160833"/>
              <a:gd name="adj2" fmla="val 3885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FC 1</a:t>
            </a:r>
            <a:endParaRPr lang="en-IN" dirty="0"/>
          </a:p>
        </p:txBody>
      </p:sp>
      <p:sp>
        <p:nvSpPr>
          <p:cNvPr id="18" name="Rounded Rectangular Callout 17"/>
          <p:cNvSpPr/>
          <p:nvPr/>
        </p:nvSpPr>
        <p:spPr>
          <a:xfrm>
            <a:off x="10555651" y="2670327"/>
            <a:ext cx="1425678" cy="756794"/>
          </a:xfrm>
          <a:prstGeom prst="wedgeRoundRectCallout">
            <a:avLst>
              <a:gd name="adj1" fmla="val -166350"/>
              <a:gd name="adj2" fmla="val 4132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FC 2</a:t>
            </a:r>
            <a:endParaRPr lang="en-IN" dirty="0"/>
          </a:p>
        </p:txBody>
      </p:sp>
      <p:sp>
        <p:nvSpPr>
          <p:cNvPr id="19" name="Rounded Rectangular Callout 18"/>
          <p:cNvSpPr/>
          <p:nvPr/>
        </p:nvSpPr>
        <p:spPr>
          <a:xfrm>
            <a:off x="4438107" y="627970"/>
            <a:ext cx="1425678" cy="756794"/>
          </a:xfrm>
          <a:prstGeom prst="wedgeRoundRectCallout">
            <a:avLst>
              <a:gd name="adj1" fmla="val -11178"/>
              <a:gd name="adj2" fmla="val 2184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TC 1</a:t>
            </a:r>
            <a:endParaRPr lang="en-IN" dirty="0"/>
          </a:p>
        </p:txBody>
      </p:sp>
      <p:sp>
        <p:nvSpPr>
          <p:cNvPr id="20" name="Rounded Rectangular Callout 19"/>
          <p:cNvSpPr/>
          <p:nvPr/>
        </p:nvSpPr>
        <p:spPr>
          <a:xfrm>
            <a:off x="3219991" y="4885474"/>
            <a:ext cx="1425678" cy="756794"/>
          </a:xfrm>
          <a:prstGeom prst="wedgeRoundRectCallout">
            <a:avLst>
              <a:gd name="adj1" fmla="val 101237"/>
              <a:gd name="adj2" fmla="val -180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VC 1</a:t>
            </a:r>
            <a:endParaRPr lang="en-IN" dirty="0"/>
          </a:p>
        </p:txBody>
      </p:sp>
      <p:sp>
        <p:nvSpPr>
          <p:cNvPr id="21" name="Rounded Rectangular Callout 20"/>
          <p:cNvSpPr/>
          <p:nvPr/>
        </p:nvSpPr>
        <p:spPr>
          <a:xfrm>
            <a:off x="7651810" y="1814485"/>
            <a:ext cx="1425678" cy="756794"/>
          </a:xfrm>
          <a:prstGeom prst="wedgeRoundRectCallout">
            <a:avLst>
              <a:gd name="adj1" fmla="val -126349"/>
              <a:gd name="adj2" fmla="val 1092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TC 2</a:t>
            </a:r>
            <a:endParaRPr lang="en-IN" dirty="0"/>
          </a:p>
        </p:txBody>
      </p:sp>
      <p:cxnSp>
        <p:nvCxnSpPr>
          <p:cNvPr id="22" name="Straight Connector 21"/>
          <p:cNvCxnSpPr/>
          <p:nvPr/>
        </p:nvCxnSpPr>
        <p:spPr>
          <a:xfrm flipV="1">
            <a:off x="735106" y="3883741"/>
            <a:ext cx="10257359" cy="232880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Rounded Rectangular Callout 22"/>
          <p:cNvSpPr/>
          <p:nvPr/>
        </p:nvSpPr>
        <p:spPr>
          <a:xfrm>
            <a:off x="7644147" y="3558557"/>
            <a:ext cx="1425678" cy="756794"/>
          </a:xfrm>
          <a:prstGeom prst="wedgeRoundRectCallout">
            <a:avLst>
              <a:gd name="adj1" fmla="val -129108"/>
              <a:gd name="adj2" fmla="val 1534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VC 2</a:t>
            </a:r>
            <a:endParaRPr lang="en-IN" dirty="0"/>
          </a:p>
        </p:txBody>
      </p:sp>
      <p:cxnSp>
        <p:nvCxnSpPr>
          <p:cNvPr id="24" name="Straight Connector 23"/>
          <p:cNvCxnSpPr/>
          <p:nvPr/>
        </p:nvCxnSpPr>
        <p:spPr>
          <a:xfrm>
            <a:off x="735106" y="6212541"/>
            <a:ext cx="100315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64747" y="4323737"/>
            <a:ext cx="100315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029200" y="3367547"/>
            <a:ext cx="0" cy="309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556090" y="1488361"/>
            <a:ext cx="0" cy="49572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393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6417"/>
            <a:ext cx="10515600" cy="1325563"/>
          </a:xfrm>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cxnSp>
        <p:nvCxnSpPr>
          <p:cNvPr id="6" name="Elbow Connector 5"/>
          <p:cNvCxnSpPr/>
          <p:nvPr/>
        </p:nvCxnSpPr>
        <p:spPr>
          <a:xfrm>
            <a:off x="398930" y="2232585"/>
            <a:ext cx="8489575" cy="2617694"/>
          </a:xfrm>
          <a:prstGeom prst="bentConnector3">
            <a:avLst>
              <a:gd name="adj1" fmla="val 5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9271" y="4841314"/>
            <a:ext cx="8408894" cy="8965"/>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407741" y="1156138"/>
            <a:ext cx="8000536" cy="3685176"/>
          </a:xfrm>
          <a:custGeom>
            <a:avLst/>
            <a:gdLst>
              <a:gd name="connsiteX0" fmla="*/ 0 w 8000536"/>
              <a:gd name="connsiteY0" fmla="*/ 0 h 1173204"/>
              <a:gd name="connsiteX1" fmla="*/ 8000536 w 8000536"/>
              <a:gd name="connsiteY1" fmla="*/ 0 h 1173204"/>
              <a:gd name="connsiteX2" fmla="*/ 8000536 w 8000536"/>
              <a:gd name="connsiteY2" fmla="*/ 1173204 h 1173204"/>
              <a:gd name="connsiteX3" fmla="*/ 0 w 8000536"/>
              <a:gd name="connsiteY3" fmla="*/ 1173204 h 1173204"/>
              <a:gd name="connsiteX4" fmla="*/ 0 w 8000536"/>
              <a:gd name="connsiteY4" fmla="*/ 0 h 1173204"/>
              <a:gd name="connsiteX0" fmla="*/ 0 w 8000536"/>
              <a:gd name="connsiteY0" fmla="*/ 2511972 h 3685176"/>
              <a:gd name="connsiteX1" fmla="*/ 7990025 w 8000536"/>
              <a:gd name="connsiteY1" fmla="*/ 0 h 3685176"/>
              <a:gd name="connsiteX2" fmla="*/ 8000536 w 8000536"/>
              <a:gd name="connsiteY2" fmla="*/ 3685176 h 3685176"/>
              <a:gd name="connsiteX3" fmla="*/ 0 w 8000536"/>
              <a:gd name="connsiteY3" fmla="*/ 3685176 h 3685176"/>
              <a:gd name="connsiteX4" fmla="*/ 0 w 8000536"/>
              <a:gd name="connsiteY4" fmla="*/ 2511972 h 368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536" h="3685176">
                <a:moveTo>
                  <a:pt x="0" y="2511972"/>
                </a:moveTo>
                <a:lnTo>
                  <a:pt x="7990025" y="0"/>
                </a:lnTo>
                <a:cubicBezTo>
                  <a:pt x="7993529" y="1228392"/>
                  <a:pt x="7997032" y="2456784"/>
                  <a:pt x="8000536" y="3685176"/>
                </a:cubicBezTo>
                <a:lnTo>
                  <a:pt x="0" y="3685176"/>
                </a:lnTo>
                <a:lnTo>
                  <a:pt x="0" y="2511972"/>
                </a:ln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8418786" y="726514"/>
            <a:ext cx="31531" cy="4123765"/>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2"/>
          <p:cNvSpPr/>
          <p:nvPr/>
        </p:nvSpPr>
        <p:spPr>
          <a:xfrm>
            <a:off x="436718" y="1421962"/>
            <a:ext cx="8000536" cy="3410387"/>
          </a:xfrm>
          <a:custGeom>
            <a:avLst/>
            <a:gdLst>
              <a:gd name="connsiteX0" fmla="*/ 0 w 8000536"/>
              <a:gd name="connsiteY0" fmla="*/ 0 h 1173204"/>
              <a:gd name="connsiteX1" fmla="*/ 8000536 w 8000536"/>
              <a:gd name="connsiteY1" fmla="*/ 0 h 1173204"/>
              <a:gd name="connsiteX2" fmla="*/ 8000536 w 8000536"/>
              <a:gd name="connsiteY2" fmla="*/ 1173204 h 1173204"/>
              <a:gd name="connsiteX3" fmla="*/ 0 w 8000536"/>
              <a:gd name="connsiteY3" fmla="*/ 1173204 h 1173204"/>
              <a:gd name="connsiteX4" fmla="*/ 0 w 8000536"/>
              <a:gd name="connsiteY4" fmla="*/ 0 h 1173204"/>
              <a:gd name="connsiteX0" fmla="*/ 0 w 8000536"/>
              <a:gd name="connsiteY0" fmla="*/ 2511972 h 3685176"/>
              <a:gd name="connsiteX1" fmla="*/ 7990025 w 8000536"/>
              <a:gd name="connsiteY1" fmla="*/ 0 h 3685176"/>
              <a:gd name="connsiteX2" fmla="*/ 8000536 w 8000536"/>
              <a:gd name="connsiteY2" fmla="*/ 3685176 h 3685176"/>
              <a:gd name="connsiteX3" fmla="*/ 0 w 8000536"/>
              <a:gd name="connsiteY3" fmla="*/ 3685176 h 3685176"/>
              <a:gd name="connsiteX4" fmla="*/ 0 w 8000536"/>
              <a:gd name="connsiteY4" fmla="*/ 2511972 h 3685176"/>
              <a:gd name="connsiteX0" fmla="*/ 26126 w 8000536"/>
              <a:gd name="connsiteY0" fmla="*/ 1645063 h 3685176"/>
              <a:gd name="connsiteX1" fmla="*/ 7990025 w 8000536"/>
              <a:gd name="connsiteY1" fmla="*/ 0 h 3685176"/>
              <a:gd name="connsiteX2" fmla="*/ 8000536 w 8000536"/>
              <a:gd name="connsiteY2" fmla="*/ 3685176 h 3685176"/>
              <a:gd name="connsiteX3" fmla="*/ 0 w 8000536"/>
              <a:gd name="connsiteY3" fmla="*/ 3685176 h 3685176"/>
              <a:gd name="connsiteX4" fmla="*/ 26126 w 8000536"/>
              <a:gd name="connsiteY4" fmla="*/ 1645063 h 3685176"/>
              <a:gd name="connsiteX0" fmla="*/ 13063 w 8000536"/>
              <a:gd name="connsiteY0" fmla="*/ 1666736 h 3685176"/>
              <a:gd name="connsiteX1" fmla="*/ 7990025 w 8000536"/>
              <a:gd name="connsiteY1" fmla="*/ 0 h 3685176"/>
              <a:gd name="connsiteX2" fmla="*/ 8000536 w 8000536"/>
              <a:gd name="connsiteY2" fmla="*/ 3685176 h 3685176"/>
              <a:gd name="connsiteX3" fmla="*/ 0 w 8000536"/>
              <a:gd name="connsiteY3" fmla="*/ 3685176 h 3685176"/>
              <a:gd name="connsiteX4" fmla="*/ 13063 w 8000536"/>
              <a:gd name="connsiteY4" fmla="*/ 1666736 h 3685176"/>
              <a:gd name="connsiteX0" fmla="*/ 13063 w 8000536"/>
              <a:gd name="connsiteY0" fmla="*/ 1341646 h 3360086"/>
              <a:gd name="connsiteX1" fmla="*/ 7950836 w 8000536"/>
              <a:gd name="connsiteY1" fmla="*/ 0 h 3360086"/>
              <a:gd name="connsiteX2" fmla="*/ 8000536 w 8000536"/>
              <a:gd name="connsiteY2" fmla="*/ 3360086 h 3360086"/>
              <a:gd name="connsiteX3" fmla="*/ 0 w 8000536"/>
              <a:gd name="connsiteY3" fmla="*/ 3360086 h 3360086"/>
              <a:gd name="connsiteX4" fmla="*/ 13063 w 8000536"/>
              <a:gd name="connsiteY4" fmla="*/ 1341646 h 3360086"/>
              <a:gd name="connsiteX0" fmla="*/ 13063 w 8000536"/>
              <a:gd name="connsiteY0" fmla="*/ 810664 h 2829104"/>
              <a:gd name="connsiteX1" fmla="*/ 7976962 w 8000536"/>
              <a:gd name="connsiteY1" fmla="*/ 0 h 2829104"/>
              <a:gd name="connsiteX2" fmla="*/ 8000536 w 8000536"/>
              <a:gd name="connsiteY2" fmla="*/ 2829104 h 2829104"/>
              <a:gd name="connsiteX3" fmla="*/ 0 w 8000536"/>
              <a:gd name="connsiteY3" fmla="*/ 2829104 h 2829104"/>
              <a:gd name="connsiteX4" fmla="*/ 13063 w 8000536"/>
              <a:gd name="connsiteY4" fmla="*/ 810664 h 2829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536" h="2829104">
                <a:moveTo>
                  <a:pt x="13063" y="810664"/>
                </a:moveTo>
                <a:lnTo>
                  <a:pt x="7976962" y="0"/>
                </a:lnTo>
                <a:cubicBezTo>
                  <a:pt x="7980466" y="1228392"/>
                  <a:pt x="7997032" y="1600712"/>
                  <a:pt x="8000536" y="2829104"/>
                </a:cubicBezTo>
                <a:lnTo>
                  <a:pt x="0" y="2829104"/>
                </a:lnTo>
                <a:cubicBezTo>
                  <a:pt x="4354" y="2156291"/>
                  <a:pt x="8709" y="1483477"/>
                  <a:pt x="13063" y="810664"/>
                </a:cubicBezTo>
                <a:close/>
              </a:path>
            </a:pathLst>
          </a:custGeom>
          <a:solidFill>
            <a:schemeClr val="accent1">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13" idx="3"/>
          </p:cNvCxnSpPr>
          <p:nvPr/>
        </p:nvCxnSpPr>
        <p:spPr>
          <a:xfrm flipV="1">
            <a:off x="436718" y="91441"/>
            <a:ext cx="8173882" cy="474090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36718" y="3593224"/>
            <a:ext cx="11107582" cy="643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36718" y="2232585"/>
            <a:ext cx="10917082" cy="17189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776075" y="2286908"/>
            <a:ext cx="44120" cy="25997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734370" y="1736635"/>
            <a:ext cx="37588" cy="311364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7593507" y="2797751"/>
            <a:ext cx="2607618" cy="795473"/>
            <a:chOff x="7828506" y="4376058"/>
            <a:chExt cx="2607618" cy="795473"/>
          </a:xfrm>
        </p:grpSpPr>
        <p:sp>
          <p:nvSpPr>
            <p:cNvPr id="26" name="Freeform 25"/>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a:t>
              </a:r>
              <a:r>
                <a:rPr lang="en-IN" sz="2400" b="1" dirty="0" smtClean="0"/>
                <a:t>Cost 1</a:t>
              </a:r>
              <a:endParaRPr lang="en-US" sz="2400" b="1" dirty="0"/>
            </a:p>
          </p:txBody>
        </p:sp>
      </p:grpSp>
      <p:grpSp>
        <p:nvGrpSpPr>
          <p:cNvPr id="28" name="Group 27"/>
          <p:cNvGrpSpPr/>
          <p:nvPr/>
        </p:nvGrpSpPr>
        <p:grpSpPr>
          <a:xfrm>
            <a:off x="7834814" y="1569376"/>
            <a:ext cx="2607618" cy="795473"/>
            <a:chOff x="7828506" y="4376058"/>
            <a:chExt cx="2607618" cy="795473"/>
          </a:xfrm>
        </p:grpSpPr>
        <p:sp>
          <p:nvSpPr>
            <p:cNvPr id="29" name="Freeform 28"/>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a:t>
              </a:r>
              <a:r>
                <a:rPr lang="en-IN" sz="2400" b="1" dirty="0" smtClean="0"/>
                <a:t>Cost 2</a:t>
              </a:r>
              <a:endParaRPr lang="en-US" sz="2400" b="1" dirty="0"/>
            </a:p>
          </p:txBody>
        </p:sp>
      </p:grpSp>
      <p:sp>
        <p:nvSpPr>
          <p:cNvPr id="32" name="TextBox 31"/>
          <p:cNvSpPr txBox="1"/>
          <p:nvPr/>
        </p:nvSpPr>
        <p:spPr>
          <a:xfrm>
            <a:off x="9010730" y="686627"/>
            <a:ext cx="3516926" cy="400111"/>
          </a:xfrm>
          <a:prstGeom prst="rect">
            <a:avLst/>
          </a:prstGeom>
          <a:noFill/>
          <a:ln>
            <a:solidFill>
              <a:srgbClr val="0070C0"/>
            </a:solidFill>
          </a:ln>
        </p:spPr>
        <p:txBody>
          <a:bodyPr wrap="square" rtlCol="0">
            <a:spAutoFit/>
          </a:bodyPr>
          <a:lstStyle/>
          <a:p>
            <a:r>
              <a:rPr lang="en-IN" sz="2000" b="1" dirty="0" smtClean="0"/>
              <a:t>Total </a:t>
            </a:r>
            <a:r>
              <a:rPr lang="en-IN" sz="2000" b="1" dirty="0"/>
              <a:t>Cost </a:t>
            </a:r>
            <a:r>
              <a:rPr lang="en-IN" sz="2000" b="1" dirty="0" smtClean="0"/>
              <a:t>1</a:t>
            </a:r>
            <a:endParaRPr lang="en-US" sz="2000" b="1" dirty="0"/>
          </a:p>
        </p:txBody>
      </p:sp>
      <p:sp>
        <p:nvSpPr>
          <p:cNvPr id="35" name="Freeform 34"/>
          <p:cNvSpPr/>
          <p:nvPr/>
        </p:nvSpPr>
        <p:spPr>
          <a:xfrm rot="20644900" flipV="1">
            <a:off x="7501331" y="835800"/>
            <a:ext cx="1555619" cy="40693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p:cNvSpPr txBox="1"/>
          <p:nvPr/>
        </p:nvSpPr>
        <p:spPr>
          <a:xfrm>
            <a:off x="9010730" y="1182978"/>
            <a:ext cx="3516926" cy="400111"/>
          </a:xfrm>
          <a:prstGeom prst="rect">
            <a:avLst/>
          </a:prstGeom>
          <a:noFill/>
          <a:ln>
            <a:solidFill>
              <a:srgbClr val="0070C0"/>
            </a:solidFill>
          </a:ln>
        </p:spPr>
        <p:txBody>
          <a:bodyPr wrap="square" rtlCol="0">
            <a:spAutoFit/>
          </a:bodyPr>
          <a:lstStyle/>
          <a:p>
            <a:r>
              <a:rPr lang="en-IN" sz="2000" b="1" dirty="0" smtClean="0"/>
              <a:t>Total </a:t>
            </a:r>
            <a:r>
              <a:rPr lang="en-IN" sz="2000" b="1" dirty="0"/>
              <a:t>Cost </a:t>
            </a:r>
            <a:r>
              <a:rPr lang="en-IN" sz="2000" b="1" dirty="0" smtClean="0"/>
              <a:t>2</a:t>
            </a:r>
            <a:endParaRPr lang="en-US" sz="2000" b="1" dirty="0"/>
          </a:p>
        </p:txBody>
      </p:sp>
      <p:sp>
        <p:nvSpPr>
          <p:cNvPr id="37" name="Freeform 36"/>
          <p:cNvSpPr/>
          <p:nvPr/>
        </p:nvSpPr>
        <p:spPr>
          <a:xfrm flipV="1">
            <a:off x="8286338" y="1012385"/>
            <a:ext cx="753857" cy="40693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Down Arrow 4"/>
          <p:cNvSpPr/>
          <p:nvPr/>
        </p:nvSpPr>
        <p:spPr>
          <a:xfrm>
            <a:off x="4309541" y="1569503"/>
            <a:ext cx="952500" cy="654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Down Arrow 30"/>
          <p:cNvSpPr/>
          <p:nvPr/>
        </p:nvSpPr>
        <p:spPr>
          <a:xfrm>
            <a:off x="5241475" y="1012385"/>
            <a:ext cx="952500" cy="654117"/>
          </a:xfrm>
          <a:prstGeom prst="down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Arc 32"/>
          <p:cNvSpPr/>
          <p:nvPr/>
        </p:nvSpPr>
        <p:spPr>
          <a:xfrm>
            <a:off x="5907031" y="1417967"/>
            <a:ext cx="760469" cy="689092"/>
          </a:xfrm>
          <a:prstGeom prst="arc">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Arc 33"/>
          <p:cNvSpPr/>
          <p:nvPr/>
        </p:nvSpPr>
        <p:spPr>
          <a:xfrm rot="514534">
            <a:off x="6869792" y="611840"/>
            <a:ext cx="1313704" cy="1602316"/>
          </a:xfrm>
          <a:prstGeom prst="arc">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506969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73</a:t>
            </a:fld>
            <a:endParaRPr lang="en-US"/>
          </a:p>
        </p:txBody>
      </p:sp>
      <p:cxnSp>
        <p:nvCxnSpPr>
          <p:cNvPr id="6" name="Elbow Connector 5"/>
          <p:cNvCxnSpPr/>
          <p:nvPr/>
        </p:nvCxnSpPr>
        <p:spPr>
          <a:xfrm>
            <a:off x="398930" y="2232585"/>
            <a:ext cx="8489575" cy="2617694"/>
          </a:xfrm>
          <a:prstGeom prst="bentConnector3">
            <a:avLst>
              <a:gd name="adj1" fmla="val 5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9271" y="4841314"/>
            <a:ext cx="8408894" cy="8965"/>
          </a:xfrm>
          <a:prstGeom prst="line">
            <a:avLst/>
          </a:prstGeom>
        </p:spPr>
        <p:style>
          <a:lnRef idx="1">
            <a:schemeClr val="dk1"/>
          </a:lnRef>
          <a:fillRef idx="0">
            <a:schemeClr val="dk1"/>
          </a:fillRef>
          <a:effectRef idx="0">
            <a:schemeClr val="dk1"/>
          </a:effectRef>
          <a:fontRef idx="minor">
            <a:schemeClr val="tx1"/>
          </a:fontRef>
        </p:style>
      </p:cxnSp>
      <p:sp>
        <p:nvSpPr>
          <p:cNvPr id="3" name="Rectangle 2"/>
          <p:cNvSpPr/>
          <p:nvPr/>
        </p:nvSpPr>
        <p:spPr>
          <a:xfrm>
            <a:off x="407741" y="1156138"/>
            <a:ext cx="8000536" cy="3685176"/>
          </a:xfrm>
          <a:custGeom>
            <a:avLst/>
            <a:gdLst>
              <a:gd name="connsiteX0" fmla="*/ 0 w 8000536"/>
              <a:gd name="connsiteY0" fmla="*/ 0 h 1173204"/>
              <a:gd name="connsiteX1" fmla="*/ 8000536 w 8000536"/>
              <a:gd name="connsiteY1" fmla="*/ 0 h 1173204"/>
              <a:gd name="connsiteX2" fmla="*/ 8000536 w 8000536"/>
              <a:gd name="connsiteY2" fmla="*/ 1173204 h 1173204"/>
              <a:gd name="connsiteX3" fmla="*/ 0 w 8000536"/>
              <a:gd name="connsiteY3" fmla="*/ 1173204 h 1173204"/>
              <a:gd name="connsiteX4" fmla="*/ 0 w 8000536"/>
              <a:gd name="connsiteY4" fmla="*/ 0 h 1173204"/>
              <a:gd name="connsiteX0" fmla="*/ 0 w 8000536"/>
              <a:gd name="connsiteY0" fmla="*/ 2511972 h 3685176"/>
              <a:gd name="connsiteX1" fmla="*/ 7990025 w 8000536"/>
              <a:gd name="connsiteY1" fmla="*/ 0 h 3685176"/>
              <a:gd name="connsiteX2" fmla="*/ 8000536 w 8000536"/>
              <a:gd name="connsiteY2" fmla="*/ 3685176 h 3685176"/>
              <a:gd name="connsiteX3" fmla="*/ 0 w 8000536"/>
              <a:gd name="connsiteY3" fmla="*/ 3685176 h 3685176"/>
              <a:gd name="connsiteX4" fmla="*/ 0 w 8000536"/>
              <a:gd name="connsiteY4" fmla="*/ 2511972 h 368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0536" h="3685176">
                <a:moveTo>
                  <a:pt x="0" y="2511972"/>
                </a:moveTo>
                <a:lnTo>
                  <a:pt x="7990025" y="0"/>
                </a:lnTo>
                <a:cubicBezTo>
                  <a:pt x="7993529" y="1228392"/>
                  <a:pt x="7997032" y="2456784"/>
                  <a:pt x="8000536" y="3685176"/>
                </a:cubicBezTo>
                <a:lnTo>
                  <a:pt x="0" y="3685176"/>
                </a:lnTo>
                <a:lnTo>
                  <a:pt x="0" y="2511972"/>
                </a:lnTo>
                <a:close/>
              </a:path>
            </a:pathLst>
          </a:cu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flipV="1">
            <a:off x="8418786" y="726514"/>
            <a:ext cx="31531" cy="4123765"/>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2"/>
          <p:cNvSpPr/>
          <p:nvPr/>
        </p:nvSpPr>
        <p:spPr>
          <a:xfrm>
            <a:off x="435462" y="2062042"/>
            <a:ext cx="8005129" cy="2770307"/>
          </a:xfrm>
          <a:custGeom>
            <a:avLst/>
            <a:gdLst>
              <a:gd name="connsiteX0" fmla="*/ 0 w 8000536"/>
              <a:gd name="connsiteY0" fmla="*/ 0 h 1173204"/>
              <a:gd name="connsiteX1" fmla="*/ 8000536 w 8000536"/>
              <a:gd name="connsiteY1" fmla="*/ 0 h 1173204"/>
              <a:gd name="connsiteX2" fmla="*/ 8000536 w 8000536"/>
              <a:gd name="connsiteY2" fmla="*/ 1173204 h 1173204"/>
              <a:gd name="connsiteX3" fmla="*/ 0 w 8000536"/>
              <a:gd name="connsiteY3" fmla="*/ 1173204 h 1173204"/>
              <a:gd name="connsiteX4" fmla="*/ 0 w 8000536"/>
              <a:gd name="connsiteY4" fmla="*/ 0 h 1173204"/>
              <a:gd name="connsiteX0" fmla="*/ 0 w 8000536"/>
              <a:gd name="connsiteY0" fmla="*/ 2511972 h 3685176"/>
              <a:gd name="connsiteX1" fmla="*/ 7990025 w 8000536"/>
              <a:gd name="connsiteY1" fmla="*/ 0 h 3685176"/>
              <a:gd name="connsiteX2" fmla="*/ 8000536 w 8000536"/>
              <a:gd name="connsiteY2" fmla="*/ 3685176 h 3685176"/>
              <a:gd name="connsiteX3" fmla="*/ 0 w 8000536"/>
              <a:gd name="connsiteY3" fmla="*/ 3685176 h 3685176"/>
              <a:gd name="connsiteX4" fmla="*/ 0 w 8000536"/>
              <a:gd name="connsiteY4" fmla="*/ 2511972 h 3685176"/>
              <a:gd name="connsiteX0" fmla="*/ 26126 w 8000536"/>
              <a:gd name="connsiteY0" fmla="*/ 1645063 h 3685176"/>
              <a:gd name="connsiteX1" fmla="*/ 7990025 w 8000536"/>
              <a:gd name="connsiteY1" fmla="*/ 0 h 3685176"/>
              <a:gd name="connsiteX2" fmla="*/ 8000536 w 8000536"/>
              <a:gd name="connsiteY2" fmla="*/ 3685176 h 3685176"/>
              <a:gd name="connsiteX3" fmla="*/ 0 w 8000536"/>
              <a:gd name="connsiteY3" fmla="*/ 3685176 h 3685176"/>
              <a:gd name="connsiteX4" fmla="*/ 26126 w 8000536"/>
              <a:gd name="connsiteY4" fmla="*/ 1645063 h 3685176"/>
              <a:gd name="connsiteX0" fmla="*/ 13063 w 8000536"/>
              <a:gd name="connsiteY0" fmla="*/ 1666736 h 3685176"/>
              <a:gd name="connsiteX1" fmla="*/ 7990025 w 8000536"/>
              <a:gd name="connsiteY1" fmla="*/ 0 h 3685176"/>
              <a:gd name="connsiteX2" fmla="*/ 8000536 w 8000536"/>
              <a:gd name="connsiteY2" fmla="*/ 3685176 h 3685176"/>
              <a:gd name="connsiteX3" fmla="*/ 0 w 8000536"/>
              <a:gd name="connsiteY3" fmla="*/ 3685176 h 3685176"/>
              <a:gd name="connsiteX4" fmla="*/ 13063 w 8000536"/>
              <a:gd name="connsiteY4" fmla="*/ 1666736 h 3685176"/>
              <a:gd name="connsiteX0" fmla="*/ 13063 w 8000536"/>
              <a:gd name="connsiteY0" fmla="*/ 1341646 h 3360086"/>
              <a:gd name="connsiteX1" fmla="*/ 7950836 w 8000536"/>
              <a:gd name="connsiteY1" fmla="*/ 0 h 3360086"/>
              <a:gd name="connsiteX2" fmla="*/ 8000536 w 8000536"/>
              <a:gd name="connsiteY2" fmla="*/ 3360086 h 3360086"/>
              <a:gd name="connsiteX3" fmla="*/ 0 w 8000536"/>
              <a:gd name="connsiteY3" fmla="*/ 3360086 h 3360086"/>
              <a:gd name="connsiteX4" fmla="*/ 13063 w 8000536"/>
              <a:gd name="connsiteY4" fmla="*/ 1341646 h 3360086"/>
              <a:gd name="connsiteX0" fmla="*/ 13063 w 8000536"/>
              <a:gd name="connsiteY0" fmla="*/ 810664 h 2829104"/>
              <a:gd name="connsiteX1" fmla="*/ 7976962 w 8000536"/>
              <a:gd name="connsiteY1" fmla="*/ 0 h 2829104"/>
              <a:gd name="connsiteX2" fmla="*/ 8000536 w 8000536"/>
              <a:gd name="connsiteY2" fmla="*/ 2829104 h 2829104"/>
              <a:gd name="connsiteX3" fmla="*/ 0 w 8000536"/>
              <a:gd name="connsiteY3" fmla="*/ 2829104 h 2829104"/>
              <a:gd name="connsiteX4" fmla="*/ 13063 w 8000536"/>
              <a:gd name="connsiteY4" fmla="*/ 810664 h 2829104"/>
              <a:gd name="connsiteX0" fmla="*/ 1256 w 8001792"/>
              <a:gd name="connsiteY0" fmla="*/ 1254954 h 2829104"/>
              <a:gd name="connsiteX1" fmla="*/ 7978218 w 8001792"/>
              <a:gd name="connsiteY1" fmla="*/ 0 h 2829104"/>
              <a:gd name="connsiteX2" fmla="*/ 8001792 w 8001792"/>
              <a:gd name="connsiteY2" fmla="*/ 2829104 h 2829104"/>
              <a:gd name="connsiteX3" fmla="*/ 1256 w 8001792"/>
              <a:gd name="connsiteY3" fmla="*/ 2829104 h 2829104"/>
              <a:gd name="connsiteX4" fmla="*/ 1256 w 8001792"/>
              <a:gd name="connsiteY4" fmla="*/ 1254954 h 2829104"/>
              <a:gd name="connsiteX0" fmla="*/ 1256 w 8005129"/>
              <a:gd name="connsiteY0" fmla="*/ 723972 h 2298122"/>
              <a:gd name="connsiteX1" fmla="*/ 8004344 w 8005129"/>
              <a:gd name="connsiteY1" fmla="*/ 0 h 2298122"/>
              <a:gd name="connsiteX2" fmla="*/ 8001792 w 8005129"/>
              <a:gd name="connsiteY2" fmla="*/ 2298122 h 2298122"/>
              <a:gd name="connsiteX3" fmla="*/ 1256 w 8005129"/>
              <a:gd name="connsiteY3" fmla="*/ 2298122 h 2298122"/>
              <a:gd name="connsiteX4" fmla="*/ 1256 w 8005129"/>
              <a:gd name="connsiteY4" fmla="*/ 723972 h 2298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129" h="2298122">
                <a:moveTo>
                  <a:pt x="1256" y="723972"/>
                </a:moveTo>
                <a:lnTo>
                  <a:pt x="8004344" y="0"/>
                </a:lnTo>
                <a:cubicBezTo>
                  <a:pt x="8007848" y="1228392"/>
                  <a:pt x="7998288" y="1069730"/>
                  <a:pt x="8001792" y="2298122"/>
                </a:cubicBezTo>
                <a:lnTo>
                  <a:pt x="1256" y="2298122"/>
                </a:lnTo>
                <a:cubicBezTo>
                  <a:pt x="5610" y="1625309"/>
                  <a:pt x="-3098" y="1396785"/>
                  <a:pt x="1256" y="723972"/>
                </a:cubicBezTo>
                <a:close/>
              </a:path>
            </a:pathLst>
          </a:custGeom>
          <a:solidFill>
            <a:schemeClr val="bg2">
              <a:lumMod val="9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13" idx="3"/>
          </p:cNvCxnSpPr>
          <p:nvPr/>
        </p:nvCxnSpPr>
        <p:spPr>
          <a:xfrm flipV="1">
            <a:off x="436718" y="91441"/>
            <a:ext cx="8173882" cy="474090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36718" y="3579223"/>
            <a:ext cx="8000536" cy="783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97232" y="2854688"/>
            <a:ext cx="8000536" cy="7837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776075" y="2286908"/>
            <a:ext cx="44120" cy="25997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436986" y="2471741"/>
            <a:ext cx="37588" cy="241772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7593507" y="2797751"/>
            <a:ext cx="2607618" cy="795473"/>
            <a:chOff x="7828506" y="4376058"/>
            <a:chExt cx="2607618" cy="795473"/>
          </a:xfrm>
        </p:grpSpPr>
        <p:sp>
          <p:nvSpPr>
            <p:cNvPr id="17" name="Freeform 16"/>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a:t>
              </a:r>
              <a:r>
                <a:rPr lang="en-IN" sz="2400" b="1" dirty="0" smtClean="0"/>
                <a:t>Cost 1</a:t>
              </a:r>
              <a:endParaRPr lang="en-US" sz="2400" b="1" dirty="0"/>
            </a:p>
          </p:txBody>
        </p:sp>
      </p:grpSp>
      <p:grpSp>
        <p:nvGrpSpPr>
          <p:cNvPr id="21" name="Group 20"/>
          <p:cNvGrpSpPr/>
          <p:nvPr/>
        </p:nvGrpSpPr>
        <p:grpSpPr>
          <a:xfrm>
            <a:off x="7834814" y="1569376"/>
            <a:ext cx="2607618" cy="795473"/>
            <a:chOff x="7828506" y="4376058"/>
            <a:chExt cx="2607618" cy="795473"/>
          </a:xfrm>
        </p:grpSpPr>
        <p:sp>
          <p:nvSpPr>
            <p:cNvPr id="23" name="Freeform 22"/>
            <p:cNvSpPr/>
            <p:nvPr/>
          </p:nvSpPr>
          <p:spPr>
            <a:xfrm flipV="1">
              <a:off x="7828506" y="4636899"/>
              <a:ext cx="836403" cy="534632"/>
            </a:xfrm>
            <a:custGeom>
              <a:avLst/>
              <a:gdLst>
                <a:gd name="connsiteX0" fmla="*/ 0 w 2364377"/>
                <a:gd name="connsiteY0" fmla="*/ 0 h 769773"/>
                <a:gd name="connsiteX1" fmla="*/ 1018903 w 2364377"/>
                <a:gd name="connsiteY1" fmla="*/ 666206 h 769773"/>
                <a:gd name="connsiteX2" fmla="*/ 2364377 w 2364377"/>
                <a:gd name="connsiteY2" fmla="*/ 757646 h 769773"/>
              </a:gdLst>
              <a:ahLst/>
              <a:cxnLst>
                <a:cxn ang="0">
                  <a:pos x="connsiteX0" y="connsiteY0"/>
                </a:cxn>
                <a:cxn ang="0">
                  <a:pos x="connsiteX1" y="connsiteY1"/>
                </a:cxn>
                <a:cxn ang="0">
                  <a:pos x="connsiteX2" y="connsiteY2"/>
                </a:cxn>
              </a:cxnLst>
              <a:rect l="l" t="t" r="r" b="b"/>
              <a:pathLst>
                <a:path w="2364377" h="769773">
                  <a:moveTo>
                    <a:pt x="0" y="0"/>
                  </a:moveTo>
                  <a:cubicBezTo>
                    <a:pt x="312420" y="269966"/>
                    <a:pt x="624840" y="539932"/>
                    <a:pt x="1018903" y="666206"/>
                  </a:cubicBezTo>
                  <a:cubicBezTo>
                    <a:pt x="1412966" y="792480"/>
                    <a:pt x="1888671" y="775063"/>
                    <a:pt x="2364377" y="757646"/>
                  </a:cubicBezTo>
                </a:path>
              </a:pathLst>
            </a:custGeom>
            <a:noFill/>
            <a:ln w="2540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641621" y="4376058"/>
              <a:ext cx="1794503" cy="461665"/>
            </a:xfrm>
            <a:prstGeom prst="rect">
              <a:avLst/>
            </a:prstGeom>
            <a:noFill/>
            <a:ln>
              <a:solidFill>
                <a:srgbClr val="0070C0"/>
              </a:solidFill>
            </a:ln>
          </p:spPr>
          <p:txBody>
            <a:bodyPr wrap="square" rtlCol="0">
              <a:spAutoFit/>
            </a:bodyPr>
            <a:lstStyle/>
            <a:p>
              <a:r>
                <a:rPr lang="en-IN" sz="2400" b="1" dirty="0"/>
                <a:t>Fixed </a:t>
              </a:r>
              <a:r>
                <a:rPr lang="en-IN" sz="2400" b="1" dirty="0" smtClean="0"/>
                <a:t>Cost 2</a:t>
              </a:r>
              <a:endParaRPr lang="en-US" sz="2400" b="1" dirty="0"/>
            </a:p>
          </p:txBody>
        </p:sp>
      </p:grpSp>
      <p:sp>
        <p:nvSpPr>
          <p:cNvPr id="25" name="TextBox 24"/>
          <p:cNvSpPr txBox="1"/>
          <p:nvPr/>
        </p:nvSpPr>
        <p:spPr>
          <a:xfrm>
            <a:off x="9010730" y="686627"/>
            <a:ext cx="2744552" cy="400111"/>
          </a:xfrm>
          <a:prstGeom prst="rect">
            <a:avLst/>
          </a:prstGeom>
          <a:noFill/>
          <a:ln>
            <a:solidFill>
              <a:srgbClr val="0070C0"/>
            </a:solidFill>
          </a:ln>
        </p:spPr>
        <p:txBody>
          <a:bodyPr wrap="square" rtlCol="0">
            <a:spAutoFit/>
          </a:bodyPr>
          <a:lstStyle/>
          <a:p>
            <a:r>
              <a:rPr lang="en-IN" sz="2000" b="1" dirty="0" smtClean="0"/>
              <a:t>Total </a:t>
            </a:r>
            <a:r>
              <a:rPr lang="en-IN" sz="2000" b="1" dirty="0"/>
              <a:t>Cost </a:t>
            </a:r>
            <a:r>
              <a:rPr lang="en-IN" sz="2000" b="1" dirty="0" smtClean="0"/>
              <a:t>1</a:t>
            </a:r>
            <a:endParaRPr lang="en-US" sz="2000" b="1" dirty="0"/>
          </a:p>
        </p:txBody>
      </p:sp>
      <p:sp>
        <p:nvSpPr>
          <p:cNvPr id="26" name="Freeform 25"/>
          <p:cNvSpPr/>
          <p:nvPr/>
        </p:nvSpPr>
        <p:spPr>
          <a:xfrm rot="20644900" flipV="1">
            <a:off x="7501331" y="835800"/>
            <a:ext cx="1555619" cy="40693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TextBox 26"/>
          <p:cNvSpPr txBox="1"/>
          <p:nvPr/>
        </p:nvSpPr>
        <p:spPr>
          <a:xfrm>
            <a:off x="9010730" y="1182978"/>
            <a:ext cx="2744552" cy="400111"/>
          </a:xfrm>
          <a:prstGeom prst="rect">
            <a:avLst/>
          </a:prstGeom>
          <a:noFill/>
          <a:ln>
            <a:solidFill>
              <a:srgbClr val="0070C0"/>
            </a:solidFill>
          </a:ln>
        </p:spPr>
        <p:txBody>
          <a:bodyPr wrap="square" rtlCol="0">
            <a:spAutoFit/>
          </a:bodyPr>
          <a:lstStyle/>
          <a:p>
            <a:r>
              <a:rPr lang="en-IN" sz="2000" b="1" dirty="0" smtClean="0"/>
              <a:t>Total </a:t>
            </a:r>
            <a:r>
              <a:rPr lang="en-IN" sz="2000" b="1" dirty="0"/>
              <a:t>Cost </a:t>
            </a:r>
            <a:r>
              <a:rPr lang="en-IN" sz="2000" b="1" dirty="0" smtClean="0"/>
              <a:t>2</a:t>
            </a:r>
            <a:endParaRPr lang="en-US" sz="2000" b="1" dirty="0"/>
          </a:p>
        </p:txBody>
      </p:sp>
      <p:sp>
        <p:nvSpPr>
          <p:cNvPr id="28" name="Freeform 27"/>
          <p:cNvSpPr/>
          <p:nvPr/>
        </p:nvSpPr>
        <p:spPr>
          <a:xfrm flipV="1">
            <a:off x="8286338" y="1012385"/>
            <a:ext cx="753857" cy="406936"/>
          </a:xfrm>
          <a:custGeom>
            <a:avLst/>
            <a:gdLst>
              <a:gd name="connsiteX0" fmla="*/ 0 w 1254034"/>
              <a:gd name="connsiteY0" fmla="*/ 0 h 559608"/>
              <a:gd name="connsiteX1" fmla="*/ 627017 w 1254034"/>
              <a:gd name="connsiteY1" fmla="*/ 548640 h 559608"/>
              <a:gd name="connsiteX2" fmla="*/ 1254034 w 1254034"/>
              <a:gd name="connsiteY2" fmla="*/ 313509 h 559608"/>
            </a:gdLst>
            <a:ahLst/>
            <a:cxnLst>
              <a:cxn ang="0">
                <a:pos x="connsiteX0" y="connsiteY0"/>
              </a:cxn>
              <a:cxn ang="0">
                <a:pos x="connsiteX1" y="connsiteY1"/>
              </a:cxn>
              <a:cxn ang="0">
                <a:pos x="connsiteX2" y="connsiteY2"/>
              </a:cxn>
            </a:cxnLst>
            <a:rect l="l" t="t" r="r" b="b"/>
            <a:pathLst>
              <a:path w="1254034" h="559608">
                <a:moveTo>
                  <a:pt x="0" y="0"/>
                </a:moveTo>
                <a:cubicBezTo>
                  <a:pt x="209005" y="248194"/>
                  <a:pt x="418011" y="496389"/>
                  <a:pt x="627017" y="548640"/>
                </a:cubicBezTo>
                <a:cubicBezTo>
                  <a:pt x="836023" y="600891"/>
                  <a:pt x="1045028" y="457200"/>
                  <a:pt x="1254034" y="313509"/>
                </a:cubicBezTo>
              </a:path>
            </a:pathLst>
          </a:custGeom>
          <a:noFill/>
          <a:ln w="31750">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Arc 4"/>
          <p:cNvSpPr/>
          <p:nvPr/>
        </p:nvSpPr>
        <p:spPr>
          <a:xfrm>
            <a:off x="5907031" y="1417967"/>
            <a:ext cx="760469" cy="689092"/>
          </a:xfrm>
          <a:prstGeom prst="arc">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Arc 28"/>
          <p:cNvSpPr/>
          <p:nvPr/>
        </p:nvSpPr>
        <p:spPr>
          <a:xfrm rot="514534">
            <a:off x="5845540" y="1271994"/>
            <a:ext cx="1313704" cy="1602316"/>
          </a:xfrm>
          <a:prstGeom prst="arc">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Down Arrow 29"/>
          <p:cNvSpPr/>
          <p:nvPr/>
        </p:nvSpPr>
        <p:spPr>
          <a:xfrm>
            <a:off x="3979802" y="1672445"/>
            <a:ext cx="952500" cy="6541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Down Arrow 30"/>
          <p:cNvSpPr/>
          <p:nvPr/>
        </p:nvSpPr>
        <p:spPr>
          <a:xfrm>
            <a:off x="4378205" y="1228846"/>
            <a:ext cx="952500" cy="654117"/>
          </a:xfrm>
          <a:prstGeom prst="down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a:stretch>
            <a:fillRect/>
          </a:stretch>
        </p:blipFill>
        <p:spPr>
          <a:xfrm>
            <a:off x="1272406" y="5312798"/>
            <a:ext cx="3467100" cy="838200"/>
          </a:xfrm>
          <a:prstGeom prst="rect">
            <a:avLst/>
          </a:prstGeom>
        </p:spPr>
      </p:pic>
      <p:pic>
        <p:nvPicPr>
          <p:cNvPr id="11" name="Picture 10"/>
          <p:cNvPicPr>
            <a:picLocks noChangeAspect="1"/>
          </p:cNvPicPr>
          <p:nvPr/>
        </p:nvPicPr>
        <p:blipFill>
          <a:blip r:embed="rId3"/>
          <a:stretch>
            <a:fillRect/>
          </a:stretch>
        </p:blipFill>
        <p:spPr>
          <a:xfrm>
            <a:off x="5014921" y="5286350"/>
            <a:ext cx="6740361" cy="827573"/>
          </a:xfrm>
          <a:prstGeom prst="rect">
            <a:avLst/>
          </a:prstGeom>
        </p:spPr>
      </p:pic>
    </p:spTree>
    <p:extLst>
      <p:ext uri="{BB962C8B-B14F-4D97-AF65-F5344CB8AC3E}">
        <p14:creationId xmlns:p14="http://schemas.microsoft.com/office/powerpoint/2010/main" val="2623934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1478"/>
            <a:ext cx="10515600" cy="849721"/>
          </a:xfrm>
        </p:spPr>
        <p:txBody>
          <a:bodyPr vert="horz" lIns="91440" tIns="45720" rIns="91440" bIns="45720" rtlCol="0" anchor="ctr">
            <a:normAutofit/>
          </a:bodyPr>
          <a:lstStyle/>
          <a:p>
            <a:r>
              <a:rPr lang="en-IN" sz="3600" b="1" dirty="0">
                <a:solidFill>
                  <a:srgbClr val="002060"/>
                </a:solidFill>
                <a:latin typeface="Georgia" panose="02040502050405020303" pitchFamily="18" charset="0"/>
              </a:rPr>
              <a:t>Compare the following two alternatives</a:t>
            </a:r>
            <a:endParaRPr lang="en-US" sz="3600" b="1" dirty="0">
              <a:solidFill>
                <a:srgbClr val="002060"/>
              </a:solidFill>
              <a:latin typeface="Georgia" panose="02040502050405020303" pitchFamily="18" charset="0"/>
            </a:endParaRPr>
          </a:p>
        </p:txBody>
      </p:sp>
      <p:sp>
        <p:nvSpPr>
          <p:cNvPr id="4" name="Content Placeholder 3"/>
          <p:cNvSpPr>
            <a:spLocks noGrp="1"/>
          </p:cNvSpPr>
          <p:nvPr>
            <p:ph sz="half" idx="1"/>
          </p:nvPr>
        </p:nvSpPr>
        <p:spPr>
          <a:xfrm>
            <a:off x="281354" y="1676511"/>
            <a:ext cx="5433646" cy="4351338"/>
          </a:xfrm>
          <a:ln>
            <a:solidFill>
              <a:srgbClr val="005A5A"/>
            </a:solidFill>
          </a:ln>
        </p:spPr>
        <p:txBody>
          <a:bodyPr>
            <a:normAutofit fontScale="85000" lnSpcReduction="10000"/>
          </a:bodyPr>
          <a:lstStyle/>
          <a:p>
            <a:r>
              <a:rPr lang="en-IN" b="1" dirty="0" smtClean="0"/>
              <a:t>Annual production &amp; sales: </a:t>
            </a:r>
            <a:r>
              <a:rPr lang="en-IN" b="1" dirty="0" smtClean="0">
                <a:solidFill>
                  <a:srgbClr val="0070C0"/>
                </a:solidFill>
              </a:rPr>
              <a:t>1,000 units</a:t>
            </a:r>
          </a:p>
          <a:p>
            <a:r>
              <a:rPr lang="en-IN" b="1" dirty="0" smtClean="0"/>
              <a:t>Variable cost per unit: </a:t>
            </a:r>
            <a:r>
              <a:rPr lang="en-IN" b="1" dirty="0" smtClean="0">
                <a:solidFill>
                  <a:srgbClr val="00B050"/>
                </a:solidFill>
              </a:rPr>
              <a:t>15</a:t>
            </a:r>
          </a:p>
          <a:p>
            <a:r>
              <a:rPr lang="en-IN" b="1" dirty="0" smtClean="0"/>
              <a:t>Annual fixed cost: </a:t>
            </a:r>
            <a:r>
              <a:rPr lang="en-IN" b="1" dirty="0" smtClean="0">
                <a:solidFill>
                  <a:srgbClr val="FF0000"/>
                </a:solidFill>
              </a:rPr>
              <a:t>20,000</a:t>
            </a:r>
          </a:p>
          <a:p>
            <a:r>
              <a:rPr lang="en-IN" b="1" dirty="0" smtClean="0"/>
              <a:t>Selling price: </a:t>
            </a:r>
            <a:r>
              <a:rPr lang="en-IN" b="1" dirty="0" smtClean="0">
                <a:solidFill>
                  <a:srgbClr val="0070C0"/>
                </a:solidFill>
              </a:rPr>
              <a:t>40 per unit</a:t>
            </a:r>
          </a:p>
          <a:p>
            <a:r>
              <a:rPr lang="en-IN" b="1" dirty="0" smtClean="0"/>
              <a:t>At the present production, unit fixed cost = 20,000/1,000 = </a:t>
            </a:r>
            <a:r>
              <a:rPr lang="en-IN" b="1" dirty="0" smtClean="0">
                <a:solidFill>
                  <a:srgbClr val="0070C0"/>
                </a:solidFill>
              </a:rPr>
              <a:t>20</a:t>
            </a:r>
          </a:p>
          <a:p>
            <a:r>
              <a:rPr lang="en-IN" b="1" dirty="0" smtClean="0"/>
              <a:t>Profit/loss = Sales – total cost = 40,000 – (20,000 + 15,000) = </a:t>
            </a:r>
            <a:r>
              <a:rPr lang="en-IN" b="1" dirty="0" smtClean="0">
                <a:solidFill>
                  <a:srgbClr val="0070C0"/>
                </a:solidFill>
              </a:rPr>
              <a:t>₹5,000</a:t>
            </a:r>
          </a:p>
          <a:p>
            <a:r>
              <a:rPr lang="en-IN" b="1" dirty="0" smtClean="0"/>
              <a:t>Marginal revenue: </a:t>
            </a:r>
            <a:r>
              <a:rPr lang="en-IN" b="1" dirty="0" smtClean="0">
                <a:solidFill>
                  <a:srgbClr val="0070C0"/>
                </a:solidFill>
              </a:rPr>
              <a:t>40</a:t>
            </a:r>
          </a:p>
          <a:p>
            <a:r>
              <a:rPr lang="en-IN" b="1" dirty="0" smtClean="0"/>
              <a:t>Marginal cost: </a:t>
            </a:r>
            <a:r>
              <a:rPr lang="en-IN" b="1" dirty="0" smtClean="0">
                <a:solidFill>
                  <a:srgbClr val="0070C0"/>
                </a:solidFill>
              </a:rPr>
              <a:t>15</a:t>
            </a:r>
          </a:p>
          <a:p>
            <a:r>
              <a:rPr lang="en-IN" b="1" dirty="0" smtClean="0"/>
              <a:t>Profit for 1 extra unit: </a:t>
            </a:r>
            <a:r>
              <a:rPr lang="en-IN" b="1" dirty="0" smtClean="0">
                <a:solidFill>
                  <a:srgbClr val="0070C0"/>
                </a:solidFill>
              </a:rPr>
              <a:t>25</a:t>
            </a:r>
          </a:p>
          <a:p>
            <a:endParaRPr lang="en-US" b="1" dirty="0"/>
          </a:p>
        </p:txBody>
      </p:sp>
      <p:sp>
        <p:nvSpPr>
          <p:cNvPr id="5" name="Content Placeholder 4"/>
          <p:cNvSpPr>
            <a:spLocks noGrp="1"/>
          </p:cNvSpPr>
          <p:nvPr>
            <p:ph sz="half" idx="2"/>
          </p:nvPr>
        </p:nvSpPr>
        <p:spPr>
          <a:xfrm>
            <a:off x="5797060" y="1676511"/>
            <a:ext cx="5509847" cy="4351338"/>
          </a:xfrm>
          <a:ln>
            <a:solidFill>
              <a:srgbClr val="005A5A"/>
            </a:solidFill>
          </a:ln>
        </p:spPr>
        <p:txBody>
          <a:bodyPr>
            <a:normAutofit fontScale="85000" lnSpcReduction="10000"/>
          </a:bodyPr>
          <a:lstStyle/>
          <a:p>
            <a:r>
              <a:rPr lang="en-IN" b="1" dirty="0"/>
              <a:t>Annual production &amp; sales: </a:t>
            </a:r>
            <a:r>
              <a:rPr lang="en-IN" b="1" dirty="0">
                <a:solidFill>
                  <a:srgbClr val="0070C0"/>
                </a:solidFill>
              </a:rPr>
              <a:t>1,000 units</a:t>
            </a:r>
          </a:p>
          <a:p>
            <a:r>
              <a:rPr lang="en-IN" b="1" dirty="0"/>
              <a:t>Variable cost per unit: </a:t>
            </a:r>
            <a:r>
              <a:rPr lang="en-IN" b="1" dirty="0" smtClean="0">
                <a:solidFill>
                  <a:srgbClr val="C00000"/>
                </a:solidFill>
              </a:rPr>
              <a:t>20</a:t>
            </a:r>
            <a:endParaRPr lang="en-IN" b="1" dirty="0">
              <a:solidFill>
                <a:srgbClr val="C00000"/>
              </a:solidFill>
            </a:endParaRPr>
          </a:p>
          <a:p>
            <a:r>
              <a:rPr lang="en-IN" b="1" dirty="0"/>
              <a:t>Annual fixed cost: </a:t>
            </a:r>
            <a:r>
              <a:rPr lang="en-IN" b="1" dirty="0" smtClean="0">
                <a:solidFill>
                  <a:srgbClr val="C00000"/>
                </a:solidFill>
              </a:rPr>
              <a:t>20,000</a:t>
            </a:r>
            <a:endParaRPr lang="en-IN" b="1" dirty="0">
              <a:solidFill>
                <a:srgbClr val="C00000"/>
              </a:solidFill>
            </a:endParaRPr>
          </a:p>
          <a:p>
            <a:r>
              <a:rPr lang="en-IN" b="1" dirty="0"/>
              <a:t>Selling price: </a:t>
            </a:r>
            <a:r>
              <a:rPr lang="en-IN" b="1" dirty="0" smtClean="0">
                <a:solidFill>
                  <a:srgbClr val="0070C0"/>
                </a:solidFill>
              </a:rPr>
              <a:t>40 </a:t>
            </a:r>
            <a:r>
              <a:rPr lang="en-IN" b="1" dirty="0">
                <a:solidFill>
                  <a:srgbClr val="0070C0"/>
                </a:solidFill>
              </a:rPr>
              <a:t>per unit</a:t>
            </a:r>
          </a:p>
          <a:p>
            <a:r>
              <a:rPr lang="en-IN" b="1" dirty="0"/>
              <a:t>At the present production, unit fixed cost = </a:t>
            </a:r>
            <a:r>
              <a:rPr lang="en-IN" b="1" dirty="0" smtClean="0"/>
              <a:t>2,00,000/1,000 </a:t>
            </a:r>
            <a:r>
              <a:rPr lang="en-IN" b="1" dirty="0"/>
              <a:t>= </a:t>
            </a:r>
            <a:r>
              <a:rPr lang="en-IN" b="1" dirty="0" smtClean="0"/>
              <a:t>20</a:t>
            </a:r>
            <a:endParaRPr lang="en-IN" b="1" dirty="0"/>
          </a:p>
          <a:p>
            <a:r>
              <a:rPr lang="en-IN" b="1" dirty="0"/>
              <a:t>Profit/loss = Sales – total cost = </a:t>
            </a:r>
            <a:r>
              <a:rPr lang="en-IN" b="1" dirty="0" smtClean="0"/>
              <a:t/>
            </a:r>
            <a:br>
              <a:rPr lang="en-IN" b="1" dirty="0" smtClean="0"/>
            </a:br>
            <a:r>
              <a:rPr lang="en-IN" b="1" dirty="0" smtClean="0"/>
              <a:t>40,000 </a:t>
            </a:r>
            <a:r>
              <a:rPr lang="en-IN" b="1" dirty="0"/>
              <a:t>– </a:t>
            </a:r>
            <a:r>
              <a:rPr lang="en-IN" b="1" dirty="0" smtClean="0"/>
              <a:t>(20,000 + 20,000) </a:t>
            </a:r>
            <a:r>
              <a:rPr lang="en-IN" b="1" dirty="0"/>
              <a:t>= </a:t>
            </a:r>
            <a:r>
              <a:rPr lang="en-IN" b="1" dirty="0" smtClean="0"/>
              <a:t>₹0.</a:t>
            </a:r>
          </a:p>
          <a:p>
            <a:r>
              <a:rPr lang="en-IN" b="1" dirty="0" smtClean="0"/>
              <a:t>Marginal </a:t>
            </a:r>
            <a:r>
              <a:rPr lang="en-IN" b="1" dirty="0"/>
              <a:t>revenue: </a:t>
            </a:r>
            <a:r>
              <a:rPr lang="en-IN" b="1" dirty="0" smtClean="0">
                <a:solidFill>
                  <a:srgbClr val="0070C0"/>
                </a:solidFill>
              </a:rPr>
              <a:t>40</a:t>
            </a:r>
            <a:endParaRPr lang="en-IN" b="1" dirty="0">
              <a:solidFill>
                <a:srgbClr val="0070C0"/>
              </a:solidFill>
            </a:endParaRPr>
          </a:p>
          <a:p>
            <a:r>
              <a:rPr lang="en-IN" b="1" dirty="0"/>
              <a:t>Marginal cost: </a:t>
            </a:r>
            <a:r>
              <a:rPr lang="en-IN" b="1" dirty="0" smtClean="0"/>
              <a:t>20</a:t>
            </a:r>
            <a:endParaRPr lang="en-IN" b="1" dirty="0"/>
          </a:p>
          <a:p>
            <a:r>
              <a:rPr lang="en-IN" b="1" dirty="0"/>
              <a:t>Profit for 1 extra unit: </a:t>
            </a:r>
            <a:r>
              <a:rPr lang="en-IN" b="1" dirty="0" smtClean="0">
                <a:solidFill>
                  <a:srgbClr val="0070C0"/>
                </a:solidFill>
              </a:rPr>
              <a:t>20</a:t>
            </a:r>
            <a:endParaRPr lang="en-IN" b="1" dirty="0">
              <a:solidFill>
                <a:srgbClr val="0070C0"/>
              </a:solidFill>
            </a:endParaRPr>
          </a:p>
          <a:p>
            <a:endParaRPr lang="en-US" b="1" dirty="0"/>
          </a:p>
        </p:txBody>
      </p:sp>
      <p:sp>
        <p:nvSpPr>
          <p:cNvPr id="6" name="TextBox 5"/>
          <p:cNvSpPr txBox="1"/>
          <p:nvPr/>
        </p:nvSpPr>
        <p:spPr>
          <a:xfrm>
            <a:off x="407377" y="1214846"/>
            <a:ext cx="5181600" cy="461665"/>
          </a:xfrm>
          <a:prstGeom prst="rect">
            <a:avLst/>
          </a:prstGeom>
          <a:noFill/>
          <a:ln>
            <a:solidFill>
              <a:srgbClr val="005A5A"/>
            </a:solidFill>
          </a:ln>
        </p:spPr>
        <p:txBody>
          <a:bodyPr wrap="square" rtlCol="0">
            <a:spAutoFit/>
          </a:bodyPr>
          <a:lstStyle/>
          <a:p>
            <a:pPr algn="ctr"/>
            <a:r>
              <a:rPr lang="en-IN" sz="2400" b="1" dirty="0" smtClean="0"/>
              <a:t>High </a:t>
            </a:r>
            <a:r>
              <a:rPr lang="en-IN" sz="2400" b="1" dirty="0" err="1" smtClean="0"/>
              <a:t>DOL</a:t>
            </a:r>
            <a:endParaRPr lang="en-US" sz="2400" b="1" dirty="0"/>
          </a:p>
        </p:txBody>
      </p:sp>
      <p:sp>
        <p:nvSpPr>
          <p:cNvPr id="7" name="TextBox 6"/>
          <p:cNvSpPr txBox="1"/>
          <p:nvPr/>
        </p:nvSpPr>
        <p:spPr>
          <a:xfrm>
            <a:off x="6008075" y="1214845"/>
            <a:ext cx="5181600" cy="461665"/>
          </a:xfrm>
          <a:prstGeom prst="rect">
            <a:avLst/>
          </a:prstGeom>
          <a:noFill/>
          <a:ln>
            <a:solidFill>
              <a:srgbClr val="005A5A"/>
            </a:solidFill>
          </a:ln>
        </p:spPr>
        <p:txBody>
          <a:bodyPr wrap="square" rtlCol="0">
            <a:spAutoFit/>
          </a:bodyPr>
          <a:lstStyle/>
          <a:p>
            <a:pPr algn="ctr"/>
            <a:r>
              <a:rPr lang="en-IN" sz="2400" b="1" dirty="0" smtClean="0"/>
              <a:t>Low </a:t>
            </a:r>
            <a:r>
              <a:rPr lang="en-IN" sz="2400" b="1" dirty="0" err="1" smtClean="0"/>
              <a:t>DOL</a:t>
            </a:r>
            <a:endParaRPr lang="en-US" sz="2400" b="1" dirty="0"/>
          </a:p>
        </p:txBody>
      </p:sp>
    </p:spTree>
    <p:extLst>
      <p:ext uri="{BB962C8B-B14F-4D97-AF65-F5344CB8AC3E}">
        <p14:creationId xmlns:p14="http://schemas.microsoft.com/office/powerpoint/2010/main" val="4129416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1478"/>
            <a:ext cx="10515600" cy="849721"/>
          </a:xfrm>
        </p:spPr>
        <p:txBody>
          <a:bodyPr vert="horz" lIns="91440" tIns="45720" rIns="91440" bIns="45720" rtlCol="0" anchor="ctr">
            <a:normAutofit/>
          </a:bodyPr>
          <a:lstStyle/>
          <a:p>
            <a:r>
              <a:rPr lang="en-IN" sz="3600" b="1" dirty="0">
                <a:solidFill>
                  <a:srgbClr val="002060"/>
                </a:solidFill>
                <a:latin typeface="Georgia" panose="02040502050405020303" pitchFamily="18" charset="0"/>
              </a:rPr>
              <a:t>Compare the following two alternatives</a:t>
            </a:r>
            <a:endParaRPr lang="en-US" sz="3600" b="1" dirty="0">
              <a:solidFill>
                <a:srgbClr val="002060"/>
              </a:solidFill>
              <a:latin typeface="Georgia" panose="02040502050405020303" pitchFamily="18" charset="0"/>
            </a:endParaRPr>
          </a:p>
        </p:txBody>
      </p:sp>
      <p:sp>
        <p:nvSpPr>
          <p:cNvPr id="4" name="Content Placeholder 3"/>
          <p:cNvSpPr>
            <a:spLocks noGrp="1"/>
          </p:cNvSpPr>
          <p:nvPr>
            <p:ph sz="half" idx="1"/>
          </p:nvPr>
        </p:nvSpPr>
        <p:spPr>
          <a:xfrm>
            <a:off x="281354" y="1676511"/>
            <a:ext cx="5433646" cy="4351338"/>
          </a:xfrm>
          <a:ln>
            <a:solidFill>
              <a:srgbClr val="005A5A"/>
            </a:solidFill>
          </a:ln>
        </p:spPr>
        <p:txBody>
          <a:bodyPr>
            <a:normAutofit fontScale="85000" lnSpcReduction="10000"/>
          </a:bodyPr>
          <a:lstStyle/>
          <a:p>
            <a:r>
              <a:rPr lang="en-IN" b="1" dirty="0" smtClean="0"/>
              <a:t>Annual production &amp; sales: </a:t>
            </a:r>
            <a:r>
              <a:rPr lang="en-IN" b="1" dirty="0" smtClean="0">
                <a:solidFill>
                  <a:srgbClr val="0070C0"/>
                </a:solidFill>
              </a:rPr>
              <a:t>1,000 units</a:t>
            </a:r>
          </a:p>
          <a:p>
            <a:r>
              <a:rPr lang="en-IN" b="1" dirty="0" smtClean="0"/>
              <a:t>Variable cost per unit: </a:t>
            </a:r>
            <a:r>
              <a:rPr lang="en-IN" b="1" dirty="0" smtClean="0">
                <a:solidFill>
                  <a:srgbClr val="0070C0"/>
                </a:solidFill>
              </a:rPr>
              <a:t>15,000</a:t>
            </a:r>
          </a:p>
          <a:p>
            <a:r>
              <a:rPr lang="en-IN" b="1" dirty="0" smtClean="0"/>
              <a:t>Annual fixed cost: </a:t>
            </a:r>
            <a:r>
              <a:rPr lang="en-IN" b="1" dirty="0" smtClean="0">
                <a:solidFill>
                  <a:srgbClr val="0070C0"/>
                </a:solidFill>
              </a:rPr>
              <a:t>20,00,000</a:t>
            </a:r>
          </a:p>
          <a:p>
            <a:r>
              <a:rPr lang="en-IN" b="1" dirty="0" smtClean="0"/>
              <a:t>Selling price: </a:t>
            </a:r>
            <a:r>
              <a:rPr lang="en-IN" b="1" dirty="0" smtClean="0">
                <a:solidFill>
                  <a:srgbClr val="0070C0"/>
                </a:solidFill>
              </a:rPr>
              <a:t>25,000 per unit</a:t>
            </a:r>
          </a:p>
          <a:p>
            <a:r>
              <a:rPr lang="en-IN" b="1" strike="sngStrike" dirty="0" smtClean="0"/>
              <a:t>At the present production, unit fixed cost = 20,00,000/1,000 = </a:t>
            </a:r>
            <a:r>
              <a:rPr lang="en-IN" b="1" strike="sngStrike" dirty="0" smtClean="0">
                <a:solidFill>
                  <a:srgbClr val="0070C0"/>
                </a:solidFill>
              </a:rPr>
              <a:t>2,000</a:t>
            </a:r>
          </a:p>
          <a:p>
            <a:r>
              <a:rPr lang="en-IN" b="1" dirty="0" smtClean="0"/>
              <a:t>Profit/loss = Sales – total cost = 2.5 – 1.7 cr. = </a:t>
            </a:r>
            <a:r>
              <a:rPr lang="en-IN" b="1" dirty="0" smtClean="0">
                <a:solidFill>
                  <a:srgbClr val="0070C0"/>
                </a:solidFill>
              </a:rPr>
              <a:t>0.8 cr.</a:t>
            </a:r>
          </a:p>
          <a:p>
            <a:r>
              <a:rPr lang="en-IN" b="1" dirty="0" smtClean="0"/>
              <a:t>Marginal revenue: </a:t>
            </a:r>
            <a:r>
              <a:rPr lang="en-IN" b="1" dirty="0" smtClean="0">
                <a:solidFill>
                  <a:srgbClr val="0070C0"/>
                </a:solidFill>
              </a:rPr>
              <a:t>25,000</a:t>
            </a:r>
          </a:p>
          <a:p>
            <a:r>
              <a:rPr lang="en-IN" b="1" dirty="0" smtClean="0"/>
              <a:t>Marginal cost: </a:t>
            </a:r>
            <a:r>
              <a:rPr lang="en-IN" b="1" dirty="0" smtClean="0">
                <a:solidFill>
                  <a:srgbClr val="0070C0"/>
                </a:solidFill>
              </a:rPr>
              <a:t>15,000</a:t>
            </a:r>
          </a:p>
          <a:p>
            <a:r>
              <a:rPr lang="en-IN" b="1" dirty="0" smtClean="0"/>
              <a:t>Profit for 1 extra unit: </a:t>
            </a:r>
            <a:r>
              <a:rPr lang="en-IN" b="1" dirty="0" smtClean="0">
                <a:solidFill>
                  <a:srgbClr val="0070C0"/>
                </a:solidFill>
              </a:rPr>
              <a:t>10,000</a:t>
            </a:r>
          </a:p>
          <a:p>
            <a:endParaRPr lang="en-US" b="1" dirty="0"/>
          </a:p>
        </p:txBody>
      </p:sp>
      <p:sp>
        <p:nvSpPr>
          <p:cNvPr id="5" name="Content Placeholder 4"/>
          <p:cNvSpPr>
            <a:spLocks noGrp="1"/>
          </p:cNvSpPr>
          <p:nvPr>
            <p:ph sz="half" idx="2"/>
          </p:nvPr>
        </p:nvSpPr>
        <p:spPr>
          <a:xfrm>
            <a:off x="5797060" y="1676511"/>
            <a:ext cx="5509847" cy="4351338"/>
          </a:xfrm>
          <a:ln>
            <a:solidFill>
              <a:srgbClr val="005A5A"/>
            </a:solidFill>
          </a:ln>
        </p:spPr>
        <p:txBody>
          <a:bodyPr>
            <a:normAutofit fontScale="85000" lnSpcReduction="10000"/>
          </a:bodyPr>
          <a:lstStyle/>
          <a:p>
            <a:r>
              <a:rPr lang="en-IN" b="1" dirty="0"/>
              <a:t>Annual production &amp; sales: </a:t>
            </a:r>
            <a:r>
              <a:rPr lang="en-IN" b="1" dirty="0">
                <a:solidFill>
                  <a:srgbClr val="0070C0"/>
                </a:solidFill>
              </a:rPr>
              <a:t>1,000 units</a:t>
            </a:r>
          </a:p>
          <a:p>
            <a:r>
              <a:rPr lang="en-IN" b="1" dirty="0"/>
              <a:t>Variable cost per unit: </a:t>
            </a:r>
            <a:r>
              <a:rPr lang="en-IN" b="1" dirty="0" smtClean="0">
                <a:solidFill>
                  <a:srgbClr val="C00000"/>
                </a:solidFill>
              </a:rPr>
              <a:t>20,000</a:t>
            </a:r>
            <a:endParaRPr lang="en-IN" b="1" dirty="0">
              <a:solidFill>
                <a:srgbClr val="C00000"/>
              </a:solidFill>
            </a:endParaRPr>
          </a:p>
          <a:p>
            <a:r>
              <a:rPr lang="en-IN" b="1" dirty="0"/>
              <a:t>Annual fixed cost: </a:t>
            </a:r>
            <a:r>
              <a:rPr lang="en-IN" b="1" dirty="0" smtClean="0">
                <a:solidFill>
                  <a:srgbClr val="C00000"/>
                </a:solidFill>
              </a:rPr>
              <a:t>2,00,000</a:t>
            </a:r>
            <a:endParaRPr lang="en-IN" b="1" dirty="0">
              <a:solidFill>
                <a:srgbClr val="C00000"/>
              </a:solidFill>
            </a:endParaRPr>
          </a:p>
          <a:p>
            <a:r>
              <a:rPr lang="en-IN" b="1" dirty="0"/>
              <a:t>Selling price: </a:t>
            </a:r>
            <a:r>
              <a:rPr lang="en-IN" b="1" dirty="0">
                <a:solidFill>
                  <a:srgbClr val="0070C0"/>
                </a:solidFill>
              </a:rPr>
              <a:t>25,000 per unit</a:t>
            </a:r>
          </a:p>
          <a:p>
            <a:r>
              <a:rPr lang="en-IN" b="1" strike="sngStrike" dirty="0"/>
              <a:t>At the present production, unit fixed cost = </a:t>
            </a:r>
            <a:r>
              <a:rPr lang="en-IN" b="1" strike="sngStrike" dirty="0" smtClean="0"/>
              <a:t>2,00,000/1,000 </a:t>
            </a:r>
            <a:r>
              <a:rPr lang="en-IN" b="1" strike="sngStrike" dirty="0"/>
              <a:t>= </a:t>
            </a:r>
            <a:r>
              <a:rPr lang="en-IN" b="1" strike="sngStrike" dirty="0" smtClean="0"/>
              <a:t>200</a:t>
            </a:r>
            <a:endParaRPr lang="en-IN" b="1" strike="sngStrike" dirty="0"/>
          </a:p>
          <a:p>
            <a:r>
              <a:rPr lang="en-IN" b="1" dirty="0"/>
              <a:t>Profit/loss = Sales – total cost = </a:t>
            </a:r>
            <a:r>
              <a:rPr lang="en-IN" b="1" dirty="0" smtClean="0"/>
              <a:t/>
            </a:r>
            <a:br>
              <a:rPr lang="en-IN" b="1" dirty="0" smtClean="0"/>
            </a:br>
            <a:r>
              <a:rPr lang="en-IN" b="1" dirty="0" smtClean="0"/>
              <a:t>2.5 </a:t>
            </a:r>
            <a:r>
              <a:rPr lang="en-IN" b="1" dirty="0"/>
              <a:t>– 1.7 cr. = </a:t>
            </a:r>
            <a:r>
              <a:rPr lang="en-IN" b="1" dirty="0" smtClean="0"/>
              <a:t>0.8 </a:t>
            </a:r>
            <a:r>
              <a:rPr lang="en-IN" b="1" dirty="0"/>
              <a:t>cr.</a:t>
            </a:r>
          </a:p>
          <a:p>
            <a:r>
              <a:rPr lang="en-IN" b="1" dirty="0"/>
              <a:t>Marginal revenue: </a:t>
            </a:r>
            <a:r>
              <a:rPr lang="en-IN" b="1" dirty="0">
                <a:solidFill>
                  <a:srgbClr val="0070C0"/>
                </a:solidFill>
              </a:rPr>
              <a:t>25,000</a:t>
            </a:r>
          </a:p>
          <a:p>
            <a:r>
              <a:rPr lang="en-IN" b="1" dirty="0"/>
              <a:t>Marginal cost: </a:t>
            </a:r>
            <a:r>
              <a:rPr lang="en-IN" b="1" dirty="0" smtClean="0"/>
              <a:t>20,000</a:t>
            </a:r>
            <a:endParaRPr lang="en-IN" b="1" dirty="0"/>
          </a:p>
          <a:p>
            <a:r>
              <a:rPr lang="en-IN" b="1" dirty="0"/>
              <a:t>Profit for 1 extra unit: </a:t>
            </a:r>
            <a:r>
              <a:rPr lang="en-IN" b="1" dirty="0" smtClean="0">
                <a:solidFill>
                  <a:srgbClr val="00B0F0"/>
                </a:solidFill>
              </a:rPr>
              <a:t>5,000</a:t>
            </a:r>
            <a:endParaRPr lang="en-IN" b="1" dirty="0">
              <a:solidFill>
                <a:srgbClr val="00B0F0"/>
              </a:solidFill>
            </a:endParaRPr>
          </a:p>
          <a:p>
            <a:endParaRPr lang="en-US" b="1" dirty="0"/>
          </a:p>
        </p:txBody>
      </p:sp>
      <p:sp>
        <p:nvSpPr>
          <p:cNvPr id="6" name="TextBox 5"/>
          <p:cNvSpPr txBox="1"/>
          <p:nvPr/>
        </p:nvSpPr>
        <p:spPr>
          <a:xfrm>
            <a:off x="407377" y="1214846"/>
            <a:ext cx="5181600" cy="461665"/>
          </a:xfrm>
          <a:prstGeom prst="rect">
            <a:avLst/>
          </a:prstGeom>
          <a:noFill/>
          <a:ln>
            <a:solidFill>
              <a:srgbClr val="005A5A"/>
            </a:solidFill>
          </a:ln>
        </p:spPr>
        <p:txBody>
          <a:bodyPr wrap="square" rtlCol="0">
            <a:spAutoFit/>
          </a:bodyPr>
          <a:lstStyle/>
          <a:p>
            <a:pPr algn="ctr"/>
            <a:r>
              <a:rPr lang="en-IN" sz="2400" b="1" dirty="0" smtClean="0"/>
              <a:t>High </a:t>
            </a:r>
            <a:r>
              <a:rPr lang="en-IN" sz="2400" b="1" dirty="0" err="1" smtClean="0"/>
              <a:t>DOL</a:t>
            </a:r>
            <a:endParaRPr lang="en-US" sz="2400" b="1" dirty="0"/>
          </a:p>
        </p:txBody>
      </p:sp>
      <p:sp>
        <p:nvSpPr>
          <p:cNvPr id="7" name="TextBox 6"/>
          <p:cNvSpPr txBox="1"/>
          <p:nvPr/>
        </p:nvSpPr>
        <p:spPr>
          <a:xfrm>
            <a:off x="6008075" y="1214845"/>
            <a:ext cx="5181600" cy="461665"/>
          </a:xfrm>
          <a:prstGeom prst="rect">
            <a:avLst/>
          </a:prstGeom>
          <a:noFill/>
          <a:ln>
            <a:solidFill>
              <a:srgbClr val="005A5A"/>
            </a:solidFill>
          </a:ln>
        </p:spPr>
        <p:txBody>
          <a:bodyPr wrap="square" rtlCol="0">
            <a:spAutoFit/>
          </a:bodyPr>
          <a:lstStyle/>
          <a:p>
            <a:pPr algn="ctr"/>
            <a:r>
              <a:rPr lang="en-IN" sz="2400" b="1" dirty="0" smtClean="0"/>
              <a:t>Low </a:t>
            </a:r>
            <a:r>
              <a:rPr lang="en-IN" sz="2400" b="1" dirty="0" err="1" smtClean="0"/>
              <a:t>DOL</a:t>
            </a:r>
            <a:endParaRPr lang="en-US" sz="2400" b="1" dirty="0"/>
          </a:p>
        </p:txBody>
      </p:sp>
    </p:spTree>
    <p:extLst>
      <p:ext uri="{BB962C8B-B14F-4D97-AF65-F5344CB8AC3E}">
        <p14:creationId xmlns:p14="http://schemas.microsoft.com/office/powerpoint/2010/main" val="29667221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Cost Indifference Point</a:t>
            </a:r>
            <a:endParaRPr lang="en-US" dirty="0"/>
          </a:p>
        </p:txBody>
      </p:sp>
      <p:sp>
        <p:nvSpPr>
          <p:cNvPr id="3" name="Content Placeholder 2"/>
          <p:cNvSpPr>
            <a:spLocks noGrp="1"/>
          </p:cNvSpPr>
          <p:nvPr>
            <p:ph idx="1"/>
          </p:nvPr>
        </p:nvSpPr>
        <p:spPr/>
        <p:txBody>
          <a:bodyPr/>
          <a:lstStyle/>
          <a:p>
            <a:r>
              <a:rPr lang="en-IN" dirty="0"/>
              <a:t>The cost indifference point is the level of production (and sales) at which the profit is indifferent of the two strategies with different cost structures.</a:t>
            </a:r>
          </a:p>
          <a:p>
            <a:r>
              <a:rPr lang="en-IN" dirty="0"/>
              <a:t>Used to compare two strategies, this analysis can be used to decide between different cost structures or selling prices.</a:t>
            </a:r>
            <a:endParaRPr lang="en-US" dirty="0"/>
          </a:p>
          <a:p>
            <a:endParaRPr lang="en-US" dirty="0"/>
          </a:p>
        </p:txBody>
      </p:sp>
    </p:spTree>
    <p:extLst>
      <p:ext uri="{BB962C8B-B14F-4D97-AF65-F5344CB8AC3E}">
        <p14:creationId xmlns:p14="http://schemas.microsoft.com/office/powerpoint/2010/main" val="38220670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1353205553"/>
              </p:ext>
            </p:extLst>
          </p:nvPr>
        </p:nvGraphicFramePr>
        <p:xfrm>
          <a:off x="767751" y="1395046"/>
          <a:ext cx="8686800" cy="4607169"/>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Elbow Connector 4"/>
          <p:cNvCxnSpPr/>
          <p:nvPr/>
        </p:nvCxnSpPr>
        <p:spPr>
          <a:xfrm>
            <a:off x="1666875" y="3742236"/>
            <a:ext cx="1576753" cy="1012205"/>
          </a:xfrm>
          <a:prstGeom prst="bentConnector3">
            <a:avLst>
              <a:gd name="adj1" fmla="val 100558"/>
            </a:avLst>
          </a:prstGeom>
          <a:ln w="34925">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7869" y="597159"/>
            <a:ext cx="11439331" cy="1089529"/>
          </a:xfrm>
          <a:prstGeom prst="rect">
            <a:avLst/>
          </a:prstGeom>
        </p:spPr>
        <p:txBody>
          <a:bodyPr vert="horz" lIns="91440" tIns="45720" rIns="91440" bIns="45720" rtlCol="0" anchor="ctr">
            <a:normAutofit/>
          </a:bodyPr>
          <a:lstStyle>
            <a:lvl1pPr>
              <a:lnSpc>
                <a:spcPct val="90000"/>
              </a:lnSpc>
              <a:spcBef>
                <a:spcPct val="0"/>
              </a:spcBef>
              <a:buNone/>
              <a:defRPr sz="3600" b="1">
                <a:solidFill>
                  <a:srgbClr val="002060"/>
                </a:solidFill>
                <a:latin typeface="Georgia" panose="02040502050405020303" pitchFamily="18" charset="0"/>
                <a:ea typeface="+mj-ea"/>
                <a:cs typeface="+mj-cs"/>
              </a:defRPr>
            </a:lvl1pPr>
          </a:lstStyle>
          <a:p>
            <a:r>
              <a:rPr lang="en-US" dirty="0"/>
              <a:t>Graphical Estimation of Cost Indifference Point</a:t>
            </a:r>
            <a:endParaRPr lang="en-IN" dirty="0"/>
          </a:p>
        </p:txBody>
      </p:sp>
      <p:cxnSp>
        <p:nvCxnSpPr>
          <p:cNvPr id="4" name="Straight Connector 3"/>
          <p:cNvCxnSpPr/>
          <p:nvPr/>
        </p:nvCxnSpPr>
        <p:spPr>
          <a:xfrm flipH="1" flipV="1">
            <a:off x="3243628" y="4754441"/>
            <a:ext cx="3664" cy="720237"/>
          </a:xfrm>
          <a:prstGeom prst="line">
            <a:avLst/>
          </a:prstGeom>
          <a:ln w="104775" cmpd="tri">
            <a:gradFill>
              <a:gsLst>
                <a:gs pos="0">
                  <a:schemeClr val="accent1">
                    <a:lumMod val="75000"/>
                  </a:schemeClr>
                </a:gs>
                <a:gs pos="74000">
                  <a:srgbClr val="92D050"/>
                </a:gs>
                <a:gs pos="83000">
                  <a:srgbClr val="00B050"/>
                </a:gs>
                <a:gs pos="100000">
                  <a:srgbClr val="00B050"/>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Rounded Rectangular Callout 6"/>
          <p:cNvSpPr/>
          <p:nvPr/>
        </p:nvSpPr>
        <p:spPr>
          <a:xfrm>
            <a:off x="8217877" y="1395046"/>
            <a:ext cx="3868615" cy="1207477"/>
          </a:xfrm>
          <a:prstGeom prst="wedgeRoundRectCallout">
            <a:avLst>
              <a:gd name="adj1" fmla="val -177006"/>
              <a:gd name="adj2" fmla="val 145139"/>
              <a:gd name="adj3" fmla="val 16667"/>
            </a:avLst>
          </a:prstGeom>
          <a:noFill/>
          <a:ln w="19050">
            <a:solidFill>
              <a:srgbClr val="3BB66C">
                <a:alpha val="5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5A5B"/>
                </a:solidFill>
              </a:rPr>
              <a:t>If your targeted sales is above cost indifference point, say at 12,000 units, strategy 1 is better. </a:t>
            </a:r>
            <a:endParaRPr lang="en-IN" sz="2000" b="1" dirty="0">
              <a:solidFill>
                <a:srgbClr val="005A5B"/>
              </a:solidFill>
            </a:endParaRPr>
          </a:p>
        </p:txBody>
      </p:sp>
      <p:sp>
        <p:nvSpPr>
          <p:cNvPr id="10" name="Rounded Rectangular Callout 9"/>
          <p:cNvSpPr/>
          <p:nvPr/>
        </p:nvSpPr>
        <p:spPr>
          <a:xfrm>
            <a:off x="6338047" y="2949641"/>
            <a:ext cx="3953435" cy="1207477"/>
          </a:xfrm>
          <a:prstGeom prst="wedgeRoundRectCallout">
            <a:avLst>
              <a:gd name="adj1" fmla="val -81490"/>
              <a:gd name="adj2" fmla="val 19154"/>
              <a:gd name="adj3" fmla="val 16667"/>
            </a:avLst>
          </a:prstGeom>
          <a:noFill/>
          <a:ln w="19050">
            <a:solidFill>
              <a:srgbClr val="3BB66C">
                <a:alpha val="52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5A5B"/>
                </a:solidFill>
              </a:rPr>
              <a:t>If your targeted sales is below cost indifference point, say at 12,000 units, strategy 2 is better. </a:t>
            </a:r>
            <a:endParaRPr lang="en-IN" sz="2000" b="1" dirty="0">
              <a:solidFill>
                <a:srgbClr val="005A5B"/>
              </a:solidFill>
            </a:endParaRPr>
          </a:p>
        </p:txBody>
      </p:sp>
      <p:cxnSp>
        <p:nvCxnSpPr>
          <p:cNvPr id="16" name="Elbow Connector 15"/>
          <p:cNvCxnSpPr/>
          <p:nvPr/>
        </p:nvCxnSpPr>
        <p:spPr>
          <a:xfrm>
            <a:off x="1787119" y="3343292"/>
            <a:ext cx="3324032" cy="813826"/>
          </a:xfrm>
          <a:prstGeom prst="bentConnector3">
            <a:avLst>
              <a:gd name="adj1" fmla="val 98669"/>
            </a:avLst>
          </a:prstGeom>
          <a:ln w="34925">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4896465" y="4157118"/>
            <a:ext cx="9832" cy="1142469"/>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Connector 24"/>
          <p:cNvCxnSpPr/>
          <p:nvPr/>
        </p:nvCxnSpPr>
        <p:spPr>
          <a:xfrm>
            <a:off x="6354089" y="3698630"/>
            <a:ext cx="0" cy="1574868"/>
          </a:xfrm>
          <a:prstGeom prst="line">
            <a:avLst/>
          </a:prstGeom>
          <a:ln w="53975"/>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015260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Cost Indifference Point</a:t>
            </a:r>
            <a:endParaRPr lang="en-US" dirty="0"/>
          </a:p>
        </p:txBody>
      </p:sp>
      <p:sp>
        <p:nvSpPr>
          <p:cNvPr id="3" name="Content Placeholder 2"/>
          <p:cNvSpPr>
            <a:spLocks noGrp="1"/>
          </p:cNvSpPr>
          <p:nvPr>
            <p:ph idx="1"/>
          </p:nvPr>
        </p:nvSpPr>
        <p:spPr>
          <a:xfrm>
            <a:off x="428625" y="1321824"/>
            <a:ext cx="10925175" cy="4673984"/>
          </a:xfrm>
        </p:spPr>
        <p:txBody>
          <a:bodyPr>
            <a:normAutofit lnSpcReduction="10000"/>
          </a:bodyPr>
          <a:lstStyle/>
          <a:p>
            <a:r>
              <a:rPr lang="en-IN" dirty="0"/>
              <a:t>The cost indifference point is used to compare two different strategies for executing the same business. </a:t>
            </a:r>
          </a:p>
          <a:p>
            <a:r>
              <a:rPr lang="en-IN" dirty="0">
                <a:solidFill>
                  <a:schemeClr val="tx1">
                    <a:lumMod val="65000"/>
                    <a:lumOff val="35000"/>
                  </a:schemeClr>
                </a:solidFill>
              </a:rPr>
              <a:t>For example: You want to start a 10 carat gold jewelry business. Strategy 1: putting up a fully automatic plant that would cost huge capital investment, say </a:t>
            </a:r>
            <a:r>
              <a:rPr lang="en-IN" dirty="0" smtClean="0">
                <a:solidFill>
                  <a:schemeClr val="tx1">
                    <a:lumMod val="65000"/>
                    <a:lumOff val="35000"/>
                  </a:schemeClr>
                </a:solidFill>
              </a:rPr>
              <a:t>₹ 1.0 </a:t>
            </a:r>
            <a:r>
              <a:rPr lang="en-IN" dirty="0">
                <a:solidFill>
                  <a:schemeClr val="tx1">
                    <a:lumMod val="65000"/>
                    <a:lumOff val="35000"/>
                  </a:schemeClr>
                </a:solidFill>
              </a:rPr>
              <a:t>crore, but recurring expenses are low, say </a:t>
            </a:r>
            <a:r>
              <a:rPr lang="en-IN" dirty="0" smtClean="0">
                <a:solidFill>
                  <a:schemeClr val="tx1">
                    <a:lumMod val="65000"/>
                    <a:lumOff val="35000"/>
                  </a:schemeClr>
                </a:solidFill>
              </a:rPr>
              <a:t>₹ 4,000 </a:t>
            </a:r>
            <a:r>
              <a:rPr lang="en-IN" dirty="0">
                <a:solidFill>
                  <a:schemeClr val="tx1">
                    <a:lumMod val="65000"/>
                    <a:lumOff val="35000"/>
                  </a:schemeClr>
                </a:solidFill>
              </a:rPr>
              <a:t>per piece.</a:t>
            </a:r>
            <a:br>
              <a:rPr lang="en-IN" dirty="0">
                <a:solidFill>
                  <a:schemeClr val="tx1">
                    <a:lumMod val="65000"/>
                    <a:lumOff val="35000"/>
                  </a:schemeClr>
                </a:solidFill>
              </a:rPr>
            </a:br>
            <a:r>
              <a:rPr lang="en-IN" dirty="0">
                <a:solidFill>
                  <a:schemeClr val="tx1">
                    <a:lumMod val="65000"/>
                    <a:lumOff val="35000"/>
                  </a:schemeClr>
                </a:solidFill>
              </a:rPr>
              <a:t>Strategy</a:t>
            </a:r>
            <a:r>
              <a:rPr lang="en-IN" dirty="0"/>
              <a:t> 2: Setting up a labour-intensive unit with no </a:t>
            </a:r>
            <a:r>
              <a:rPr lang="en-IN" dirty="0" smtClean="0"/>
              <a:t>automation. The capital </a:t>
            </a:r>
            <a:r>
              <a:rPr lang="en-IN" dirty="0"/>
              <a:t>investment </a:t>
            </a:r>
            <a:r>
              <a:rPr lang="en-IN" dirty="0" smtClean="0"/>
              <a:t>is only ₹ </a:t>
            </a:r>
            <a:r>
              <a:rPr lang="en-IN" dirty="0"/>
              <a:t>10 lakh. The capital cost is low but recurring expenses are high @ say </a:t>
            </a:r>
            <a:r>
              <a:rPr lang="en-IN" dirty="0" smtClean="0"/>
              <a:t>₹4,600 </a:t>
            </a:r>
            <a:r>
              <a:rPr lang="en-IN" dirty="0"/>
              <a:t>per piece and selling price is higher by (say) </a:t>
            </a:r>
            <a:r>
              <a:rPr lang="en-IN" dirty="0" smtClean="0"/>
              <a:t>100. </a:t>
            </a:r>
            <a:endParaRPr lang="en-IN" dirty="0"/>
          </a:p>
          <a:p>
            <a:r>
              <a:rPr lang="en-IN" dirty="0">
                <a:solidFill>
                  <a:schemeClr val="tx1">
                    <a:lumMod val="65000"/>
                    <a:lumOff val="35000"/>
                  </a:schemeClr>
                </a:solidFill>
              </a:rPr>
              <a:t>First question is which business is more attractive?</a:t>
            </a:r>
          </a:p>
          <a:p>
            <a:r>
              <a:rPr lang="en-IN" dirty="0"/>
              <a:t>Where is the cost difference point?</a:t>
            </a:r>
          </a:p>
        </p:txBody>
      </p:sp>
    </p:spTree>
    <p:extLst>
      <p:ext uri="{BB962C8B-B14F-4D97-AF65-F5344CB8AC3E}">
        <p14:creationId xmlns:p14="http://schemas.microsoft.com/office/powerpoint/2010/main" val="32411320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500062"/>
            <a:ext cx="10515600" cy="1325563"/>
          </a:xfrm>
        </p:spPr>
        <p:txBody>
          <a:bodyPr>
            <a:noAutofit/>
          </a:bodyPr>
          <a:lstStyle/>
          <a:p>
            <a:r>
              <a:rPr lang="en-US" sz="2800" b="1" dirty="0">
                <a:solidFill>
                  <a:srgbClr val="002060"/>
                </a:solidFill>
                <a:latin typeface="Georgia" panose="02040502050405020303" pitchFamily="18" charset="0"/>
                <a:ea typeface="Calibri" panose="020F0502020204030204" pitchFamily="34" charset="0"/>
                <a:cs typeface="Times New Roman" panose="02020603050405020304" pitchFamily="18" charset="0"/>
              </a:rPr>
              <a:t>Cost indifference point: A company has two alternatives to implement a business: </a:t>
            </a:r>
            <a:r>
              <a:rPr lang="en-US" sz="2800" b="1" dirty="0" err="1">
                <a:solidFill>
                  <a:srgbClr val="002060"/>
                </a:solidFill>
                <a:latin typeface="Georgia" panose="02040502050405020303" pitchFamily="18" charset="0"/>
                <a:ea typeface="Calibri" panose="020F0502020204030204" pitchFamily="34" charset="0"/>
                <a:cs typeface="Times New Roman" panose="02020603050405020304" pitchFamily="18" charset="0"/>
              </a:rPr>
              <a:t>i</a:t>
            </a:r>
            <a:r>
              <a:rPr lang="en-US" sz="2800" b="1" dirty="0">
                <a:solidFill>
                  <a:srgbClr val="002060"/>
                </a:solidFill>
                <a:latin typeface="Georgia" panose="02040502050405020303" pitchFamily="18" charset="0"/>
                <a:ea typeface="Calibri" panose="020F0502020204030204" pitchFamily="34" charset="0"/>
                <a:cs typeface="Times New Roman" panose="02020603050405020304" pitchFamily="18" charset="0"/>
              </a:rPr>
              <a:t>. using automation, ii. Using labor intensive technology.</a:t>
            </a:r>
            <a:endParaRPr lang="en-IN" sz="2800" dirty="0">
              <a:solidFill>
                <a:srgbClr val="002060"/>
              </a:solidFill>
              <a:latin typeface="Georgia" panose="02040502050405020303" pitchFamily="18" charset="0"/>
            </a:endParaRPr>
          </a:p>
        </p:txBody>
      </p:sp>
      <p:sp>
        <p:nvSpPr>
          <p:cNvPr id="6" name="Content Placeholder 5"/>
          <p:cNvSpPr>
            <a:spLocks noGrp="1"/>
          </p:cNvSpPr>
          <p:nvPr>
            <p:ph sz="half" idx="1"/>
          </p:nvPr>
        </p:nvSpPr>
        <p:spPr>
          <a:xfrm>
            <a:off x="838200" y="1825625"/>
            <a:ext cx="5181600" cy="2298700"/>
          </a:xfrm>
          <a:ln>
            <a:solidFill>
              <a:schemeClr val="tx1"/>
            </a:solidFill>
          </a:ln>
        </p:spPr>
        <p:txBody>
          <a:bodyPr vert="horz" lIns="91440" tIns="45720" rIns="91440" bIns="45720" rtlCol="0">
            <a:normAutofit fontScale="92500" lnSpcReduction="10000"/>
          </a:bodyPr>
          <a:lstStyle/>
          <a:p>
            <a:pPr marL="0" indent="0">
              <a:buNone/>
            </a:pPr>
            <a:r>
              <a:rPr lang="en-US" b="1" dirty="0"/>
              <a:t>First alternative, </a:t>
            </a:r>
            <a:endParaRPr lang="en-IN" b="1" dirty="0"/>
          </a:p>
          <a:p>
            <a:r>
              <a:rPr lang="en-US" b="1" dirty="0"/>
              <a:t>Variable cost per unit: </a:t>
            </a:r>
            <a:r>
              <a:rPr lang="en-US" b="1" dirty="0" smtClean="0"/>
              <a:t>40</a:t>
            </a:r>
            <a:endParaRPr lang="en-IN" b="1" dirty="0"/>
          </a:p>
          <a:p>
            <a:r>
              <a:rPr lang="en-US" b="1" dirty="0"/>
              <a:t>Total fixed cost per year: 50,000</a:t>
            </a:r>
            <a:endParaRPr lang="en-IN" b="1" dirty="0"/>
          </a:p>
          <a:p>
            <a:r>
              <a:rPr lang="en-US" b="1" dirty="0"/>
              <a:t>Selling price per unit: </a:t>
            </a:r>
            <a:r>
              <a:rPr lang="en-US" b="1" dirty="0" smtClean="0"/>
              <a:t>100</a:t>
            </a:r>
          </a:p>
          <a:p>
            <a:r>
              <a:rPr lang="en-US" b="1" dirty="0" smtClean="0"/>
              <a:t>Contribution = 100 – 40 = 60</a:t>
            </a:r>
            <a:endParaRPr lang="en-IN" b="1" dirty="0"/>
          </a:p>
        </p:txBody>
      </p:sp>
      <p:sp>
        <p:nvSpPr>
          <p:cNvPr id="7" name="Content Placeholder 6"/>
          <p:cNvSpPr>
            <a:spLocks noGrp="1"/>
          </p:cNvSpPr>
          <p:nvPr>
            <p:ph sz="half" idx="2"/>
          </p:nvPr>
        </p:nvSpPr>
        <p:spPr>
          <a:xfrm>
            <a:off x="6172200" y="1825625"/>
            <a:ext cx="5181600" cy="2298700"/>
          </a:xfrm>
          <a:ln>
            <a:solidFill>
              <a:schemeClr val="tx1"/>
            </a:solidFill>
          </a:ln>
        </p:spPr>
        <p:txBody>
          <a:bodyPr vert="horz" lIns="91440" tIns="45720" rIns="91440" bIns="45720" rtlCol="0">
            <a:normAutofit fontScale="92500" lnSpcReduction="10000"/>
          </a:bodyPr>
          <a:lstStyle/>
          <a:p>
            <a:pPr marL="0" indent="0">
              <a:buNone/>
            </a:pPr>
            <a:r>
              <a:rPr lang="en-US" b="1" dirty="0"/>
              <a:t>Second alternative</a:t>
            </a:r>
            <a:endParaRPr lang="en-IN" b="1" dirty="0"/>
          </a:p>
          <a:p>
            <a:r>
              <a:rPr lang="en-US" b="1" dirty="0"/>
              <a:t>Variable cost per unit: </a:t>
            </a:r>
            <a:r>
              <a:rPr lang="en-US" b="1" dirty="0" smtClean="0"/>
              <a:t>60</a:t>
            </a:r>
            <a:endParaRPr lang="en-IN" b="1" dirty="0"/>
          </a:p>
          <a:p>
            <a:r>
              <a:rPr lang="en-US" b="1" dirty="0"/>
              <a:t>Total fixed cost per year: 30,000</a:t>
            </a:r>
            <a:endParaRPr lang="en-IN" b="1" dirty="0"/>
          </a:p>
          <a:p>
            <a:r>
              <a:rPr lang="en-US" b="1" dirty="0" smtClean="0"/>
              <a:t>Selling </a:t>
            </a:r>
            <a:r>
              <a:rPr lang="en-US" b="1" dirty="0"/>
              <a:t>price per unit: </a:t>
            </a:r>
            <a:r>
              <a:rPr lang="en-US" b="1" dirty="0" smtClean="0"/>
              <a:t>100</a:t>
            </a:r>
          </a:p>
          <a:p>
            <a:r>
              <a:rPr lang="en-US" b="1" dirty="0" smtClean="0"/>
              <a:t>Contribution = 100 – 60 = 40</a:t>
            </a:r>
            <a:endParaRPr lang="en-IN" b="1" dirty="0"/>
          </a:p>
        </p:txBody>
      </p:sp>
      <p:sp>
        <p:nvSpPr>
          <p:cNvPr id="8" name="TextBox 7"/>
          <p:cNvSpPr txBox="1"/>
          <p:nvPr/>
        </p:nvSpPr>
        <p:spPr>
          <a:xfrm>
            <a:off x="838199" y="4238625"/>
            <a:ext cx="9972675" cy="1619250"/>
          </a:xfrm>
          <a:prstGeom prst="rect">
            <a:avLst/>
          </a:prstGeom>
          <a:ln>
            <a:solidFill>
              <a:schemeClr val="tx1"/>
            </a:solidFill>
          </a:ln>
        </p:spPr>
        <p:txBody>
          <a:bodyPr vert="horz" lIns="91440" tIns="45720" rIns="91440" bIns="45720" rtlCol="0">
            <a:normAutofit fontScale="77500" lnSpcReduction="20000"/>
          </a:bodyPr>
          <a:lstStyle>
            <a:lvl1pPr marL="228600" indent="-228600">
              <a:lnSpc>
                <a:spcPct val="90000"/>
              </a:lnSpc>
              <a:spcBef>
                <a:spcPts val="1000"/>
              </a:spcBef>
              <a:buFont typeface="Arial" panose="020B0604020202020204" pitchFamily="34" charset="0"/>
              <a:buChar char="•"/>
              <a:defRPr sz="28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smtClean="0"/>
              <a:t>At cost indifference point, profit is equal in both alternatives.</a:t>
            </a:r>
          </a:p>
          <a:p>
            <a:r>
              <a:rPr lang="en-US" dirty="0" smtClean="0"/>
              <a:t>60[contribution]*Q – 50,000[fixed cost] = 40[contribution]*Q – 30,000[fixed cost]  </a:t>
            </a:r>
          </a:p>
          <a:p>
            <a:r>
              <a:rPr lang="en-US" dirty="0" smtClean="0"/>
              <a:t>60*1,000 – 50,000 = 40*1,000 – 30,000</a:t>
            </a:r>
          </a:p>
          <a:p>
            <a:r>
              <a:rPr lang="en-US" dirty="0"/>
              <a:t>At Q = 1,000, profit is same in both alternatives. </a:t>
            </a:r>
            <a:r>
              <a:rPr lang="en-US" dirty="0" smtClean="0"/>
              <a:t> </a:t>
            </a:r>
            <a:endParaRPr lang="en-IN" dirty="0"/>
          </a:p>
        </p:txBody>
      </p:sp>
    </p:spTree>
    <p:extLst>
      <p:ext uri="{BB962C8B-B14F-4D97-AF65-F5344CB8AC3E}">
        <p14:creationId xmlns:p14="http://schemas.microsoft.com/office/powerpoint/2010/main" val="3627323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6" name="Elbow Connector 5"/>
          <p:cNvCxnSpPr/>
          <p:nvPr/>
        </p:nvCxnSpPr>
        <p:spPr>
          <a:xfrm>
            <a:off x="986118" y="896471"/>
            <a:ext cx="10183906" cy="5082988"/>
          </a:xfrm>
          <a:prstGeom prst="bentConnector3">
            <a:avLst>
              <a:gd name="adj1" fmla="val 88"/>
            </a:avLst>
          </a:prstGeom>
          <a:ln w="53975"/>
        </p:spPr>
        <p:style>
          <a:lnRef idx="3">
            <a:schemeClr val="accent5"/>
          </a:lnRef>
          <a:fillRef idx="0">
            <a:schemeClr val="accent5"/>
          </a:fillRef>
          <a:effectRef idx="2">
            <a:schemeClr val="accent5"/>
          </a:effectRef>
          <a:fontRef idx="minor">
            <a:schemeClr val="tx1"/>
          </a:fontRef>
        </p:style>
      </p:cxnSp>
      <p:cxnSp>
        <p:nvCxnSpPr>
          <p:cNvPr id="9" name="Straight Connector 8"/>
          <p:cNvCxnSpPr/>
          <p:nvPr/>
        </p:nvCxnSpPr>
        <p:spPr>
          <a:xfrm flipV="1">
            <a:off x="1260987" y="1042219"/>
            <a:ext cx="8721213" cy="457200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86348" y="1130710"/>
            <a:ext cx="8870721" cy="43556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97625" y="896471"/>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Demand</a:t>
            </a:r>
            <a:endParaRPr lang="en-IN" sz="2400" dirty="0"/>
          </a:p>
        </p:txBody>
      </p:sp>
      <p:sp>
        <p:nvSpPr>
          <p:cNvPr id="14" name="TextBox 13"/>
          <p:cNvSpPr txBox="1"/>
          <p:nvPr/>
        </p:nvSpPr>
        <p:spPr>
          <a:xfrm>
            <a:off x="9971933" y="1042219"/>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Supply</a:t>
            </a:r>
            <a:endParaRPr lang="en-IN" sz="2400" dirty="0"/>
          </a:p>
        </p:txBody>
      </p:sp>
      <p:sp>
        <p:nvSpPr>
          <p:cNvPr id="15" name="TextBox 14"/>
          <p:cNvSpPr txBox="1"/>
          <p:nvPr/>
        </p:nvSpPr>
        <p:spPr>
          <a:xfrm rot="16200000">
            <a:off x="-205029" y="2887504"/>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Price</a:t>
            </a:r>
            <a:endParaRPr lang="en-IN" sz="2400" dirty="0"/>
          </a:p>
        </p:txBody>
      </p:sp>
      <p:sp>
        <p:nvSpPr>
          <p:cNvPr id="16" name="TextBox 15"/>
          <p:cNvSpPr txBox="1"/>
          <p:nvPr/>
        </p:nvSpPr>
        <p:spPr>
          <a:xfrm>
            <a:off x="5621593" y="6077247"/>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Quantity</a:t>
            </a:r>
            <a:endParaRPr lang="en-IN" sz="2400" dirty="0"/>
          </a:p>
        </p:txBody>
      </p:sp>
      <p:sp>
        <p:nvSpPr>
          <p:cNvPr id="17" name="Up Arrow 16"/>
          <p:cNvSpPr/>
          <p:nvPr/>
        </p:nvSpPr>
        <p:spPr>
          <a:xfrm>
            <a:off x="311153" y="1042219"/>
            <a:ext cx="619442" cy="1071716"/>
          </a:xfrm>
          <a:prstGeom prst="upArrow">
            <a:avLst>
              <a:gd name="adj1" fmla="val 85820"/>
              <a:gd name="adj2" fmla="val 50000"/>
            </a:avLst>
          </a:prstGeom>
          <a:pattFill prst="lgChe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Up Arrow 17"/>
          <p:cNvSpPr/>
          <p:nvPr/>
        </p:nvSpPr>
        <p:spPr>
          <a:xfrm rot="5400000">
            <a:off x="7564900" y="5772221"/>
            <a:ext cx="619442" cy="1071716"/>
          </a:xfrm>
          <a:prstGeom prst="upArrow">
            <a:avLst>
              <a:gd name="adj1" fmla="val 85820"/>
              <a:gd name="adj2" fmla="val 50000"/>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Straight Connector 11"/>
          <p:cNvCxnSpPr/>
          <p:nvPr/>
        </p:nvCxnSpPr>
        <p:spPr>
          <a:xfrm>
            <a:off x="1982645" y="637651"/>
            <a:ext cx="8870721" cy="4355690"/>
          </a:xfrm>
          <a:prstGeom prst="line">
            <a:avLst/>
          </a:prstGeom>
          <a:ln w="25400">
            <a:solidFill>
              <a:srgbClr val="002060"/>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015615" y="3259393"/>
            <a:ext cx="4668659" cy="0"/>
          </a:xfrm>
          <a:prstGeom prst="straightConnector1">
            <a:avLst/>
          </a:prstGeom>
          <a:ln w="28575">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684274" y="3207673"/>
            <a:ext cx="30588" cy="2820680"/>
          </a:xfrm>
          <a:prstGeom prst="straightConnector1">
            <a:avLst/>
          </a:prstGeom>
          <a:ln w="2540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000655" y="2882502"/>
            <a:ext cx="5517334" cy="0"/>
          </a:xfrm>
          <a:prstGeom prst="straightConnector1">
            <a:avLst/>
          </a:prstGeom>
          <a:ln w="28575">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488615" y="2882502"/>
            <a:ext cx="29374" cy="3048063"/>
          </a:xfrm>
          <a:prstGeom prst="straightConnector1">
            <a:avLst/>
          </a:prstGeom>
          <a:ln w="25400">
            <a:solidFill>
              <a:schemeClr val="accent2">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Right Arrow 22"/>
          <p:cNvSpPr/>
          <p:nvPr/>
        </p:nvSpPr>
        <p:spPr>
          <a:xfrm rot="17978931">
            <a:off x="3887450" y="1844240"/>
            <a:ext cx="718984"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ight Arrow 23"/>
          <p:cNvSpPr/>
          <p:nvPr/>
        </p:nvSpPr>
        <p:spPr>
          <a:xfrm rot="17978931">
            <a:off x="7570329" y="3666328"/>
            <a:ext cx="718984"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8658972" y="2807563"/>
            <a:ext cx="2674953" cy="400110"/>
          </a:xfrm>
          <a:prstGeom prst="rect">
            <a:avLst/>
          </a:prstGeom>
          <a:pattFill prst="pct5">
            <a:fgClr>
              <a:schemeClr val="tx2">
                <a:lumMod val="75000"/>
              </a:schemeClr>
            </a:fgClr>
            <a:bgClr>
              <a:schemeClr val="bg1"/>
            </a:bgClr>
          </a:pattFill>
        </p:spPr>
        <p:txBody>
          <a:bodyPr wrap="square" rtlCol="0">
            <a:spAutoFit/>
          </a:bodyPr>
          <a:lstStyle/>
          <a:p>
            <a:r>
              <a:rPr lang="en-US" sz="2000" dirty="0" smtClean="0"/>
              <a:t>Shift in demand</a:t>
            </a:r>
            <a:endParaRPr lang="en-IN" sz="2000" dirty="0"/>
          </a:p>
        </p:txBody>
      </p:sp>
      <p:sp>
        <p:nvSpPr>
          <p:cNvPr id="32" name="TextBox 31"/>
          <p:cNvSpPr txBox="1"/>
          <p:nvPr/>
        </p:nvSpPr>
        <p:spPr>
          <a:xfrm>
            <a:off x="5437238" y="896471"/>
            <a:ext cx="3221733" cy="1477328"/>
          </a:xfrm>
          <a:prstGeom prst="rect">
            <a:avLst/>
          </a:prstGeom>
          <a:gradFill>
            <a:gsLst>
              <a:gs pos="0">
                <a:srgbClr val="00B050">
                  <a:alpha val="29000"/>
                </a:srgbClr>
              </a:gs>
              <a:gs pos="55000">
                <a:schemeClr val="accent3">
                  <a:lumMod val="75000"/>
                  <a:alpha val="12000"/>
                </a:schemeClr>
              </a:gs>
              <a:gs pos="79000">
                <a:schemeClr val="accent5">
                  <a:lumMod val="40000"/>
                  <a:lumOff val="60000"/>
                  <a:alpha val="24000"/>
                </a:schemeClr>
              </a:gs>
              <a:gs pos="100000">
                <a:schemeClr val="accent1">
                  <a:lumMod val="20000"/>
                  <a:lumOff val="80000"/>
                </a:schemeClr>
              </a:gs>
            </a:gsLst>
            <a:lin ang="5400000" scaled="1"/>
          </a:gradFill>
        </p:spPr>
        <p:txBody>
          <a:bodyPr wrap="square" rtlCol="0">
            <a:spAutoFit/>
          </a:bodyPr>
          <a:lstStyle/>
          <a:p>
            <a:r>
              <a:rPr lang="en-US" dirty="0" smtClean="0"/>
              <a:t>When demand goes up and supply remains same, price tends to go up. The equilibrium moves up in price and in quantity.</a:t>
            </a:r>
            <a:endParaRPr lang="en-IN" dirty="0"/>
          </a:p>
        </p:txBody>
      </p:sp>
      <p:cxnSp>
        <p:nvCxnSpPr>
          <p:cNvPr id="36" name="Straight Connector 35"/>
          <p:cNvCxnSpPr/>
          <p:nvPr/>
        </p:nvCxnSpPr>
        <p:spPr>
          <a:xfrm>
            <a:off x="1015615" y="1721557"/>
            <a:ext cx="8870721" cy="4355690"/>
          </a:xfrm>
          <a:prstGeom prst="line">
            <a:avLst/>
          </a:prstGeom>
          <a:ln w="25400">
            <a:solidFill>
              <a:srgbClr val="002060"/>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983194" y="4349472"/>
            <a:ext cx="3221733" cy="1477328"/>
          </a:xfrm>
          <a:prstGeom prst="rect">
            <a:avLst/>
          </a:prstGeom>
          <a:gradFill>
            <a:gsLst>
              <a:gs pos="0">
                <a:srgbClr val="00B050">
                  <a:alpha val="29000"/>
                </a:srgbClr>
              </a:gs>
              <a:gs pos="55000">
                <a:schemeClr val="accent3">
                  <a:lumMod val="75000"/>
                  <a:alpha val="12000"/>
                </a:schemeClr>
              </a:gs>
              <a:gs pos="79000">
                <a:schemeClr val="accent5">
                  <a:lumMod val="40000"/>
                  <a:lumOff val="60000"/>
                  <a:alpha val="24000"/>
                </a:schemeClr>
              </a:gs>
              <a:gs pos="100000">
                <a:schemeClr val="accent1">
                  <a:lumMod val="20000"/>
                  <a:lumOff val="80000"/>
                </a:schemeClr>
              </a:gs>
            </a:gsLst>
            <a:lin ang="5400000" scaled="1"/>
          </a:gradFill>
        </p:spPr>
        <p:txBody>
          <a:bodyPr wrap="square" rtlCol="0">
            <a:spAutoFit/>
          </a:bodyPr>
          <a:lstStyle/>
          <a:p>
            <a:r>
              <a:rPr lang="en-US" dirty="0" smtClean="0"/>
              <a:t>When demand goes down and supply remains same, price tends to go down. The equilibrium moves down in price and in quantity.</a:t>
            </a:r>
            <a:endParaRPr lang="en-IN" dirty="0"/>
          </a:p>
        </p:txBody>
      </p:sp>
      <p:sp>
        <p:nvSpPr>
          <p:cNvPr id="39" name="Down Arrow 38"/>
          <p:cNvSpPr/>
          <p:nvPr/>
        </p:nvSpPr>
        <p:spPr>
          <a:xfrm>
            <a:off x="6122970" y="2096800"/>
            <a:ext cx="790038" cy="624829"/>
          </a:xfrm>
          <a:prstGeom prst="downArrow">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0" name="Straight Arrow Connector 39"/>
          <p:cNvCxnSpPr/>
          <p:nvPr/>
        </p:nvCxnSpPr>
        <p:spPr>
          <a:xfrm flipV="1">
            <a:off x="4945417" y="3662925"/>
            <a:ext cx="23177" cy="2405025"/>
          </a:xfrm>
          <a:prstGeom prst="straightConnector1">
            <a:avLst/>
          </a:prstGeom>
          <a:ln w="254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000655" y="3697337"/>
            <a:ext cx="3967939" cy="0"/>
          </a:xfrm>
          <a:prstGeom prst="straightConnector1">
            <a:avLst/>
          </a:prstGeom>
          <a:ln w="28575">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4" name="Up Arrow 43"/>
          <p:cNvSpPr/>
          <p:nvPr/>
        </p:nvSpPr>
        <p:spPr>
          <a:xfrm rot="3376603">
            <a:off x="4290337" y="3754637"/>
            <a:ext cx="569855" cy="698944"/>
          </a:xfrm>
          <a:prstGeom prst="upArrow">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747960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51" y="430759"/>
            <a:ext cx="10467974" cy="1012683"/>
          </a:xfrm>
        </p:spPr>
        <p:txBody>
          <a:bodyPr>
            <a:noAutofit/>
          </a:bodyPr>
          <a:lstStyle/>
          <a:p>
            <a:r>
              <a:rPr lang="en-IN" sz="3200" dirty="0"/>
              <a:t>Classification of some regular cost items</a:t>
            </a:r>
            <a:endParaRPr lang="en-US" sz="3200" dirty="0"/>
          </a:p>
        </p:txBody>
      </p:sp>
      <p:graphicFrame>
        <p:nvGraphicFramePr>
          <p:cNvPr id="4" name="Table 3"/>
          <p:cNvGraphicFramePr>
            <a:graphicFrameLocks noGrp="1"/>
          </p:cNvGraphicFramePr>
          <p:nvPr>
            <p:extLst/>
          </p:nvPr>
        </p:nvGraphicFramePr>
        <p:xfrm>
          <a:off x="823038" y="1294363"/>
          <a:ext cx="5124450" cy="5191760"/>
        </p:xfrm>
        <a:graphic>
          <a:graphicData uri="http://schemas.openxmlformats.org/drawingml/2006/table">
            <a:tbl>
              <a:tblPr firstRow="1" bandRow="1">
                <a:tableStyleId>{5C22544A-7EE6-4342-B048-85BDC9FD1C3A}</a:tableStyleId>
              </a:tblPr>
              <a:tblGrid>
                <a:gridCol w="3596975">
                  <a:extLst>
                    <a:ext uri="{9D8B030D-6E8A-4147-A177-3AD203B41FA5}">
                      <a16:colId xmlns:a16="http://schemas.microsoft.com/office/drawing/2014/main" val="20000"/>
                    </a:ext>
                  </a:extLst>
                </a:gridCol>
                <a:gridCol w="1527475">
                  <a:extLst>
                    <a:ext uri="{9D8B030D-6E8A-4147-A177-3AD203B41FA5}">
                      <a16:colId xmlns:a16="http://schemas.microsoft.com/office/drawing/2014/main" val="20001"/>
                    </a:ext>
                  </a:extLst>
                </a:gridCol>
              </a:tblGrid>
              <a:tr h="370840">
                <a:tc>
                  <a:txBody>
                    <a:bodyPr/>
                    <a:lstStyle/>
                    <a:p>
                      <a:endParaRPr lang="en-IN" b="1" dirty="0"/>
                    </a:p>
                  </a:txBody>
                  <a:tcPr/>
                </a:tc>
                <a:tc>
                  <a:txBody>
                    <a:bodyPr/>
                    <a:lstStyle/>
                    <a:p>
                      <a:endParaRPr lang="en-IN" b="1" dirty="0"/>
                    </a:p>
                  </a:txBody>
                  <a:tcPr/>
                </a:tc>
                <a:extLst>
                  <a:ext uri="{0D108BD9-81ED-4DB2-BD59-A6C34878D82A}">
                    <a16:rowId xmlns:a16="http://schemas.microsoft.com/office/drawing/2014/main" val="10000"/>
                  </a:ext>
                </a:extLst>
              </a:tr>
              <a:tr h="370840">
                <a:tc>
                  <a:txBody>
                    <a:bodyPr/>
                    <a:lstStyle/>
                    <a:p>
                      <a:r>
                        <a:rPr lang="en-US" b="1" dirty="0"/>
                        <a:t>Depreciation</a:t>
                      </a:r>
                      <a:endParaRPr lang="en-IN" b="1" dirty="0"/>
                    </a:p>
                  </a:txBody>
                  <a:tcPr/>
                </a:tc>
                <a:tc>
                  <a:txBody>
                    <a:bodyPr/>
                    <a:lstStyle/>
                    <a:p>
                      <a:r>
                        <a:rPr lang="en-US" b="1" dirty="0"/>
                        <a:t>Fixed</a:t>
                      </a:r>
                      <a:endParaRPr lang="en-IN" b="1" dirty="0"/>
                    </a:p>
                  </a:txBody>
                  <a:tcPr/>
                </a:tc>
                <a:extLst>
                  <a:ext uri="{0D108BD9-81ED-4DB2-BD59-A6C34878D82A}">
                    <a16:rowId xmlns:a16="http://schemas.microsoft.com/office/drawing/2014/main" val="10001"/>
                  </a:ext>
                </a:extLst>
              </a:tr>
              <a:tr h="370840">
                <a:tc>
                  <a:txBody>
                    <a:bodyPr/>
                    <a:lstStyle/>
                    <a:p>
                      <a:r>
                        <a:rPr lang="en-US" b="1" dirty="0"/>
                        <a:t>Insurance</a:t>
                      </a:r>
                      <a:endParaRPr lang="en-IN" b="1" dirty="0"/>
                    </a:p>
                  </a:txBody>
                  <a:tcPr/>
                </a:tc>
                <a:tc>
                  <a:txBody>
                    <a:bodyPr/>
                    <a:lstStyle/>
                    <a:p>
                      <a:r>
                        <a:rPr lang="en-US" b="1" dirty="0"/>
                        <a:t>Semi-Variable</a:t>
                      </a:r>
                      <a:endParaRPr lang="en-IN" b="1" dirty="0"/>
                    </a:p>
                  </a:txBody>
                  <a:tcPr/>
                </a:tc>
                <a:extLst>
                  <a:ext uri="{0D108BD9-81ED-4DB2-BD59-A6C34878D82A}">
                    <a16:rowId xmlns:a16="http://schemas.microsoft.com/office/drawing/2014/main" val="10002"/>
                  </a:ext>
                </a:extLst>
              </a:tr>
              <a:tr h="370840">
                <a:tc>
                  <a:txBody>
                    <a:bodyPr/>
                    <a:lstStyle/>
                    <a:p>
                      <a:r>
                        <a:rPr lang="en-US" b="1" dirty="0"/>
                        <a:t>Interest on Long-Term Loan</a:t>
                      </a:r>
                      <a:endParaRPr lang="en-IN" b="1" dirty="0"/>
                    </a:p>
                  </a:txBody>
                  <a:tcPr/>
                </a:tc>
                <a:tc>
                  <a:txBody>
                    <a:bodyPr/>
                    <a:lstStyle/>
                    <a:p>
                      <a:r>
                        <a:rPr lang="en-US" b="1" dirty="0"/>
                        <a:t>Fixed</a:t>
                      </a:r>
                      <a:endParaRPr lang="en-IN" b="1" dirty="0"/>
                    </a:p>
                  </a:txBody>
                  <a:tcPr/>
                </a:tc>
                <a:extLst>
                  <a:ext uri="{0D108BD9-81ED-4DB2-BD59-A6C34878D82A}">
                    <a16:rowId xmlns:a16="http://schemas.microsoft.com/office/drawing/2014/main" val="10003"/>
                  </a:ext>
                </a:extLst>
              </a:tr>
              <a:tr h="370840">
                <a:tc>
                  <a:txBody>
                    <a:bodyPr/>
                    <a:lstStyle/>
                    <a:p>
                      <a:r>
                        <a:rPr lang="en-US" b="1" dirty="0"/>
                        <a:t>Audit Fee, Trade </a:t>
                      </a:r>
                      <a:r>
                        <a:rPr lang="en-US" b="1" dirty="0" smtClean="0"/>
                        <a:t>license</a:t>
                      </a:r>
                      <a:r>
                        <a:rPr lang="en-US" b="1" dirty="0"/>
                        <a:t>, Fire safety</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Fixed</a:t>
                      </a:r>
                      <a:endParaRPr lang="en-IN" b="1" dirty="0"/>
                    </a:p>
                  </a:txBody>
                  <a:tcPr/>
                </a:tc>
                <a:extLst>
                  <a:ext uri="{0D108BD9-81ED-4DB2-BD59-A6C34878D82A}">
                    <a16:rowId xmlns:a16="http://schemas.microsoft.com/office/drawing/2014/main" val="10004"/>
                  </a:ext>
                </a:extLst>
              </a:tr>
              <a:tr h="370840">
                <a:tc>
                  <a:txBody>
                    <a:bodyPr/>
                    <a:lstStyle/>
                    <a:p>
                      <a:r>
                        <a:rPr lang="en-US" b="1" dirty="0" err="1"/>
                        <a:t>RoC</a:t>
                      </a:r>
                      <a:r>
                        <a:rPr lang="en-US" b="1" dirty="0"/>
                        <a:t> Registration Fee</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Fixed</a:t>
                      </a:r>
                      <a:endParaRPr lang="en-IN" b="1" dirty="0"/>
                    </a:p>
                  </a:txBody>
                  <a:tcPr/>
                </a:tc>
                <a:extLst>
                  <a:ext uri="{0D108BD9-81ED-4DB2-BD59-A6C34878D82A}">
                    <a16:rowId xmlns:a16="http://schemas.microsoft.com/office/drawing/2014/main" val="10005"/>
                  </a:ext>
                </a:extLst>
              </a:tr>
              <a:tr h="370840">
                <a:tc>
                  <a:txBody>
                    <a:bodyPr/>
                    <a:lstStyle/>
                    <a:p>
                      <a:r>
                        <a:rPr lang="en-US" b="1" dirty="0"/>
                        <a:t>Rent</a:t>
                      </a:r>
                      <a:endParaRPr lang="en-IN"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Fixed</a:t>
                      </a:r>
                      <a:endParaRPr lang="en-IN" b="1" dirty="0"/>
                    </a:p>
                  </a:txBody>
                  <a:tcPr/>
                </a:tc>
                <a:extLst>
                  <a:ext uri="{0D108BD9-81ED-4DB2-BD59-A6C34878D82A}">
                    <a16:rowId xmlns:a16="http://schemas.microsoft.com/office/drawing/2014/main" val="10006"/>
                  </a:ext>
                </a:extLst>
              </a:tr>
              <a:tr h="370840">
                <a:tc>
                  <a:txBody>
                    <a:bodyPr/>
                    <a:lstStyle/>
                    <a:p>
                      <a:r>
                        <a:rPr lang="en-US" b="1" dirty="0"/>
                        <a:t>Salaries</a:t>
                      </a:r>
                      <a:endParaRPr lang="en-IN" b="1" dirty="0"/>
                    </a:p>
                  </a:txBody>
                  <a:tcPr/>
                </a:tc>
                <a:tc>
                  <a:txBody>
                    <a:bodyPr/>
                    <a:lstStyle/>
                    <a:p>
                      <a:r>
                        <a:rPr lang="en-US" b="1" dirty="0"/>
                        <a:t>Fixed</a:t>
                      </a:r>
                      <a:endParaRPr lang="en-IN" b="1" dirty="0"/>
                    </a:p>
                  </a:txBody>
                  <a:tcPr/>
                </a:tc>
                <a:extLst>
                  <a:ext uri="{0D108BD9-81ED-4DB2-BD59-A6C34878D82A}">
                    <a16:rowId xmlns:a16="http://schemas.microsoft.com/office/drawing/2014/main" val="10007"/>
                  </a:ext>
                </a:extLst>
              </a:tr>
              <a:tr h="370840">
                <a:tc>
                  <a:txBody>
                    <a:bodyPr/>
                    <a:lstStyle/>
                    <a:p>
                      <a:r>
                        <a:rPr lang="en-US" b="1" dirty="0"/>
                        <a:t>Raw-materials,</a:t>
                      </a:r>
                      <a:r>
                        <a:rPr lang="en-US" b="1" baseline="0" dirty="0"/>
                        <a:t> consumable, </a:t>
                      </a:r>
                      <a:r>
                        <a:rPr lang="en-US" b="1" dirty="0"/>
                        <a:t>Wages</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08"/>
                  </a:ext>
                </a:extLst>
              </a:tr>
              <a:tr h="370840">
                <a:tc>
                  <a:txBody>
                    <a:bodyPr/>
                    <a:lstStyle/>
                    <a:p>
                      <a:r>
                        <a:rPr lang="en-US" b="1" dirty="0"/>
                        <a:t>Electricity Bill</a:t>
                      </a:r>
                      <a:r>
                        <a:rPr lang="en-US" b="1" baseline="0" dirty="0"/>
                        <a:t> Payment</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09"/>
                  </a:ext>
                </a:extLst>
              </a:tr>
              <a:tr h="370840">
                <a:tc>
                  <a:txBody>
                    <a:bodyPr/>
                    <a:lstStyle/>
                    <a:p>
                      <a:r>
                        <a:rPr lang="en-US" b="1" dirty="0"/>
                        <a:t>Fuel Cost</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10"/>
                  </a:ext>
                </a:extLst>
              </a:tr>
              <a:tr h="370840">
                <a:tc>
                  <a:txBody>
                    <a:bodyPr/>
                    <a:lstStyle/>
                    <a:p>
                      <a:r>
                        <a:rPr lang="en-US" b="1" dirty="0"/>
                        <a:t>Transportation cost</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11"/>
                  </a:ext>
                </a:extLst>
              </a:tr>
              <a:tr h="370840">
                <a:tc>
                  <a:txBody>
                    <a:bodyPr/>
                    <a:lstStyle/>
                    <a:p>
                      <a:r>
                        <a:rPr lang="en-US" b="1" dirty="0"/>
                        <a:t>Stationery </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Annual renewal</a:t>
                      </a:r>
                      <a:r>
                        <a:rPr lang="en-US" b="1" baseline="0" dirty="0"/>
                        <a:t> of export license</a:t>
                      </a:r>
                      <a:endParaRPr lang="en-IN" b="1" dirty="0"/>
                    </a:p>
                  </a:txBody>
                  <a:tcPr/>
                </a:tc>
                <a:tc>
                  <a:txBody>
                    <a:bodyPr/>
                    <a:lstStyle/>
                    <a:p>
                      <a:r>
                        <a:rPr lang="en-US" b="1" dirty="0"/>
                        <a:t>Fixed</a:t>
                      </a:r>
                      <a:endParaRPr lang="en-IN" b="1" dirty="0"/>
                    </a:p>
                  </a:txBody>
                  <a:tcPr/>
                </a:tc>
                <a:extLst>
                  <a:ext uri="{0D108BD9-81ED-4DB2-BD59-A6C34878D82A}">
                    <a16:rowId xmlns:a16="http://schemas.microsoft.com/office/drawing/2014/main" val="10013"/>
                  </a:ext>
                </a:extLst>
              </a:tr>
            </a:tbl>
          </a:graphicData>
        </a:graphic>
      </p:graphicFrame>
      <p:graphicFrame>
        <p:nvGraphicFramePr>
          <p:cNvPr id="6" name="Table 5"/>
          <p:cNvGraphicFramePr>
            <a:graphicFrameLocks noGrp="1"/>
          </p:cNvGraphicFramePr>
          <p:nvPr>
            <p:extLst/>
          </p:nvPr>
        </p:nvGraphicFramePr>
        <p:xfrm>
          <a:off x="6163647" y="1295913"/>
          <a:ext cx="4857746" cy="5191760"/>
        </p:xfrm>
        <a:graphic>
          <a:graphicData uri="http://schemas.openxmlformats.org/drawingml/2006/table">
            <a:tbl>
              <a:tblPr firstRow="1" bandRow="1">
                <a:tableStyleId>{5C22544A-7EE6-4342-B048-85BDC9FD1C3A}</a:tableStyleId>
              </a:tblPr>
              <a:tblGrid>
                <a:gridCol w="3324225">
                  <a:extLst>
                    <a:ext uri="{9D8B030D-6E8A-4147-A177-3AD203B41FA5}">
                      <a16:colId xmlns:a16="http://schemas.microsoft.com/office/drawing/2014/main" val="20000"/>
                    </a:ext>
                  </a:extLst>
                </a:gridCol>
                <a:gridCol w="1533521">
                  <a:extLst>
                    <a:ext uri="{9D8B030D-6E8A-4147-A177-3AD203B41FA5}">
                      <a16:colId xmlns:a16="http://schemas.microsoft.com/office/drawing/2014/main" val="20001"/>
                    </a:ext>
                  </a:extLst>
                </a:gridCol>
              </a:tblGrid>
              <a:tr h="370840">
                <a:tc>
                  <a:txBody>
                    <a:bodyPr/>
                    <a:lstStyle/>
                    <a:p>
                      <a:endParaRPr lang="en-IN" b="1" dirty="0"/>
                    </a:p>
                  </a:txBody>
                  <a:tcPr/>
                </a:tc>
                <a:tc>
                  <a:txBody>
                    <a:bodyPr/>
                    <a:lstStyle/>
                    <a:p>
                      <a:endParaRPr lang="en-IN" b="1" dirty="0"/>
                    </a:p>
                  </a:txBody>
                  <a:tcPr/>
                </a:tc>
                <a:extLst>
                  <a:ext uri="{0D108BD9-81ED-4DB2-BD59-A6C34878D82A}">
                    <a16:rowId xmlns:a16="http://schemas.microsoft.com/office/drawing/2014/main" val="10000"/>
                  </a:ext>
                </a:extLst>
              </a:tr>
              <a:tr h="370840">
                <a:tc>
                  <a:txBody>
                    <a:bodyPr/>
                    <a:lstStyle/>
                    <a:p>
                      <a:r>
                        <a:rPr lang="en-US" b="1" dirty="0"/>
                        <a:t>Printing</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01"/>
                  </a:ext>
                </a:extLst>
              </a:tr>
              <a:tr h="370840">
                <a:tc>
                  <a:txBody>
                    <a:bodyPr/>
                    <a:lstStyle/>
                    <a:p>
                      <a:r>
                        <a:rPr lang="en-US" b="1" dirty="0"/>
                        <a:t>Internet and data plan</a:t>
                      </a:r>
                      <a:endParaRPr lang="en-IN" b="1" dirty="0"/>
                    </a:p>
                  </a:txBody>
                  <a:tcPr/>
                </a:tc>
                <a:tc>
                  <a:txBody>
                    <a:bodyPr/>
                    <a:lstStyle/>
                    <a:p>
                      <a:r>
                        <a:rPr lang="en-US" b="1" dirty="0"/>
                        <a:t>Fixed</a:t>
                      </a:r>
                      <a:endParaRPr lang="en-IN" b="1" dirty="0"/>
                    </a:p>
                  </a:txBody>
                  <a:tcPr/>
                </a:tc>
                <a:extLst>
                  <a:ext uri="{0D108BD9-81ED-4DB2-BD59-A6C34878D82A}">
                    <a16:rowId xmlns:a16="http://schemas.microsoft.com/office/drawing/2014/main" val="10002"/>
                  </a:ext>
                </a:extLst>
              </a:tr>
              <a:tr h="370840">
                <a:tc>
                  <a:txBody>
                    <a:bodyPr/>
                    <a:lstStyle/>
                    <a:p>
                      <a:r>
                        <a:rPr lang="en-US" b="1" dirty="0"/>
                        <a:t>Income tax</a:t>
                      </a:r>
                      <a:endParaRPr lang="en-IN" b="1" dirty="0"/>
                    </a:p>
                  </a:txBody>
                  <a:tcPr/>
                </a:tc>
                <a:tc>
                  <a:txBody>
                    <a:bodyPr/>
                    <a:lstStyle/>
                    <a:p>
                      <a:r>
                        <a:rPr lang="en-US" b="1" dirty="0"/>
                        <a:t>Not cost</a:t>
                      </a:r>
                      <a:endParaRPr lang="en-IN" b="1" dirty="0"/>
                    </a:p>
                  </a:txBody>
                  <a:tcPr/>
                </a:tc>
                <a:extLst>
                  <a:ext uri="{0D108BD9-81ED-4DB2-BD59-A6C34878D82A}">
                    <a16:rowId xmlns:a16="http://schemas.microsoft.com/office/drawing/2014/main" val="10003"/>
                  </a:ext>
                </a:extLst>
              </a:tr>
              <a:tr h="370840">
                <a:tc>
                  <a:txBody>
                    <a:bodyPr/>
                    <a:lstStyle/>
                    <a:p>
                      <a:r>
                        <a:rPr lang="en-US" b="1" dirty="0"/>
                        <a:t>Web-hosting cost</a:t>
                      </a:r>
                      <a:endParaRPr lang="en-IN" b="1" dirty="0"/>
                    </a:p>
                  </a:txBody>
                  <a:tcPr/>
                </a:tc>
                <a:tc>
                  <a:txBody>
                    <a:bodyPr/>
                    <a:lstStyle/>
                    <a:p>
                      <a:r>
                        <a:rPr lang="en-US" b="1" dirty="0"/>
                        <a:t>Fixed</a:t>
                      </a:r>
                      <a:endParaRPr lang="en-IN" b="1" dirty="0"/>
                    </a:p>
                  </a:txBody>
                  <a:tcPr/>
                </a:tc>
                <a:extLst>
                  <a:ext uri="{0D108BD9-81ED-4DB2-BD59-A6C34878D82A}">
                    <a16:rowId xmlns:a16="http://schemas.microsoft.com/office/drawing/2014/main" val="10004"/>
                  </a:ext>
                </a:extLst>
              </a:tr>
              <a:tr h="370840">
                <a:tc>
                  <a:txBody>
                    <a:bodyPr/>
                    <a:lstStyle/>
                    <a:p>
                      <a:r>
                        <a:rPr lang="en-US" b="1" dirty="0"/>
                        <a:t>Cost of security</a:t>
                      </a:r>
                      <a:endParaRPr lang="en-IN" b="1" dirty="0"/>
                    </a:p>
                  </a:txBody>
                  <a:tcPr/>
                </a:tc>
                <a:tc>
                  <a:txBody>
                    <a:bodyPr/>
                    <a:lstStyle/>
                    <a:p>
                      <a:r>
                        <a:rPr lang="en-US" b="1" dirty="0"/>
                        <a:t>Fixed</a:t>
                      </a:r>
                      <a:endParaRPr lang="en-IN" b="1" dirty="0"/>
                    </a:p>
                  </a:txBody>
                  <a:tcPr/>
                </a:tc>
                <a:extLst>
                  <a:ext uri="{0D108BD9-81ED-4DB2-BD59-A6C34878D82A}">
                    <a16:rowId xmlns:a16="http://schemas.microsoft.com/office/drawing/2014/main" val="10005"/>
                  </a:ext>
                </a:extLst>
              </a:tr>
              <a:tr h="370840">
                <a:tc>
                  <a:txBody>
                    <a:bodyPr/>
                    <a:lstStyle/>
                    <a:p>
                      <a:r>
                        <a:rPr lang="en-US" b="1" dirty="0"/>
                        <a:t>Production bonus</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06"/>
                  </a:ext>
                </a:extLst>
              </a:tr>
              <a:tr h="370840">
                <a:tc>
                  <a:txBody>
                    <a:bodyPr/>
                    <a:lstStyle/>
                    <a:p>
                      <a:r>
                        <a:rPr lang="en-US" b="1" dirty="0"/>
                        <a:t>Traveling expenses</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07"/>
                  </a:ext>
                </a:extLst>
              </a:tr>
              <a:tr h="370840">
                <a:tc>
                  <a:txBody>
                    <a:bodyPr/>
                    <a:lstStyle/>
                    <a:p>
                      <a:r>
                        <a:rPr lang="en-US" b="1" dirty="0"/>
                        <a:t>Dividend</a:t>
                      </a:r>
                      <a:endParaRPr lang="en-IN" b="1" dirty="0"/>
                    </a:p>
                  </a:txBody>
                  <a:tcPr/>
                </a:tc>
                <a:tc>
                  <a:txBody>
                    <a:bodyPr/>
                    <a:lstStyle/>
                    <a:p>
                      <a:r>
                        <a:rPr lang="en-US" b="1" dirty="0"/>
                        <a:t>Not </a:t>
                      </a:r>
                      <a:r>
                        <a:rPr lang="en-US" b="1" dirty="0" smtClean="0"/>
                        <a:t>a cost</a:t>
                      </a:r>
                      <a:endParaRPr lang="en-IN" b="1" dirty="0"/>
                    </a:p>
                  </a:txBody>
                  <a:tcPr/>
                </a:tc>
                <a:extLst>
                  <a:ext uri="{0D108BD9-81ED-4DB2-BD59-A6C34878D82A}">
                    <a16:rowId xmlns:a16="http://schemas.microsoft.com/office/drawing/2014/main" val="10008"/>
                  </a:ext>
                </a:extLst>
              </a:tr>
              <a:tr h="370840">
                <a:tc>
                  <a:txBody>
                    <a:bodyPr/>
                    <a:lstStyle/>
                    <a:p>
                      <a:r>
                        <a:rPr lang="en-US" b="1" dirty="0"/>
                        <a:t>Telephone bill payment</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09"/>
                  </a:ext>
                </a:extLst>
              </a:tr>
              <a:tr h="370840">
                <a:tc>
                  <a:txBody>
                    <a:bodyPr/>
                    <a:lstStyle/>
                    <a:p>
                      <a:r>
                        <a:rPr lang="en-US" b="1" dirty="0"/>
                        <a:t>Sales promotion</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Insurance of factory premises</a:t>
                      </a:r>
                      <a:endParaRPr lang="en-IN" b="1" dirty="0"/>
                    </a:p>
                  </a:txBody>
                  <a:tcPr/>
                </a:tc>
                <a:tc>
                  <a:txBody>
                    <a:bodyPr/>
                    <a:lstStyle/>
                    <a:p>
                      <a:r>
                        <a:rPr lang="en-US" b="1" dirty="0"/>
                        <a:t>Fixed</a:t>
                      </a:r>
                      <a:endParaRPr lang="en-IN" b="1" dirty="0"/>
                    </a:p>
                  </a:txBody>
                  <a:tcPr/>
                </a:tc>
                <a:extLst>
                  <a:ext uri="{0D108BD9-81ED-4DB2-BD59-A6C34878D82A}">
                    <a16:rowId xmlns:a16="http://schemas.microsoft.com/office/drawing/2014/main" val="10011"/>
                  </a:ext>
                </a:extLst>
              </a:tr>
              <a:tr h="370840">
                <a:tc>
                  <a:txBody>
                    <a:bodyPr/>
                    <a:lstStyle/>
                    <a:p>
                      <a:r>
                        <a:rPr lang="en-US" b="1" dirty="0"/>
                        <a:t>Insurance of vehicle</a:t>
                      </a:r>
                      <a:endParaRPr lang="en-IN" b="1" dirty="0"/>
                    </a:p>
                  </a:txBody>
                  <a:tcPr/>
                </a:tc>
                <a:tc>
                  <a:txBody>
                    <a:bodyPr/>
                    <a:lstStyle/>
                    <a:p>
                      <a:r>
                        <a:rPr lang="en-US" b="1" dirty="0"/>
                        <a:t>Fixed</a:t>
                      </a:r>
                      <a:endParaRPr lang="en-IN" b="1" dirty="0"/>
                    </a:p>
                  </a:txBody>
                  <a:tcPr/>
                </a:tc>
                <a:extLst>
                  <a:ext uri="{0D108BD9-81ED-4DB2-BD59-A6C34878D82A}">
                    <a16:rowId xmlns:a16="http://schemas.microsoft.com/office/drawing/2014/main" val="10012"/>
                  </a:ext>
                </a:extLst>
              </a:tr>
              <a:tr h="370840">
                <a:tc>
                  <a:txBody>
                    <a:bodyPr/>
                    <a:lstStyle/>
                    <a:p>
                      <a:r>
                        <a:rPr lang="en-US" b="1" dirty="0"/>
                        <a:t>Insurance</a:t>
                      </a:r>
                      <a:r>
                        <a:rPr lang="en-US" b="1" baseline="0" dirty="0"/>
                        <a:t> of Inventory</a:t>
                      </a:r>
                      <a:endParaRPr lang="en-IN" b="1" dirty="0"/>
                    </a:p>
                  </a:txBody>
                  <a:tcPr/>
                </a:tc>
                <a:tc>
                  <a:txBody>
                    <a:bodyPr/>
                    <a:lstStyle/>
                    <a:p>
                      <a:r>
                        <a:rPr lang="en-US" b="1" dirty="0"/>
                        <a:t>Variable</a:t>
                      </a:r>
                      <a:endParaRPr lang="en-IN" b="1" dirty="0"/>
                    </a:p>
                  </a:txBody>
                  <a:tcPr/>
                </a:tc>
                <a:extLst>
                  <a:ext uri="{0D108BD9-81ED-4DB2-BD59-A6C34878D82A}">
                    <a16:rowId xmlns:a16="http://schemas.microsoft.com/office/drawing/2014/main" val="10013"/>
                  </a:ext>
                </a:extLst>
              </a:tr>
            </a:tbl>
          </a:graphicData>
        </a:graphic>
      </p:graphicFrame>
      <p:graphicFrame>
        <p:nvGraphicFramePr>
          <p:cNvPr id="5" name="Table 4"/>
          <p:cNvGraphicFramePr>
            <a:graphicFrameLocks noGrp="1"/>
          </p:cNvGraphicFramePr>
          <p:nvPr>
            <p:extLst/>
          </p:nvPr>
        </p:nvGraphicFramePr>
        <p:xfrm>
          <a:off x="2000249" y="9611640"/>
          <a:ext cx="8153397" cy="6553064"/>
        </p:xfrm>
        <a:graphic>
          <a:graphicData uri="http://schemas.openxmlformats.org/drawingml/2006/table">
            <a:tbl>
              <a:tblPr>
                <a:tableStyleId>{5C22544A-7EE6-4342-B048-85BDC9FD1C3A}</a:tableStyleId>
              </a:tblPr>
              <a:tblGrid>
                <a:gridCol w="2688386">
                  <a:extLst>
                    <a:ext uri="{9D8B030D-6E8A-4147-A177-3AD203B41FA5}">
                      <a16:colId xmlns:a16="http://schemas.microsoft.com/office/drawing/2014/main" val="1178081667"/>
                    </a:ext>
                  </a:extLst>
                </a:gridCol>
                <a:gridCol w="428625">
                  <a:extLst>
                    <a:ext uri="{9D8B030D-6E8A-4147-A177-3AD203B41FA5}">
                      <a16:colId xmlns:a16="http://schemas.microsoft.com/office/drawing/2014/main" val="3771656986"/>
                    </a:ext>
                  </a:extLst>
                </a:gridCol>
                <a:gridCol w="114300">
                  <a:extLst>
                    <a:ext uri="{9D8B030D-6E8A-4147-A177-3AD203B41FA5}">
                      <a16:colId xmlns:a16="http://schemas.microsoft.com/office/drawing/2014/main" val="848095018"/>
                    </a:ext>
                  </a:extLst>
                </a:gridCol>
                <a:gridCol w="2742705">
                  <a:extLst>
                    <a:ext uri="{9D8B030D-6E8A-4147-A177-3AD203B41FA5}">
                      <a16:colId xmlns:a16="http://schemas.microsoft.com/office/drawing/2014/main" val="3110459976"/>
                    </a:ext>
                  </a:extLst>
                </a:gridCol>
                <a:gridCol w="2179381">
                  <a:extLst>
                    <a:ext uri="{9D8B030D-6E8A-4147-A177-3AD203B41FA5}">
                      <a16:colId xmlns:a16="http://schemas.microsoft.com/office/drawing/2014/main" val="1564071519"/>
                    </a:ext>
                  </a:extLst>
                </a:gridCol>
              </a:tblGrid>
              <a:tr h="197644">
                <a:tc>
                  <a:txBody>
                    <a:bodyPr/>
                    <a:lstStyle/>
                    <a:p>
                      <a:pPr algn="l" fontAlgn="b"/>
                      <a:r>
                        <a:rPr lang="en-US" sz="1000" u="none" strike="noStrike" dirty="0">
                          <a:solidFill>
                            <a:schemeClr val="tx1"/>
                          </a:solidFill>
                          <a:effectLst/>
                        </a:rPr>
                        <a:t>Item</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Type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Comment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798700"/>
                  </a:ext>
                </a:extLst>
              </a:tr>
              <a:tr h="197644">
                <a:tc>
                  <a:txBody>
                    <a:bodyPr/>
                    <a:lstStyle/>
                    <a:p>
                      <a:pPr algn="l" fontAlgn="b"/>
                      <a:r>
                        <a:rPr lang="en-US" sz="1000" u="none" strike="noStrike" dirty="0">
                          <a:solidFill>
                            <a:schemeClr val="tx1"/>
                          </a:solidFill>
                          <a:effectLst/>
                        </a:rPr>
                        <a:t> Depreciation</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1500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023835"/>
                  </a:ext>
                </a:extLst>
              </a:tr>
              <a:tr h="197644">
                <a:tc>
                  <a:txBody>
                    <a:bodyPr/>
                    <a:lstStyle/>
                    <a:p>
                      <a:pPr algn="l" fontAlgn="b"/>
                      <a:r>
                        <a:rPr lang="en-US" sz="1000" u="none" strike="noStrike">
                          <a:solidFill>
                            <a:schemeClr val="tx1"/>
                          </a:solidFill>
                          <a:effectLst/>
                        </a:rPr>
                        <a:t>Insurance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100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IN" sz="1000" u="none" strike="noStrike" dirty="0">
                          <a:solidFill>
                            <a:schemeClr val="tx1"/>
                          </a:solidFill>
                          <a:effectLst/>
                        </a:rPr>
                        <a:t>Consider as variable for now. (in reality it may have two components)</a:t>
                      </a:r>
                      <a:endParaRPr lang="en-IN"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70056"/>
                  </a:ext>
                </a:extLst>
              </a:tr>
              <a:tr h="197644">
                <a:tc>
                  <a:txBody>
                    <a:bodyPr/>
                    <a:lstStyle/>
                    <a:p>
                      <a:pPr algn="l" fontAlgn="b"/>
                      <a:r>
                        <a:rPr lang="en-US" sz="1000" u="none" strike="noStrike" dirty="0">
                          <a:solidFill>
                            <a:schemeClr val="tx1"/>
                          </a:solidFill>
                          <a:effectLst/>
                        </a:rPr>
                        <a:t>Interest on long-term loan</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250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30640"/>
                  </a:ext>
                </a:extLst>
              </a:tr>
              <a:tr h="197644">
                <a:tc>
                  <a:txBody>
                    <a:bodyPr/>
                    <a:lstStyle/>
                    <a:p>
                      <a:pPr algn="l" fontAlgn="b"/>
                      <a:r>
                        <a:rPr lang="en-US" sz="1000" u="none" strike="noStrike" dirty="0">
                          <a:solidFill>
                            <a:schemeClr val="tx1"/>
                          </a:solidFill>
                          <a:effectLst/>
                        </a:rPr>
                        <a:t>Interest on short-term loan</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450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1958732"/>
                  </a:ext>
                </a:extLst>
              </a:tr>
              <a:tr h="197644">
                <a:tc>
                  <a:txBody>
                    <a:bodyPr/>
                    <a:lstStyle/>
                    <a:p>
                      <a:pPr algn="l" fontAlgn="b"/>
                      <a:r>
                        <a:rPr lang="en-US" sz="1000" u="none" strike="noStrike">
                          <a:solidFill>
                            <a:schemeClr val="tx1"/>
                          </a:solidFill>
                          <a:effectLst/>
                        </a:rPr>
                        <a:t>Audit fee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50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chemeClr val="tx1"/>
                          </a:solidFill>
                          <a:effectLst/>
                        </a:rPr>
                        <a:t>Fixed</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188592"/>
                  </a:ext>
                </a:extLst>
              </a:tr>
              <a:tr h="197644">
                <a:tc>
                  <a:txBody>
                    <a:bodyPr/>
                    <a:lstStyle/>
                    <a:p>
                      <a:pPr algn="l" fontAlgn="b"/>
                      <a:r>
                        <a:rPr lang="en-US" sz="1000" u="none" strike="noStrike">
                          <a:solidFill>
                            <a:schemeClr val="tx1"/>
                          </a:solidFill>
                          <a:effectLst/>
                        </a:rPr>
                        <a:t> RoC registration fee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20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304678"/>
                  </a:ext>
                </a:extLst>
              </a:tr>
              <a:tr h="197644">
                <a:tc>
                  <a:txBody>
                    <a:bodyPr/>
                    <a:lstStyle/>
                    <a:p>
                      <a:pPr algn="l" fontAlgn="b"/>
                      <a:r>
                        <a:rPr lang="en-US" sz="1000" u="none" strike="noStrike">
                          <a:solidFill>
                            <a:schemeClr val="tx1"/>
                          </a:solidFill>
                          <a:effectLst/>
                        </a:rPr>
                        <a:t>Rent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120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1733535"/>
                  </a:ext>
                </a:extLst>
              </a:tr>
              <a:tr h="197644">
                <a:tc>
                  <a:txBody>
                    <a:bodyPr/>
                    <a:lstStyle/>
                    <a:p>
                      <a:pPr algn="l" fontAlgn="b"/>
                      <a:r>
                        <a:rPr lang="en-US" sz="1000" u="none" strike="noStrike">
                          <a:solidFill>
                            <a:schemeClr val="tx1"/>
                          </a:solidFill>
                          <a:effectLst/>
                        </a:rPr>
                        <a:t>Salaries</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3000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1490772"/>
                  </a:ext>
                </a:extLst>
              </a:tr>
              <a:tr h="197644">
                <a:tc>
                  <a:txBody>
                    <a:bodyPr/>
                    <a:lstStyle/>
                    <a:p>
                      <a:pPr algn="l" fontAlgn="b"/>
                      <a:r>
                        <a:rPr lang="en-US" sz="1000" u="none" strike="noStrike" dirty="0">
                          <a:solidFill>
                            <a:schemeClr val="tx1"/>
                          </a:solidFill>
                          <a:effectLst/>
                        </a:rPr>
                        <a:t>Wages</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2100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2311646"/>
                  </a:ext>
                </a:extLst>
              </a:tr>
              <a:tr h="197644">
                <a:tc>
                  <a:txBody>
                    <a:bodyPr/>
                    <a:lstStyle/>
                    <a:p>
                      <a:pPr algn="l" fontAlgn="b"/>
                      <a:r>
                        <a:rPr lang="en-US" sz="1000" u="none" strike="noStrike">
                          <a:solidFill>
                            <a:schemeClr val="tx1"/>
                          </a:solidFill>
                          <a:effectLst/>
                        </a:rPr>
                        <a:t>Advertisement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100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6153524"/>
                  </a:ext>
                </a:extLst>
              </a:tr>
              <a:tr h="197644">
                <a:tc>
                  <a:txBody>
                    <a:bodyPr/>
                    <a:lstStyle/>
                    <a:p>
                      <a:pPr algn="l" fontAlgn="b"/>
                      <a:r>
                        <a:rPr lang="en-US" sz="1000" u="none" strike="noStrike">
                          <a:solidFill>
                            <a:schemeClr val="tx1"/>
                          </a:solidFill>
                          <a:effectLst/>
                        </a:rPr>
                        <a:t>Maintenance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50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919855"/>
                  </a:ext>
                </a:extLst>
              </a:tr>
              <a:tr h="197644">
                <a:tc>
                  <a:txBody>
                    <a:bodyPr/>
                    <a:lstStyle/>
                    <a:p>
                      <a:pPr algn="l" fontAlgn="b"/>
                      <a:r>
                        <a:rPr lang="en-US" sz="1000" u="none" strike="noStrike" dirty="0">
                          <a:solidFill>
                            <a:schemeClr val="tx1"/>
                          </a:solidFill>
                          <a:effectLst/>
                        </a:rPr>
                        <a:t>Electricity cost</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40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2536983"/>
                  </a:ext>
                </a:extLst>
              </a:tr>
              <a:tr h="197644">
                <a:tc>
                  <a:txBody>
                    <a:bodyPr/>
                    <a:lstStyle/>
                    <a:p>
                      <a:pPr algn="l" fontAlgn="b"/>
                      <a:r>
                        <a:rPr lang="en-US" sz="1000" u="none" strike="noStrike" dirty="0">
                          <a:solidFill>
                            <a:schemeClr val="tx1"/>
                          </a:solidFill>
                          <a:effectLst/>
                        </a:rPr>
                        <a:t> Fuel cost</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35</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2060828"/>
                  </a:ext>
                </a:extLst>
              </a:tr>
              <a:tr h="197644">
                <a:tc>
                  <a:txBody>
                    <a:bodyPr/>
                    <a:lstStyle/>
                    <a:p>
                      <a:pPr algn="l" fontAlgn="b"/>
                      <a:r>
                        <a:rPr lang="en-US" sz="1000" u="none" strike="noStrike">
                          <a:solidFill>
                            <a:schemeClr val="tx1"/>
                          </a:solidFill>
                          <a:effectLst/>
                        </a:rPr>
                        <a:t> Transportation</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150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5573644"/>
                  </a:ext>
                </a:extLst>
              </a:tr>
              <a:tr h="197644">
                <a:tc>
                  <a:txBody>
                    <a:bodyPr/>
                    <a:lstStyle/>
                    <a:p>
                      <a:pPr algn="l" fontAlgn="b"/>
                      <a:r>
                        <a:rPr lang="en-US" sz="1000" u="none" strike="noStrike" dirty="0">
                          <a:solidFill>
                            <a:schemeClr val="tx1"/>
                          </a:solidFill>
                          <a:effectLst/>
                        </a:rPr>
                        <a:t>Stationery</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10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839314"/>
                  </a:ext>
                </a:extLst>
              </a:tr>
              <a:tr h="197644">
                <a:tc>
                  <a:txBody>
                    <a:bodyPr/>
                    <a:lstStyle/>
                    <a:p>
                      <a:pPr algn="l" fontAlgn="b"/>
                      <a:r>
                        <a:rPr lang="en-US" sz="1000" u="none" strike="noStrike">
                          <a:solidFill>
                            <a:schemeClr val="tx1"/>
                          </a:solidFill>
                          <a:effectLst/>
                        </a:rPr>
                        <a:t>Dividend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Not a cost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6716084"/>
                  </a:ext>
                </a:extLst>
              </a:tr>
              <a:tr h="197644">
                <a:tc>
                  <a:txBody>
                    <a:bodyPr/>
                    <a:lstStyle/>
                    <a:p>
                      <a:pPr algn="l" fontAlgn="b"/>
                      <a:r>
                        <a:rPr lang="en-US" sz="1000" u="none" strike="noStrike">
                          <a:solidFill>
                            <a:schemeClr val="tx1"/>
                          </a:solidFill>
                          <a:effectLst/>
                        </a:rPr>
                        <a:t> Printing cost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20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1852627"/>
                  </a:ext>
                </a:extLst>
              </a:tr>
              <a:tr h="197644">
                <a:tc>
                  <a:txBody>
                    <a:bodyPr/>
                    <a:lstStyle/>
                    <a:p>
                      <a:pPr algn="l" fontAlgn="b"/>
                      <a:r>
                        <a:rPr lang="en-IN" sz="1000" u="none" strike="noStrike" dirty="0">
                          <a:solidFill>
                            <a:schemeClr val="tx1"/>
                          </a:solidFill>
                          <a:effectLst/>
                        </a:rPr>
                        <a:t>Internet and data plan cost</a:t>
                      </a:r>
                      <a:endParaRPr lang="en-IN"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dirty="0">
                          <a:solidFill>
                            <a:schemeClr val="tx1"/>
                          </a:solidFill>
                          <a:effectLst/>
                        </a:rPr>
                        <a:t>12</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088908"/>
                  </a:ext>
                </a:extLst>
              </a:tr>
              <a:tr h="197644">
                <a:tc>
                  <a:txBody>
                    <a:bodyPr/>
                    <a:lstStyle/>
                    <a:p>
                      <a:pPr algn="l" fontAlgn="b"/>
                      <a:r>
                        <a:rPr lang="en-US" sz="1000" u="none" strike="noStrike">
                          <a:solidFill>
                            <a:schemeClr val="tx1"/>
                          </a:solidFill>
                          <a:effectLst/>
                        </a:rPr>
                        <a:t>Income tax</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Not a cost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8552756"/>
                  </a:ext>
                </a:extLst>
              </a:tr>
              <a:tr h="197644">
                <a:tc>
                  <a:txBody>
                    <a:bodyPr/>
                    <a:lstStyle/>
                    <a:p>
                      <a:pPr algn="l" fontAlgn="b"/>
                      <a:r>
                        <a:rPr lang="en-US" sz="1000" u="none" strike="noStrike">
                          <a:solidFill>
                            <a:schemeClr val="tx1"/>
                          </a:solidFill>
                          <a:effectLst/>
                        </a:rPr>
                        <a:t> Web-hosting cost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22</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193834"/>
                  </a:ext>
                </a:extLst>
              </a:tr>
              <a:tr h="197644">
                <a:tc>
                  <a:txBody>
                    <a:bodyPr/>
                    <a:lstStyle/>
                    <a:p>
                      <a:pPr algn="l" fontAlgn="b"/>
                      <a:r>
                        <a:rPr lang="en-IN" sz="1000" u="none" strike="noStrike">
                          <a:solidFill>
                            <a:schemeClr val="tx1"/>
                          </a:solidFill>
                          <a:effectLst/>
                        </a:rPr>
                        <a:t>Cost of maintaining security around the factory</a:t>
                      </a:r>
                      <a:endParaRPr lang="en-IN"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25</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338213"/>
                  </a:ext>
                </a:extLst>
              </a:tr>
              <a:tr h="197644">
                <a:tc>
                  <a:txBody>
                    <a:bodyPr/>
                    <a:lstStyle/>
                    <a:p>
                      <a:pPr algn="l" fontAlgn="b"/>
                      <a:r>
                        <a:rPr lang="en-US" sz="1000" u="none" strike="noStrike">
                          <a:solidFill>
                            <a:schemeClr val="tx1"/>
                          </a:solidFill>
                          <a:effectLst/>
                        </a:rPr>
                        <a:t>Rent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120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7797071"/>
                  </a:ext>
                </a:extLst>
              </a:tr>
              <a:tr h="197644">
                <a:tc>
                  <a:txBody>
                    <a:bodyPr/>
                    <a:lstStyle/>
                    <a:p>
                      <a:pPr algn="l" fontAlgn="b"/>
                      <a:r>
                        <a:rPr lang="en-IN" sz="1000" u="none" strike="noStrike">
                          <a:solidFill>
                            <a:schemeClr val="tx1"/>
                          </a:solidFill>
                          <a:effectLst/>
                        </a:rPr>
                        <a:t>Production bonus (related to higher production)</a:t>
                      </a:r>
                      <a:endParaRPr lang="en-IN"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120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930986"/>
                  </a:ext>
                </a:extLst>
              </a:tr>
              <a:tr h="197644">
                <a:tc>
                  <a:txBody>
                    <a:bodyPr/>
                    <a:lstStyle/>
                    <a:p>
                      <a:pPr algn="l" fontAlgn="b"/>
                      <a:r>
                        <a:rPr lang="en-US" sz="1000" u="none" strike="noStrike" dirty="0">
                          <a:solidFill>
                            <a:schemeClr val="tx1"/>
                          </a:solidFill>
                          <a:effectLst/>
                        </a:rPr>
                        <a:t>Traveling expense</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25</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838877"/>
                  </a:ext>
                </a:extLst>
              </a:tr>
              <a:tr h="197644">
                <a:tc>
                  <a:txBody>
                    <a:bodyPr/>
                    <a:lstStyle/>
                    <a:p>
                      <a:pPr algn="l" fontAlgn="b"/>
                      <a:r>
                        <a:rPr lang="en-US" sz="1000" u="none" strike="noStrike">
                          <a:solidFill>
                            <a:schemeClr val="tx1"/>
                          </a:solidFill>
                          <a:effectLst/>
                        </a:rPr>
                        <a:t>Telephone bill payment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10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8803462"/>
                  </a:ext>
                </a:extLst>
              </a:tr>
              <a:tr h="197644">
                <a:tc>
                  <a:txBody>
                    <a:bodyPr/>
                    <a:lstStyle/>
                    <a:p>
                      <a:pPr algn="l" fontAlgn="b"/>
                      <a:r>
                        <a:rPr lang="en-US" sz="1000" u="none" strike="noStrike">
                          <a:solidFill>
                            <a:schemeClr val="tx1"/>
                          </a:solidFill>
                          <a:effectLst/>
                        </a:rPr>
                        <a:t>Sales promotion cost</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50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0403182"/>
                  </a:ext>
                </a:extLst>
              </a:tr>
              <a:tr h="197644">
                <a:tc>
                  <a:txBody>
                    <a:bodyPr/>
                    <a:lstStyle/>
                    <a:p>
                      <a:pPr algn="l" fontAlgn="b"/>
                      <a:r>
                        <a:rPr lang="en-IN" sz="1000" u="none" strike="noStrike">
                          <a:solidFill>
                            <a:schemeClr val="tx1"/>
                          </a:solidFill>
                          <a:effectLst/>
                        </a:rPr>
                        <a:t>Annual renewal of export license</a:t>
                      </a:r>
                      <a:endParaRPr lang="en-IN"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30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8174296"/>
                  </a:ext>
                </a:extLst>
              </a:tr>
              <a:tr h="197644">
                <a:tc>
                  <a:txBody>
                    <a:bodyPr/>
                    <a:lstStyle/>
                    <a:p>
                      <a:pPr algn="l" fontAlgn="b"/>
                      <a:r>
                        <a:rPr lang="en-US" sz="1000" u="none" strike="noStrike">
                          <a:solidFill>
                            <a:schemeClr val="tx1"/>
                          </a:solidFill>
                          <a:effectLst/>
                        </a:rPr>
                        <a:t>Insurance for vehicle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40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Fixed</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dirty="0">
                          <a:solidFill>
                            <a:schemeClr val="tx1"/>
                          </a:solidFill>
                          <a:effectLst/>
                        </a:rPr>
                        <a:t>Ignore for now</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2010447"/>
                  </a:ext>
                </a:extLst>
              </a:tr>
              <a:tr h="197644">
                <a:tc>
                  <a:txBody>
                    <a:bodyPr/>
                    <a:lstStyle/>
                    <a:p>
                      <a:pPr algn="l" fontAlgn="b"/>
                      <a:r>
                        <a:rPr lang="en-IN" sz="1000" u="none" strike="noStrike">
                          <a:solidFill>
                            <a:schemeClr val="tx1"/>
                          </a:solidFill>
                          <a:effectLst/>
                        </a:rPr>
                        <a:t>Insurance for inventory and other assets of the factory</a:t>
                      </a:r>
                      <a:endParaRPr lang="en-IN"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30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Variable</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r>
                        <a:rPr lang="en-US" sz="1000" u="none" strike="noStrike">
                          <a:solidFill>
                            <a:schemeClr val="tx1"/>
                          </a:solidFill>
                          <a:effectLst/>
                        </a:rPr>
                        <a:t>Ignore for now</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12780"/>
                  </a:ext>
                </a:extLst>
              </a:tr>
              <a:tr h="197644">
                <a:tc>
                  <a:txBody>
                    <a:bodyPr/>
                    <a:lstStyle/>
                    <a:p>
                      <a:pPr algn="l" fontAlgn="b"/>
                      <a:r>
                        <a:rPr lang="en-US" sz="1000" u="none" strike="noStrike">
                          <a:solidFill>
                            <a:schemeClr val="tx1"/>
                          </a:solidFill>
                          <a:effectLst/>
                        </a:rPr>
                        <a:t>Sales  </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5000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051779"/>
                  </a:ext>
                </a:extLst>
              </a:tr>
              <a:tr h="197644">
                <a:tc>
                  <a:txBody>
                    <a:bodyPr/>
                    <a:lstStyle/>
                    <a:p>
                      <a:pPr algn="l" fontAlgn="b"/>
                      <a:r>
                        <a:rPr lang="en-US" sz="1000" u="none" strike="noStrike" dirty="0">
                          <a:solidFill>
                            <a:schemeClr val="tx1"/>
                          </a:solidFill>
                          <a:effectLst/>
                        </a:rPr>
                        <a:t>Number of unit sold</a:t>
                      </a:r>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r" fontAlgn="b"/>
                      <a:r>
                        <a:rPr lang="en-US" sz="1000" u="none" strike="noStrike">
                          <a:solidFill>
                            <a:schemeClr val="tx1"/>
                          </a:solidFill>
                          <a:effectLst/>
                        </a:rPr>
                        <a:t>500</a:t>
                      </a:r>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b"/>
                      <a:endParaRPr lang="en-US" sz="1000" b="0" i="0" u="none" strike="noStrike" dirty="0">
                        <a:solidFill>
                          <a:schemeClr val="tx1"/>
                        </a:solidFill>
                        <a:effectLst/>
                        <a:latin typeface="Calibri" panose="020F0502020204030204" pitchFamily="34" charset="0"/>
                      </a:endParaRPr>
                    </a:p>
                  </a:txBody>
                  <a:tcPr marL="7072" marR="7072" marT="7072" marB="0" anchor="b">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4072890"/>
                  </a:ext>
                </a:extLst>
              </a:tr>
            </a:tbl>
          </a:graphicData>
        </a:graphic>
      </p:graphicFrame>
      <p:sp>
        <p:nvSpPr>
          <p:cNvPr id="3" name="TextBox 2"/>
          <p:cNvSpPr txBox="1"/>
          <p:nvPr/>
        </p:nvSpPr>
        <p:spPr>
          <a:xfrm>
            <a:off x="10454640" y="2191040"/>
            <a:ext cx="205740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dirty="0"/>
              <a:t>Insurance and maintenance are semi-variable costs.</a:t>
            </a:r>
            <a:endParaRPr lang="en-US" dirty="0"/>
          </a:p>
        </p:txBody>
      </p:sp>
    </p:spTree>
    <p:extLst>
      <p:ext uri="{BB962C8B-B14F-4D97-AF65-F5344CB8AC3E}">
        <p14:creationId xmlns:p14="http://schemas.microsoft.com/office/powerpoint/2010/main" val="38326598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Uses of BEP</a:t>
            </a:r>
            <a:endParaRPr lang="en-IN" dirty="0"/>
          </a:p>
        </p:txBody>
      </p:sp>
      <p:sp>
        <p:nvSpPr>
          <p:cNvPr id="4" name="Content Placeholder 3"/>
          <p:cNvSpPr>
            <a:spLocks noGrp="1"/>
          </p:cNvSpPr>
          <p:nvPr>
            <p:ph idx="1"/>
          </p:nvPr>
        </p:nvSpPr>
        <p:spPr>
          <a:xfrm>
            <a:off x="838200" y="1311275"/>
            <a:ext cx="10515600" cy="4351338"/>
          </a:xfrm>
        </p:spPr>
        <p:txBody>
          <a:bodyPr>
            <a:normAutofit lnSpcReduction="10000"/>
          </a:bodyPr>
          <a:lstStyle/>
          <a:p>
            <a:r>
              <a:rPr lang="en-US" dirty="0"/>
              <a:t>Provides information on minimum sales for achieving profit.</a:t>
            </a:r>
          </a:p>
          <a:p>
            <a:r>
              <a:rPr lang="en-US" dirty="0"/>
              <a:t>Helps to compare multiple business opportunities and multiple options for executing a business.  </a:t>
            </a:r>
          </a:p>
          <a:p>
            <a:r>
              <a:rPr lang="en-US" dirty="0"/>
              <a:t>Estimate amount of goods to be sold in order to meet all expenses.</a:t>
            </a:r>
          </a:p>
          <a:p>
            <a:r>
              <a:rPr lang="en-US" dirty="0"/>
              <a:t>Level of production and profit thereof.</a:t>
            </a:r>
          </a:p>
          <a:p>
            <a:r>
              <a:rPr lang="en-US" dirty="0"/>
              <a:t>Act as a milestone for the entire team to achieve targeted sales. </a:t>
            </a:r>
          </a:p>
          <a:p>
            <a:r>
              <a:rPr lang="en-US" dirty="0"/>
              <a:t>Gives idea about margin of safety and risk thereof.</a:t>
            </a:r>
          </a:p>
          <a:p>
            <a:r>
              <a:rPr lang="en-US" dirty="0"/>
              <a:t>Understand the price sensitivity of profit and decide on price.</a:t>
            </a:r>
          </a:p>
          <a:p>
            <a:r>
              <a:rPr lang="en-US" dirty="0"/>
              <a:t>Cost control, decide on cost structure, and quick estimate.</a:t>
            </a:r>
            <a:endParaRPr lang="en-IN" dirty="0"/>
          </a:p>
        </p:txBody>
      </p:sp>
    </p:spTree>
    <p:extLst>
      <p:ext uri="{BB962C8B-B14F-4D97-AF65-F5344CB8AC3E}">
        <p14:creationId xmlns:p14="http://schemas.microsoft.com/office/powerpoint/2010/main" val="39575370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BEP</a:t>
            </a:r>
            <a:endParaRPr lang="en-IN" dirty="0"/>
          </a:p>
        </p:txBody>
      </p:sp>
      <p:sp>
        <p:nvSpPr>
          <p:cNvPr id="3" name="Content Placeholder 2"/>
          <p:cNvSpPr>
            <a:spLocks noGrp="1"/>
          </p:cNvSpPr>
          <p:nvPr>
            <p:ph idx="1"/>
          </p:nvPr>
        </p:nvSpPr>
        <p:spPr>
          <a:xfrm>
            <a:off x="495300" y="1368425"/>
            <a:ext cx="10858500" cy="4351338"/>
          </a:xfrm>
        </p:spPr>
        <p:txBody>
          <a:bodyPr/>
          <a:lstStyle/>
          <a:p>
            <a:pPr marL="0" indent="0">
              <a:buNone/>
            </a:pPr>
            <a:r>
              <a:rPr lang="en-US" dirty="0"/>
              <a:t>Many assumptions based on which BEP is estimated are unrealistic. </a:t>
            </a:r>
          </a:p>
          <a:p>
            <a:pPr marL="0" indent="0">
              <a:buNone/>
            </a:pPr>
            <a:r>
              <a:rPr lang="en-US" dirty="0"/>
              <a:t>For example:</a:t>
            </a:r>
          </a:p>
          <a:p>
            <a:r>
              <a:rPr lang="en-US" dirty="0"/>
              <a:t>Fixed cost may vary with turnover, </a:t>
            </a:r>
            <a:r>
              <a:rPr lang="en-US" dirty="0" smtClean="0"/>
              <a:t>over time</a:t>
            </a:r>
            <a:endParaRPr lang="en-US" dirty="0"/>
          </a:p>
          <a:p>
            <a:r>
              <a:rPr lang="en-US" dirty="0"/>
              <a:t>Variable cost may go down as sales increases due to economy of scale, </a:t>
            </a:r>
          </a:p>
          <a:p>
            <a:r>
              <a:rPr lang="en-US" dirty="0"/>
              <a:t>It is unlikely that you sell all you produce. Inventory either gets built up or reduces during course of business.</a:t>
            </a:r>
            <a:endParaRPr lang="en-IN" dirty="0"/>
          </a:p>
          <a:p>
            <a:r>
              <a:rPr lang="en-US" dirty="0"/>
              <a:t>Break-even estimation is easy for simple business such </a:t>
            </a:r>
            <a:r>
              <a:rPr lang="en-US" dirty="0" smtClean="0"/>
              <a:t>as one </a:t>
            </a:r>
            <a:br>
              <a:rPr lang="en-US" dirty="0" smtClean="0"/>
            </a:br>
            <a:r>
              <a:rPr lang="en-US" dirty="0" smtClean="0"/>
              <a:t>product </a:t>
            </a:r>
            <a:r>
              <a:rPr lang="en-US" dirty="0"/>
              <a:t>company. It becomes difficult for multiple products.</a:t>
            </a:r>
            <a:endParaRPr lang="en-IN" dirty="0"/>
          </a:p>
        </p:txBody>
      </p:sp>
    </p:spTree>
    <p:extLst>
      <p:ext uri="{BB962C8B-B14F-4D97-AF65-F5344CB8AC3E}">
        <p14:creationId xmlns:p14="http://schemas.microsoft.com/office/powerpoint/2010/main" val="9826117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a:t>
            </a:r>
            <a:endParaRPr lang="en-IN" dirty="0"/>
          </a:p>
        </p:txBody>
      </p:sp>
      <p:sp>
        <p:nvSpPr>
          <p:cNvPr id="3" name="Content Placeholder 2"/>
          <p:cNvSpPr>
            <a:spLocks noGrp="1"/>
          </p:cNvSpPr>
          <p:nvPr>
            <p:ph idx="1"/>
          </p:nvPr>
        </p:nvSpPr>
        <p:spPr/>
        <p:txBody>
          <a:bodyPr/>
          <a:lstStyle/>
          <a:p>
            <a:r>
              <a:rPr lang="en-US" dirty="0"/>
              <a:t>Advantages outweigh limitations. Using it judiciously is very helpful in planning as also decision making.</a:t>
            </a:r>
          </a:p>
          <a:p>
            <a:r>
              <a:rPr lang="en-US" dirty="0"/>
              <a:t>It is specially helpful for startups in selecting opportunities or projects out of many options and understanding level of operation to be profitable.</a:t>
            </a:r>
          </a:p>
          <a:p>
            <a:pPr marL="0" indent="0">
              <a:buNone/>
            </a:pPr>
            <a:r>
              <a:rPr lang="en-US" dirty="0"/>
              <a:t> </a:t>
            </a:r>
            <a:endParaRPr lang="en-IN" dirty="0"/>
          </a:p>
        </p:txBody>
      </p:sp>
    </p:spTree>
    <p:extLst>
      <p:ext uri="{BB962C8B-B14F-4D97-AF65-F5344CB8AC3E}">
        <p14:creationId xmlns:p14="http://schemas.microsoft.com/office/powerpoint/2010/main" val="357769301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Inventory Costs You Money. Try Keeping it Low.</a:t>
            </a:r>
            <a:endParaRPr lang="en-US" dirty="0"/>
          </a:p>
        </p:txBody>
      </p:sp>
      <p:sp>
        <p:nvSpPr>
          <p:cNvPr id="3" name="Content Placeholder 2"/>
          <p:cNvSpPr>
            <a:spLocks noGrp="1"/>
          </p:cNvSpPr>
          <p:nvPr>
            <p:ph idx="1"/>
          </p:nvPr>
        </p:nvSpPr>
        <p:spPr/>
        <p:txBody>
          <a:bodyPr>
            <a:normAutofit fontScale="85000" lnSpcReduction="20000"/>
          </a:bodyPr>
          <a:lstStyle/>
          <a:p>
            <a:r>
              <a:rPr lang="en-IN" smtClean="0"/>
              <a:t>Suppose you maintain inventory of fabric, button, consumable and finished goods stock of ₹ 13 million (on an average) over the year.</a:t>
            </a:r>
          </a:p>
          <a:p>
            <a:r>
              <a:rPr lang="en-IN" smtClean="0"/>
              <a:t>Suppose you have borrowed ₹</a:t>
            </a:r>
            <a:r>
              <a:rPr lang="en-US" smtClean="0"/>
              <a:t> 10 million from bank to maintain this stock (inventory) as working capital loan. </a:t>
            </a:r>
          </a:p>
          <a:p>
            <a:r>
              <a:rPr lang="en-IN" smtClean="0"/>
              <a:t>Let us assume that the rate of interest on bank loan is 15% p.a.</a:t>
            </a:r>
          </a:p>
          <a:p>
            <a:r>
              <a:rPr lang="en-IN" smtClean="0"/>
              <a:t>You have to pay interest on ₹ 10 million on average loan of ₹1.5 million. Say, you incur loss of 0.5 million in a year.</a:t>
            </a:r>
          </a:p>
          <a:p>
            <a:r>
              <a:rPr lang="en-IN" smtClean="0"/>
              <a:t>If you can smartly manage your inventory, perhaps you can smoothly manage the business with ₹7 million and reduce bank loan to ₹5 million. </a:t>
            </a:r>
          </a:p>
          <a:p>
            <a:r>
              <a:rPr lang="en-IN" smtClean="0"/>
              <a:t>Therefore, your interest will come down to ₹ 0.75 million only. </a:t>
            </a:r>
          </a:p>
          <a:p>
            <a:r>
              <a:rPr lang="en-IN" smtClean="0"/>
              <a:t>Just by managing the inventory efficiently, you have transformed </a:t>
            </a:r>
            <a:br>
              <a:rPr lang="en-IN" smtClean="0"/>
            </a:br>
            <a:r>
              <a:rPr lang="en-IN" smtClean="0"/>
              <a:t>loss into profit.</a:t>
            </a:r>
          </a:p>
          <a:p>
            <a:r>
              <a:rPr lang="en-US" smtClean="0"/>
              <a:t>In case you do not borrow working capital, still you incur opportunity cost.</a:t>
            </a:r>
            <a:endParaRPr lang="en-US" dirty="0"/>
          </a:p>
        </p:txBody>
      </p:sp>
    </p:spTree>
    <p:extLst>
      <p:ext uri="{BB962C8B-B14F-4D97-AF65-F5344CB8AC3E}">
        <p14:creationId xmlns:p14="http://schemas.microsoft.com/office/powerpoint/2010/main" val="3469858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553" y="506724"/>
            <a:ext cx="11534775" cy="1338572"/>
          </a:xfrm>
        </p:spPr>
        <p:txBody>
          <a:bodyPr>
            <a:noAutofit/>
          </a:bodyPr>
          <a:lstStyle/>
          <a:p>
            <a:r>
              <a:rPr lang="en-IN" sz="3200" dirty="0" smtClean="0"/>
              <a:t>The operating </a:t>
            </a:r>
            <a:r>
              <a:rPr lang="en-IN" sz="3200" dirty="0"/>
              <a:t>leverage (OL</a:t>
            </a:r>
            <a:r>
              <a:rPr lang="en-IN" sz="3200" dirty="0" smtClean="0"/>
              <a:t>) </a:t>
            </a:r>
            <a:r>
              <a:rPr lang="en-IN" sz="3200" dirty="0"/>
              <a:t>would look like the following if one plots the OL over quantity</a:t>
            </a:r>
            <a:endParaRPr lang="en-US" sz="3200" dirty="0"/>
          </a:p>
        </p:txBody>
      </p:sp>
      <p:cxnSp>
        <p:nvCxnSpPr>
          <p:cNvPr id="5" name="Elbow Connector 4"/>
          <p:cNvCxnSpPr/>
          <p:nvPr/>
        </p:nvCxnSpPr>
        <p:spPr>
          <a:xfrm>
            <a:off x="2590800" y="1981200"/>
            <a:ext cx="7315200" cy="1981200"/>
          </a:xfrm>
          <a:prstGeom prst="bentConnector3">
            <a:avLst>
              <a:gd name="adj1" fmla="val 15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96000" y="1600201"/>
            <a:ext cx="0" cy="4525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6196362" y="1739590"/>
            <a:ext cx="3479180" cy="2096430"/>
          </a:xfrm>
          <a:custGeom>
            <a:avLst/>
            <a:gdLst>
              <a:gd name="connsiteX0" fmla="*/ 3063 w 3482243"/>
              <a:gd name="connsiteY0" fmla="*/ 0 h 2096430"/>
              <a:gd name="connsiteX1" fmla="*/ 560624 w 3482243"/>
              <a:gd name="connsiteY1" fmla="*/ 1427356 h 2096430"/>
              <a:gd name="connsiteX2" fmla="*/ 3482243 w 3482243"/>
              <a:gd name="connsiteY2" fmla="*/ 2096430 h 2096430"/>
              <a:gd name="connsiteX0" fmla="*/ 0 w 3479180"/>
              <a:gd name="connsiteY0" fmla="*/ 0 h 2096430"/>
              <a:gd name="connsiteX1" fmla="*/ 557561 w 3479180"/>
              <a:gd name="connsiteY1" fmla="*/ 1427356 h 2096430"/>
              <a:gd name="connsiteX2" fmla="*/ 3479180 w 3479180"/>
              <a:gd name="connsiteY2" fmla="*/ 2096430 h 2096430"/>
              <a:gd name="connsiteX0" fmla="*/ 0 w 3479180"/>
              <a:gd name="connsiteY0" fmla="*/ 0 h 2096430"/>
              <a:gd name="connsiteX1" fmla="*/ 557561 w 3479180"/>
              <a:gd name="connsiteY1" fmla="*/ 1427356 h 2096430"/>
              <a:gd name="connsiteX2" fmla="*/ 3479180 w 3479180"/>
              <a:gd name="connsiteY2" fmla="*/ 2096430 h 2096430"/>
              <a:gd name="connsiteX0" fmla="*/ 0 w 3479180"/>
              <a:gd name="connsiteY0" fmla="*/ 0 h 2096430"/>
              <a:gd name="connsiteX1" fmla="*/ 557561 w 3479180"/>
              <a:gd name="connsiteY1" fmla="*/ 1427356 h 2096430"/>
              <a:gd name="connsiteX2" fmla="*/ 3479180 w 3479180"/>
              <a:gd name="connsiteY2" fmla="*/ 2096430 h 2096430"/>
            </a:gdLst>
            <a:ahLst/>
            <a:cxnLst>
              <a:cxn ang="0">
                <a:pos x="connsiteX0" y="connsiteY0"/>
              </a:cxn>
              <a:cxn ang="0">
                <a:pos x="connsiteX1" y="connsiteY1"/>
              </a:cxn>
              <a:cxn ang="0">
                <a:pos x="connsiteX2" y="connsiteY2"/>
              </a:cxn>
            </a:cxnLst>
            <a:rect l="l" t="t" r="r" b="b"/>
            <a:pathLst>
              <a:path w="3479180" h="2096430">
                <a:moveTo>
                  <a:pt x="0" y="0"/>
                </a:moveTo>
                <a:cubicBezTo>
                  <a:pt x="78059" y="550127"/>
                  <a:pt x="0" y="1044498"/>
                  <a:pt x="557561" y="1427356"/>
                </a:cubicBezTo>
                <a:cubicBezTo>
                  <a:pt x="1115122" y="1810214"/>
                  <a:pt x="2308302" y="1936595"/>
                  <a:pt x="3479180" y="2096430"/>
                </a:cubicBezTo>
              </a:path>
            </a:pathLst>
          </a:cu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2683727" y="4159405"/>
            <a:ext cx="3334214" cy="1828800"/>
          </a:xfrm>
          <a:custGeom>
            <a:avLst/>
            <a:gdLst>
              <a:gd name="connsiteX0" fmla="*/ 0 w 3334214"/>
              <a:gd name="connsiteY0" fmla="*/ 0 h 1828800"/>
              <a:gd name="connsiteX1" fmla="*/ 2698595 w 3334214"/>
              <a:gd name="connsiteY1" fmla="*/ 356839 h 1828800"/>
              <a:gd name="connsiteX2" fmla="*/ 3334214 w 3334214"/>
              <a:gd name="connsiteY2" fmla="*/ 1828800 h 1828800"/>
            </a:gdLst>
            <a:ahLst/>
            <a:cxnLst>
              <a:cxn ang="0">
                <a:pos x="connsiteX0" y="connsiteY0"/>
              </a:cxn>
              <a:cxn ang="0">
                <a:pos x="connsiteX1" y="connsiteY1"/>
              </a:cxn>
              <a:cxn ang="0">
                <a:pos x="connsiteX2" y="connsiteY2"/>
              </a:cxn>
            </a:cxnLst>
            <a:rect l="l" t="t" r="r" b="b"/>
            <a:pathLst>
              <a:path w="3334214" h="1828800">
                <a:moveTo>
                  <a:pt x="0" y="0"/>
                </a:moveTo>
                <a:cubicBezTo>
                  <a:pt x="1071446" y="26019"/>
                  <a:pt x="2142893" y="52039"/>
                  <a:pt x="2698595" y="356839"/>
                </a:cubicBezTo>
                <a:cubicBezTo>
                  <a:pt x="3254297" y="661639"/>
                  <a:pt x="3294255" y="1245219"/>
                  <a:pt x="3334214" y="1828800"/>
                </a:cubicBezTo>
              </a:path>
            </a:pathLst>
          </a:cu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440724" y="4460546"/>
            <a:ext cx="3657625" cy="461665"/>
          </a:xfrm>
          <a:custGeom>
            <a:avLst/>
            <a:gdLst>
              <a:gd name="connsiteX0" fmla="*/ 0 w 3124200"/>
              <a:gd name="connsiteY0" fmla="*/ 0 h 369332"/>
              <a:gd name="connsiteX1" fmla="*/ 3124200 w 3124200"/>
              <a:gd name="connsiteY1" fmla="*/ 0 h 369332"/>
              <a:gd name="connsiteX2" fmla="*/ 3124200 w 3124200"/>
              <a:gd name="connsiteY2" fmla="*/ 369332 h 369332"/>
              <a:gd name="connsiteX3" fmla="*/ 0 w 3124200"/>
              <a:gd name="connsiteY3" fmla="*/ 369332 h 369332"/>
              <a:gd name="connsiteX4" fmla="*/ 0 w 3124200"/>
              <a:gd name="connsiteY4" fmla="*/ 0 h 369332"/>
              <a:gd name="connsiteX0" fmla="*/ 0 w 3613023"/>
              <a:gd name="connsiteY0" fmla="*/ 0 h 369332"/>
              <a:gd name="connsiteX1" fmla="*/ 3124200 w 3613023"/>
              <a:gd name="connsiteY1" fmla="*/ 0 h 369332"/>
              <a:gd name="connsiteX2" fmla="*/ 3612995 w 3613023"/>
              <a:gd name="connsiteY2" fmla="*/ 267571 h 369332"/>
              <a:gd name="connsiteX3" fmla="*/ 3124200 w 3613023"/>
              <a:gd name="connsiteY3" fmla="*/ 369332 h 369332"/>
              <a:gd name="connsiteX4" fmla="*/ 0 w 3613023"/>
              <a:gd name="connsiteY4" fmla="*/ 369332 h 369332"/>
              <a:gd name="connsiteX5" fmla="*/ 0 w 3613023"/>
              <a:gd name="connsiteY5" fmla="*/ 0 h 369332"/>
              <a:gd name="connsiteX0" fmla="*/ 0 w 3657625"/>
              <a:gd name="connsiteY0" fmla="*/ 0 h 369332"/>
              <a:gd name="connsiteX1" fmla="*/ 3124200 w 3657625"/>
              <a:gd name="connsiteY1" fmla="*/ 0 h 369332"/>
              <a:gd name="connsiteX2" fmla="*/ 3657600 w 3657625"/>
              <a:gd name="connsiteY2" fmla="*/ 200664 h 369332"/>
              <a:gd name="connsiteX3" fmla="*/ 3124200 w 3657625"/>
              <a:gd name="connsiteY3" fmla="*/ 369332 h 369332"/>
              <a:gd name="connsiteX4" fmla="*/ 0 w 3657625"/>
              <a:gd name="connsiteY4" fmla="*/ 369332 h 369332"/>
              <a:gd name="connsiteX5" fmla="*/ 0 w 3657625"/>
              <a:gd name="connsiteY5"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25" h="369332">
                <a:moveTo>
                  <a:pt x="0" y="0"/>
                </a:moveTo>
                <a:lnTo>
                  <a:pt x="3124200" y="0"/>
                </a:lnTo>
                <a:cubicBezTo>
                  <a:pt x="3119863" y="59454"/>
                  <a:pt x="3661937" y="141210"/>
                  <a:pt x="3657600" y="200664"/>
                </a:cubicBezTo>
                <a:lnTo>
                  <a:pt x="3124200" y="369332"/>
                </a:lnTo>
                <a:lnTo>
                  <a:pt x="0" y="369332"/>
                </a:lnTo>
                <a:lnTo>
                  <a:pt x="0" y="0"/>
                </a:lnTo>
                <a:close/>
              </a:path>
            </a:pathLst>
          </a:cu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IN" sz="2400" b="1" dirty="0"/>
              <a:t>Number of unit sold</a:t>
            </a:r>
            <a:endParaRPr lang="en-US" sz="2400" b="1" dirty="0"/>
          </a:p>
        </p:txBody>
      </p:sp>
      <p:sp>
        <p:nvSpPr>
          <p:cNvPr id="17" name="TextBox 16"/>
          <p:cNvSpPr txBox="1"/>
          <p:nvPr/>
        </p:nvSpPr>
        <p:spPr>
          <a:xfrm>
            <a:off x="1851142" y="1699349"/>
            <a:ext cx="553998" cy="2778979"/>
          </a:xfrm>
          <a:custGeom>
            <a:avLst/>
            <a:gdLst>
              <a:gd name="connsiteX0" fmla="*/ 0 w 461665"/>
              <a:gd name="connsiteY0" fmla="*/ 0 h 2308324"/>
              <a:gd name="connsiteX1" fmla="*/ 461665 w 461665"/>
              <a:gd name="connsiteY1" fmla="*/ 0 h 2308324"/>
              <a:gd name="connsiteX2" fmla="*/ 461665 w 461665"/>
              <a:gd name="connsiteY2" fmla="*/ 2308324 h 2308324"/>
              <a:gd name="connsiteX3" fmla="*/ 0 w 461665"/>
              <a:gd name="connsiteY3" fmla="*/ 2308324 h 2308324"/>
              <a:gd name="connsiteX4" fmla="*/ 0 w 461665"/>
              <a:gd name="connsiteY4" fmla="*/ 0 h 2308324"/>
              <a:gd name="connsiteX0" fmla="*/ 0 w 461665"/>
              <a:gd name="connsiteY0" fmla="*/ 167268 h 2475592"/>
              <a:gd name="connsiteX1" fmla="*/ 235251 w 461665"/>
              <a:gd name="connsiteY1" fmla="*/ 0 h 2475592"/>
              <a:gd name="connsiteX2" fmla="*/ 461665 w 461665"/>
              <a:gd name="connsiteY2" fmla="*/ 167268 h 2475592"/>
              <a:gd name="connsiteX3" fmla="*/ 461665 w 461665"/>
              <a:gd name="connsiteY3" fmla="*/ 2475592 h 2475592"/>
              <a:gd name="connsiteX4" fmla="*/ 0 w 461665"/>
              <a:gd name="connsiteY4" fmla="*/ 2475592 h 2475592"/>
              <a:gd name="connsiteX5" fmla="*/ 0 w 461665"/>
              <a:gd name="connsiteY5" fmla="*/ 167268 h 247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665" h="2475592">
                <a:moveTo>
                  <a:pt x="0" y="167268"/>
                </a:moveTo>
                <a:cubicBezTo>
                  <a:pt x="78417" y="163551"/>
                  <a:pt x="156834" y="3717"/>
                  <a:pt x="235251" y="0"/>
                </a:cubicBezTo>
                <a:lnTo>
                  <a:pt x="461665" y="167268"/>
                </a:lnTo>
                <a:lnTo>
                  <a:pt x="461665" y="2475592"/>
                </a:lnTo>
                <a:lnTo>
                  <a:pt x="0" y="2475592"/>
                </a:lnTo>
                <a:lnTo>
                  <a:pt x="0" y="167268"/>
                </a:lnTo>
                <a:close/>
              </a:path>
            </a:pathLst>
          </a:cu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vert="vert270" wrap="square" rtlCol="0">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sz="2400" b="1" dirty="0"/>
              <a:t>Operating leverage</a:t>
            </a:r>
            <a:endParaRPr lang="en-US" sz="2400" b="1" dirty="0"/>
          </a:p>
        </p:txBody>
      </p:sp>
      <p:sp>
        <p:nvSpPr>
          <p:cNvPr id="19" name="Rounded Rectangular Callout 18"/>
          <p:cNvSpPr/>
          <p:nvPr/>
        </p:nvSpPr>
        <p:spPr>
          <a:xfrm>
            <a:off x="6422171" y="4389864"/>
            <a:ext cx="3588603" cy="685800"/>
          </a:xfrm>
          <a:prstGeom prst="wedgeRoundRectCallout">
            <a:avLst>
              <a:gd name="adj1" fmla="val -58791"/>
              <a:gd name="adj2" fmla="val -1121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002060"/>
                </a:solidFill>
              </a:rPr>
              <a:t>Break even (quantity) point</a:t>
            </a:r>
            <a:endParaRPr lang="en-US" sz="2400" b="1" dirty="0">
              <a:solidFill>
                <a:srgbClr val="002060"/>
              </a:solidFill>
            </a:endParaRPr>
          </a:p>
        </p:txBody>
      </p:sp>
      <p:sp>
        <p:nvSpPr>
          <p:cNvPr id="20" name="TextBox 19"/>
          <p:cNvSpPr txBox="1"/>
          <p:nvPr/>
        </p:nvSpPr>
        <p:spPr>
          <a:xfrm>
            <a:off x="1092049" y="6218467"/>
            <a:ext cx="10007902"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i="1" u="dotted" dirty="0">
                <a:uFill>
                  <a:solidFill>
                    <a:srgbClr val="FF0000"/>
                  </a:solidFill>
                </a:uFill>
              </a:rPr>
              <a:t>You may neglect this slide for examination purpose. It is included only for those who may have questions.</a:t>
            </a:r>
            <a:endParaRPr lang="en-US" i="1" u="dotted" dirty="0">
              <a:uFill>
                <a:solidFill>
                  <a:srgbClr val="FF0000"/>
                </a:solidFill>
              </a:uFill>
            </a:endParaRPr>
          </a:p>
        </p:txBody>
      </p:sp>
      <p:sp>
        <p:nvSpPr>
          <p:cNvPr id="11" name="5-Point Star 10"/>
          <p:cNvSpPr/>
          <p:nvPr/>
        </p:nvSpPr>
        <p:spPr>
          <a:xfrm>
            <a:off x="215153" y="2735925"/>
            <a:ext cx="510988" cy="276216"/>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flipV="1">
            <a:off x="530942" y="639097"/>
            <a:ext cx="10815484" cy="534910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377520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For each unit of extra sales beyond BEP, Option 2 generates higher profit compared to Option 1. </a:t>
            </a:r>
          </a:p>
          <a:p>
            <a:r>
              <a:rPr lang="en-US" dirty="0" smtClean="0"/>
              <a:t>For each unit of lower sales from BEP, Option 2 inflict higher loss compared to Option 1.  </a:t>
            </a:r>
            <a:endParaRPr lang="en-IN" dirty="0"/>
          </a:p>
        </p:txBody>
      </p:sp>
      <p:cxnSp>
        <p:nvCxnSpPr>
          <p:cNvPr id="5" name="Straight Connector 4"/>
          <p:cNvCxnSpPr/>
          <p:nvPr/>
        </p:nvCxnSpPr>
        <p:spPr>
          <a:xfrm flipV="1">
            <a:off x="838200" y="365125"/>
            <a:ext cx="10901516" cy="5337585"/>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258467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66826"/>
            <a:ext cx="10515600" cy="5343524"/>
          </a:xfrm>
        </p:spPr>
        <p:txBody>
          <a:bodyPr>
            <a:normAutofit/>
          </a:bodyPr>
          <a:lstStyle/>
          <a:p>
            <a:r>
              <a:rPr lang="en-IN" dirty="0" smtClean="0"/>
              <a:t>The </a:t>
            </a:r>
            <a:r>
              <a:rPr lang="en-IN" dirty="0"/>
              <a:t>degree of operating leverage (DOL) </a:t>
            </a:r>
            <a:r>
              <a:rPr lang="en-IN" dirty="0" smtClean="0"/>
              <a:t>measures the change in operating </a:t>
            </a:r>
            <a:r>
              <a:rPr lang="en-IN" dirty="0"/>
              <a:t>income of a company </a:t>
            </a:r>
            <a:r>
              <a:rPr lang="en-IN" dirty="0" smtClean="0"/>
              <a:t>in </a:t>
            </a:r>
            <a:r>
              <a:rPr lang="en-IN" dirty="0"/>
              <a:t>response to </a:t>
            </a:r>
            <a:r>
              <a:rPr lang="en-IN" dirty="0" smtClean="0"/>
              <a:t>change </a:t>
            </a:r>
            <a:r>
              <a:rPr lang="en-IN" dirty="0"/>
              <a:t>in sales. </a:t>
            </a:r>
          </a:p>
          <a:p>
            <a:r>
              <a:rPr lang="en-IN" dirty="0"/>
              <a:t>The </a:t>
            </a:r>
            <a:r>
              <a:rPr lang="en-IN" dirty="0" err="1"/>
              <a:t>DOL</a:t>
            </a:r>
            <a:r>
              <a:rPr lang="en-IN" dirty="0"/>
              <a:t> </a:t>
            </a:r>
            <a:r>
              <a:rPr lang="en-IN" dirty="0" smtClean="0"/>
              <a:t>helps </a:t>
            </a:r>
            <a:r>
              <a:rPr lang="en-IN" dirty="0"/>
              <a:t>analysts </a:t>
            </a:r>
            <a:r>
              <a:rPr lang="en-IN" dirty="0" smtClean="0"/>
              <a:t>gauging the </a:t>
            </a:r>
            <a:r>
              <a:rPr lang="en-IN" dirty="0"/>
              <a:t>impact of </a:t>
            </a:r>
            <a:r>
              <a:rPr lang="en-IN" dirty="0" smtClean="0"/>
              <a:t>change </a:t>
            </a:r>
            <a:r>
              <a:rPr lang="en-IN" dirty="0"/>
              <a:t>in </a:t>
            </a:r>
            <a:r>
              <a:rPr lang="en-IN" dirty="0" smtClean="0"/>
              <a:t>sales on earnings</a:t>
            </a:r>
            <a:r>
              <a:rPr lang="en-IN" dirty="0"/>
              <a:t>. </a:t>
            </a:r>
          </a:p>
          <a:p>
            <a:r>
              <a:rPr lang="en-IN" dirty="0" smtClean="0"/>
              <a:t>If sales increases in large measure for a company of high </a:t>
            </a:r>
            <a:r>
              <a:rPr lang="en-IN" dirty="0"/>
              <a:t>operating </a:t>
            </a:r>
            <a:r>
              <a:rPr lang="en-IN" dirty="0" smtClean="0"/>
              <a:t>leverage, the profit will increase substantially.</a:t>
            </a:r>
          </a:p>
          <a:p>
            <a:r>
              <a:rPr lang="en-US" dirty="0" smtClean="0"/>
              <a:t>On the other hand, if </a:t>
            </a:r>
            <a:r>
              <a:rPr lang="en-US" u="sng" dirty="0">
                <a:solidFill>
                  <a:srgbClr val="C00000"/>
                </a:solidFill>
              </a:rPr>
              <a:t>sales declines </a:t>
            </a:r>
            <a:r>
              <a:rPr lang="en-US" dirty="0" smtClean="0"/>
              <a:t>beyond BEP, </a:t>
            </a:r>
            <a:r>
              <a:rPr lang="en-US" u="sng" dirty="0" smtClean="0">
                <a:solidFill>
                  <a:srgbClr val="C00000"/>
                </a:solidFill>
              </a:rPr>
              <a:t>the loss will increase faster compared to a company with lower DOL. That is why DOL is a component of risk perception.</a:t>
            </a:r>
          </a:p>
          <a:p>
            <a:r>
              <a:rPr lang="en-US" u="sng" dirty="0" smtClean="0">
                <a:solidFill>
                  <a:srgbClr val="C00000"/>
                </a:solidFill>
              </a:rPr>
              <a:t>DOL is exciting for companies operating beyond BEP and is too bad for companies operating below BEP.</a:t>
            </a:r>
            <a:endParaRPr lang="en-IN" u="sng" dirty="0">
              <a:solidFill>
                <a:srgbClr val="C00000"/>
              </a:solidFill>
            </a:endParaRPr>
          </a:p>
          <a:p>
            <a:endParaRPr lang="en-US" dirty="0"/>
          </a:p>
        </p:txBody>
      </p:sp>
      <p:sp>
        <p:nvSpPr>
          <p:cNvPr id="4" name="Title 3"/>
          <p:cNvSpPr>
            <a:spLocks noGrp="1"/>
          </p:cNvSpPr>
          <p:nvPr>
            <p:ph type="title"/>
          </p:nvPr>
        </p:nvSpPr>
        <p:spPr>
          <a:xfrm>
            <a:off x="838200" y="365126"/>
            <a:ext cx="10515600" cy="692150"/>
          </a:xfrm>
        </p:spPr>
        <p:txBody>
          <a:bodyPr/>
          <a:lstStyle/>
          <a:p>
            <a:r>
              <a:rPr lang="en-IN" dirty="0"/>
              <a:t>Key </a:t>
            </a:r>
            <a:r>
              <a:rPr lang="en-IN" dirty="0" smtClean="0"/>
              <a:t>Takeaways</a:t>
            </a:r>
            <a:endParaRPr lang="en-US" dirty="0"/>
          </a:p>
        </p:txBody>
      </p:sp>
    </p:spTree>
    <p:extLst>
      <p:ext uri="{BB962C8B-B14F-4D97-AF65-F5344CB8AC3E}">
        <p14:creationId xmlns:p14="http://schemas.microsoft.com/office/powerpoint/2010/main" val="24444816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787400"/>
          </a:xfrm>
        </p:spPr>
        <p:txBody>
          <a:bodyPr vert="horz" lIns="91440" tIns="45720" rIns="91440" bIns="45720" rtlCol="0" anchor="ctr">
            <a:normAutofit fontScale="90000"/>
          </a:bodyPr>
          <a:lstStyle/>
          <a:p>
            <a:r>
              <a:rPr lang="en-US" sz="3600" b="1" dirty="0">
                <a:solidFill>
                  <a:srgbClr val="002060"/>
                </a:solidFill>
                <a:latin typeface="Georgia" panose="02040502050405020303" pitchFamily="18" charset="0"/>
              </a:rPr>
              <a:t>The 10 carat gold jewelry cost indifference point</a:t>
            </a:r>
            <a:endParaRPr lang="en-IN" sz="3600" b="1" dirty="0">
              <a:solidFill>
                <a:srgbClr val="002060"/>
              </a:solidFill>
              <a:latin typeface="Georgia" panose="02040502050405020303" pitchFamily="18" charset="0"/>
            </a:endParaRPr>
          </a:p>
        </p:txBody>
      </p:sp>
      <p:sp>
        <p:nvSpPr>
          <p:cNvPr id="5" name="Content Placeholder 4"/>
          <p:cNvSpPr>
            <a:spLocks noGrp="1"/>
          </p:cNvSpPr>
          <p:nvPr>
            <p:ph sz="half" idx="1"/>
          </p:nvPr>
        </p:nvSpPr>
        <p:spPr>
          <a:xfrm>
            <a:off x="371475" y="1362075"/>
            <a:ext cx="5648325" cy="2143125"/>
          </a:xfrm>
        </p:spPr>
        <p:txBody>
          <a:bodyPr>
            <a:normAutofit fontScale="92500" lnSpcReduction="10000"/>
          </a:bodyPr>
          <a:lstStyle/>
          <a:p>
            <a:r>
              <a:rPr lang="en-US" b="1" dirty="0" smtClean="0"/>
              <a:t>Fixed cost per year: 1,00,00,000</a:t>
            </a:r>
          </a:p>
          <a:p>
            <a:r>
              <a:rPr lang="en-US" b="1" dirty="0" smtClean="0"/>
              <a:t>Variable cost per unit: 4,000</a:t>
            </a:r>
          </a:p>
          <a:p>
            <a:r>
              <a:rPr lang="en-US" b="1" dirty="0" smtClean="0"/>
              <a:t>Selling price per unit: 5,000</a:t>
            </a:r>
          </a:p>
          <a:p>
            <a:r>
              <a:rPr lang="en-US" b="1" dirty="0" smtClean="0"/>
              <a:t>Contribution (per unit): 5,000 – 4,000 = 1,000</a:t>
            </a:r>
            <a:endParaRPr lang="en-IN" b="1" dirty="0"/>
          </a:p>
        </p:txBody>
      </p:sp>
      <p:sp>
        <p:nvSpPr>
          <p:cNvPr id="6" name="Content Placeholder 5"/>
          <p:cNvSpPr>
            <a:spLocks noGrp="1"/>
          </p:cNvSpPr>
          <p:nvPr>
            <p:ph sz="half" idx="2"/>
          </p:nvPr>
        </p:nvSpPr>
        <p:spPr>
          <a:xfrm>
            <a:off x="6096000" y="1362075"/>
            <a:ext cx="5600700" cy="2143125"/>
          </a:xfrm>
        </p:spPr>
        <p:txBody>
          <a:bodyPr vert="horz" lIns="91440" tIns="45720" rIns="91440" bIns="45720" rtlCol="0">
            <a:normAutofit fontScale="92500" lnSpcReduction="10000"/>
          </a:bodyPr>
          <a:lstStyle/>
          <a:p>
            <a:r>
              <a:rPr lang="en-US" b="1" dirty="0"/>
              <a:t>Fixed cost per year: 10,00,000</a:t>
            </a:r>
          </a:p>
          <a:p>
            <a:r>
              <a:rPr lang="en-US" b="1" dirty="0"/>
              <a:t>Variable cost per unit: 4,600</a:t>
            </a:r>
          </a:p>
          <a:p>
            <a:r>
              <a:rPr lang="en-US" b="1" dirty="0"/>
              <a:t>Selling price per unit: 5,100</a:t>
            </a:r>
          </a:p>
          <a:p>
            <a:r>
              <a:rPr lang="en-US" b="1" dirty="0"/>
              <a:t>Contribution: 5,100 – 4,600 = 500</a:t>
            </a:r>
            <a:endParaRPr lang="en-IN" b="1" dirty="0"/>
          </a:p>
          <a:p>
            <a:endParaRPr lang="en-IN" b="1" dirty="0"/>
          </a:p>
        </p:txBody>
      </p:sp>
      <p:sp>
        <p:nvSpPr>
          <p:cNvPr id="7" name="TextBox 6"/>
          <p:cNvSpPr txBox="1"/>
          <p:nvPr/>
        </p:nvSpPr>
        <p:spPr>
          <a:xfrm>
            <a:off x="371475" y="3505200"/>
            <a:ext cx="10258425" cy="120967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dirty="0"/>
              <a:t>At cost indifference point: profit in option 1 is equal to profit in option 2, say at quantity Q</a:t>
            </a:r>
          </a:p>
          <a:p>
            <a:r>
              <a:rPr lang="en-US" sz="2000" dirty="0"/>
              <a:t>Therefore, (5,000 -4,000)*Q – 1,00,00,000 = (5,100 – 4,600) – 10,00,000</a:t>
            </a:r>
          </a:p>
          <a:p>
            <a:r>
              <a:rPr lang="en-US" sz="2000" dirty="0"/>
              <a:t>Q = 18,000 </a:t>
            </a:r>
            <a:endParaRPr lang="en-IN" sz="2000" dirty="0"/>
          </a:p>
        </p:txBody>
      </p:sp>
      <p:sp>
        <p:nvSpPr>
          <p:cNvPr id="8" name="TextBox 7"/>
          <p:cNvSpPr txBox="1"/>
          <p:nvPr/>
        </p:nvSpPr>
        <p:spPr>
          <a:xfrm>
            <a:off x="600075" y="4848225"/>
            <a:ext cx="8467725" cy="923330"/>
          </a:xfrm>
          <a:prstGeom prst="rect">
            <a:avLst/>
          </a:prstGeom>
          <a:noFill/>
          <a:ln>
            <a:solidFill>
              <a:schemeClr val="tx1"/>
            </a:solidFill>
          </a:ln>
        </p:spPr>
        <p:txBody>
          <a:bodyPr wrap="square" rtlCol="0">
            <a:spAutoFit/>
          </a:bodyPr>
          <a:lstStyle/>
          <a:p>
            <a:r>
              <a:rPr lang="en-US" dirty="0" smtClean="0"/>
              <a:t>If you foresee sales much above 18,000 units, should go for automation model</a:t>
            </a:r>
          </a:p>
          <a:p>
            <a:r>
              <a:rPr lang="en-US" dirty="0" smtClean="0"/>
              <a:t>If sales are to be much less than 18,000 units, adopt the labor-intensive model.</a:t>
            </a:r>
          </a:p>
          <a:p>
            <a:r>
              <a:rPr lang="en-US" dirty="0" smtClean="0"/>
              <a:t>Both models are similar if sales is close to 18,000 units  </a:t>
            </a:r>
            <a:endParaRPr lang="en-IN" dirty="0"/>
          </a:p>
        </p:txBody>
      </p:sp>
    </p:spTree>
    <p:extLst>
      <p:ext uri="{BB962C8B-B14F-4D97-AF65-F5344CB8AC3E}">
        <p14:creationId xmlns:p14="http://schemas.microsoft.com/office/powerpoint/2010/main" val="18753213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1916" y="1908915"/>
            <a:ext cx="10716733" cy="3580724"/>
          </a:xfrm>
          <a:prstGeom prst="rect">
            <a:avLst/>
          </a:prstGeom>
          <a:noFill/>
        </p:spPr>
        <p:txBody>
          <a:bodyPr wrap="square" rtlCol="0">
            <a:spAutoFit/>
          </a:bodyPr>
          <a:lstStyle/>
          <a:p>
            <a:pPr>
              <a:lnSpc>
                <a:spcPct val="200000"/>
              </a:lnSpc>
            </a:pPr>
            <a:r>
              <a:rPr lang="en-US" sz="2667" b="1" dirty="0">
                <a:solidFill>
                  <a:srgbClr val="C00000"/>
                </a:solidFill>
              </a:rPr>
              <a:t>Conclusion</a:t>
            </a:r>
            <a:r>
              <a:rPr lang="en-US" sz="2667" b="1" dirty="0">
                <a:solidFill>
                  <a:srgbClr val="002060"/>
                </a:solidFill>
              </a:rPr>
              <a:t>:</a:t>
            </a:r>
          </a:p>
          <a:p>
            <a:pPr marL="342900" indent="-342900">
              <a:buFont typeface="Arial" panose="020B0604020202020204" pitchFamily="34" charset="0"/>
              <a:buChar char="•"/>
            </a:pPr>
            <a:r>
              <a:rPr lang="en-US" sz="2400" b="1" dirty="0" smtClean="0"/>
              <a:t>BEP estimation is based on many assumptions that may not always hold. </a:t>
            </a:r>
          </a:p>
          <a:p>
            <a:pPr marL="342900" indent="-342900">
              <a:buFont typeface="Arial" panose="020B0604020202020204" pitchFamily="34" charset="0"/>
              <a:buChar char="•"/>
            </a:pPr>
            <a:r>
              <a:rPr lang="en-US" sz="2400" b="1" dirty="0" smtClean="0"/>
              <a:t>All data are futuristic and are subject to market change.</a:t>
            </a:r>
          </a:p>
          <a:p>
            <a:pPr marL="342900" indent="-342900">
              <a:buFont typeface="Arial" panose="020B0604020202020204" pitchFamily="34" charset="0"/>
              <a:buChar char="•"/>
            </a:pPr>
            <a:r>
              <a:rPr lang="en-US" sz="2400" b="1" dirty="0" smtClean="0"/>
              <a:t>However, most assumptions and future fluctuations would be neutralized when multiple businesses are compared.</a:t>
            </a:r>
            <a:endParaRPr lang="en-US" sz="2400" b="1" dirty="0"/>
          </a:p>
          <a:p>
            <a:endParaRPr lang="en-US" sz="2400" b="1" dirty="0"/>
          </a:p>
          <a:p>
            <a:pPr>
              <a:lnSpc>
                <a:spcPct val="200000"/>
              </a:lnSpc>
            </a:pPr>
            <a:endParaRPr lang="en-US" sz="2667" b="1" dirty="0">
              <a:solidFill>
                <a:srgbClr val="002060"/>
              </a:solidFill>
            </a:endParaRPr>
          </a:p>
        </p:txBody>
      </p:sp>
    </p:spTree>
    <p:extLst>
      <p:ext uri="{BB962C8B-B14F-4D97-AF65-F5344CB8AC3E}">
        <p14:creationId xmlns:p14="http://schemas.microsoft.com/office/powerpoint/2010/main" val="263064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BEFB9A-75BE-4736-83D6-6A44720B10D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6" name="Elbow Connector 5"/>
          <p:cNvCxnSpPr/>
          <p:nvPr/>
        </p:nvCxnSpPr>
        <p:spPr>
          <a:xfrm>
            <a:off x="986118" y="896471"/>
            <a:ext cx="10183906" cy="5082988"/>
          </a:xfrm>
          <a:prstGeom prst="bentConnector3">
            <a:avLst>
              <a:gd name="adj1" fmla="val 88"/>
            </a:avLst>
          </a:prstGeom>
          <a:ln w="53975"/>
        </p:spPr>
        <p:style>
          <a:lnRef idx="3">
            <a:schemeClr val="accent5"/>
          </a:lnRef>
          <a:fillRef idx="0">
            <a:schemeClr val="accent5"/>
          </a:fillRef>
          <a:effectRef idx="2">
            <a:schemeClr val="accent5"/>
          </a:effectRef>
          <a:fontRef idx="minor">
            <a:schemeClr val="tx1"/>
          </a:fontRef>
        </p:style>
      </p:cxnSp>
      <p:cxnSp>
        <p:nvCxnSpPr>
          <p:cNvPr id="9" name="Straight Connector 8"/>
          <p:cNvCxnSpPr/>
          <p:nvPr/>
        </p:nvCxnSpPr>
        <p:spPr>
          <a:xfrm flipV="1">
            <a:off x="1296657" y="1032838"/>
            <a:ext cx="8721213" cy="457200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86348" y="1130710"/>
            <a:ext cx="8870721" cy="435569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897625" y="896471"/>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Demand</a:t>
            </a:r>
            <a:endParaRPr lang="en-IN" sz="2400" dirty="0"/>
          </a:p>
        </p:txBody>
      </p:sp>
      <p:sp>
        <p:nvSpPr>
          <p:cNvPr id="14" name="TextBox 13"/>
          <p:cNvSpPr txBox="1"/>
          <p:nvPr/>
        </p:nvSpPr>
        <p:spPr>
          <a:xfrm>
            <a:off x="9971933" y="1042219"/>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Supply - 1</a:t>
            </a:r>
            <a:endParaRPr lang="en-IN" sz="2400" dirty="0"/>
          </a:p>
        </p:txBody>
      </p:sp>
      <p:sp>
        <p:nvSpPr>
          <p:cNvPr id="15" name="TextBox 14"/>
          <p:cNvSpPr txBox="1"/>
          <p:nvPr/>
        </p:nvSpPr>
        <p:spPr>
          <a:xfrm rot="16200000">
            <a:off x="-205029" y="2887504"/>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Price</a:t>
            </a:r>
            <a:endParaRPr lang="en-IN" sz="2400" dirty="0"/>
          </a:p>
        </p:txBody>
      </p:sp>
      <p:sp>
        <p:nvSpPr>
          <p:cNvPr id="16" name="TextBox 15"/>
          <p:cNvSpPr txBox="1"/>
          <p:nvPr/>
        </p:nvSpPr>
        <p:spPr>
          <a:xfrm>
            <a:off x="5621593" y="6077247"/>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Quantity</a:t>
            </a:r>
            <a:endParaRPr lang="en-IN" sz="2400" dirty="0"/>
          </a:p>
        </p:txBody>
      </p:sp>
      <p:sp>
        <p:nvSpPr>
          <p:cNvPr id="17" name="Up Arrow 16"/>
          <p:cNvSpPr/>
          <p:nvPr/>
        </p:nvSpPr>
        <p:spPr>
          <a:xfrm>
            <a:off x="311153" y="1042219"/>
            <a:ext cx="619442" cy="1071716"/>
          </a:xfrm>
          <a:prstGeom prst="upArrow">
            <a:avLst>
              <a:gd name="adj1" fmla="val 85820"/>
              <a:gd name="adj2" fmla="val 50000"/>
            </a:avLst>
          </a:prstGeom>
          <a:pattFill prst="lgChe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Up Arrow 17"/>
          <p:cNvSpPr/>
          <p:nvPr/>
        </p:nvSpPr>
        <p:spPr>
          <a:xfrm rot="5400000">
            <a:off x="7564900" y="5772221"/>
            <a:ext cx="619442" cy="1071716"/>
          </a:xfrm>
          <a:prstGeom prst="upArrow">
            <a:avLst>
              <a:gd name="adj1" fmla="val 85820"/>
              <a:gd name="adj2" fmla="val 50000"/>
            </a:avLst>
          </a:prstGeom>
          <a:pattFill prst="lgGrid">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p:cNvCxnSpPr/>
          <p:nvPr/>
        </p:nvCxnSpPr>
        <p:spPr>
          <a:xfrm>
            <a:off x="1015615" y="3259393"/>
            <a:ext cx="4668659" cy="0"/>
          </a:xfrm>
          <a:prstGeom prst="straightConnector1">
            <a:avLst/>
          </a:prstGeom>
          <a:ln w="28575">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00617" y="3761483"/>
            <a:ext cx="23288" cy="2147461"/>
          </a:xfrm>
          <a:prstGeom prst="straightConnector1">
            <a:avLst/>
          </a:prstGeom>
          <a:ln w="254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873329" y="2829909"/>
            <a:ext cx="29497" cy="3060859"/>
          </a:xfrm>
          <a:prstGeom prst="straightConnector1">
            <a:avLst/>
          </a:prstGeom>
          <a:ln w="2540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3" name="Right Arrow 22"/>
          <p:cNvSpPr/>
          <p:nvPr/>
        </p:nvSpPr>
        <p:spPr>
          <a:xfrm rot="9030524">
            <a:off x="2962787" y="3825256"/>
            <a:ext cx="718984"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ight Arrow 23"/>
          <p:cNvSpPr/>
          <p:nvPr/>
        </p:nvSpPr>
        <p:spPr>
          <a:xfrm rot="9591094">
            <a:off x="7437784" y="1471496"/>
            <a:ext cx="718984"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Connector 24"/>
          <p:cNvCxnSpPr/>
          <p:nvPr/>
        </p:nvCxnSpPr>
        <p:spPr>
          <a:xfrm flipV="1">
            <a:off x="1094496" y="272411"/>
            <a:ext cx="8721213" cy="4572000"/>
          </a:xfrm>
          <a:prstGeom prst="line">
            <a:avLst/>
          </a:prstGeom>
          <a:ln w="254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36426" y="502453"/>
            <a:ext cx="1592826" cy="46166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2400" dirty="0" smtClean="0"/>
              <a:t>Supply - 2</a:t>
            </a:r>
            <a:endParaRPr lang="en-IN" sz="2400" dirty="0"/>
          </a:p>
        </p:txBody>
      </p:sp>
      <p:sp>
        <p:nvSpPr>
          <p:cNvPr id="3" name="TextBox 2"/>
          <p:cNvSpPr txBox="1"/>
          <p:nvPr/>
        </p:nvSpPr>
        <p:spPr>
          <a:xfrm>
            <a:off x="8658972" y="2807563"/>
            <a:ext cx="2674953" cy="400110"/>
          </a:xfrm>
          <a:prstGeom prst="rect">
            <a:avLst/>
          </a:prstGeom>
          <a:pattFill prst="pct5">
            <a:fgClr>
              <a:schemeClr val="tx2">
                <a:lumMod val="75000"/>
              </a:schemeClr>
            </a:fgClr>
            <a:bgClr>
              <a:schemeClr val="bg1"/>
            </a:bgClr>
          </a:pattFill>
        </p:spPr>
        <p:txBody>
          <a:bodyPr wrap="square" rtlCol="0">
            <a:spAutoFit/>
          </a:bodyPr>
          <a:lstStyle/>
          <a:p>
            <a:r>
              <a:rPr lang="en-US" sz="2000" dirty="0" smtClean="0"/>
              <a:t>Shift in supply</a:t>
            </a:r>
            <a:endParaRPr lang="en-IN" sz="2000" dirty="0"/>
          </a:p>
        </p:txBody>
      </p:sp>
      <p:cxnSp>
        <p:nvCxnSpPr>
          <p:cNvPr id="26" name="Straight Connector 25"/>
          <p:cNvCxnSpPr/>
          <p:nvPr/>
        </p:nvCxnSpPr>
        <p:spPr>
          <a:xfrm flipV="1">
            <a:off x="2319978" y="1456352"/>
            <a:ext cx="8721213" cy="4572000"/>
          </a:xfrm>
          <a:prstGeom prst="line">
            <a:avLst/>
          </a:prstGeom>
          <a:ln w="254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27" name="Right Arrow 26"/>
          <p:cNvSpPr/>
          <p:nvPr/>
        </p:nvSpPr>
        <p:spPr>
          <a:xfrm rot="19984814">
            <a:off x="3680245" y="4251293"/>
            <a:ext cx="718984"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Arrow 27"/>
          <p:cNvSpPr/>
          <p:nvPr/>
        </p:nvSpPr>
        <p:spPr>
          <a:xfrm rot="21128425">
            <a:off x="8269760" y="1849244"/>
            <a:ext cx="718984" cy="629265"/>
          </a:xfrm>
          <a:prstGeom prst="rightArrow">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Arrow Connector 28"/>
          <p:cNvCxnSpPr/>
          <p:nvPr/>
        </p:nvCxnSpPr>
        <p:spPr>
          <a:xfrm>
            <a:off x="1094496" y="3730908"/>
            <a:ext cx="5512781" cy="0"/>
          </a:xfrm>
          <a:prstGeom prst="straightConnector1">
            <a:avLst/>
          </a:prstGeom>
          <a:ln w="28575">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6630056" y="3642474"/>
            <a:ext cx="141122" cy="141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4821292" y="4565925"/>
            <a:ext cx="141122" cy="141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5657264" y="3207673"/>
            <a:ext cx="141122" cy="141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p:cNvCxnSpPr/>
          <p:nvPr/>
        </p:nvCxnSpPr>
        <p:spPr>
          <a:xfrm flipV="1">
            <a:off x="5686538" y="3259393"/>
            <a:ext cx="25831" cy="2680469"/>
          </a:xfrm>
          <a:prstGeom prst="straightConnector1">
            <a:avLst/>
          </a:prstGeom>
          <a:ln w="2540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043710" y="2829909"/>
            <a:ext cx="3918704" cy="0"/>
          </a:xfrm>
          <a:prstGeom prst="straightConnector1">
            <a:avLst/>
          </a:prstGeom>
          <a:ln w="28575">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880947" y="4328217"/>
            <a:ext cx="3221733" cy="1477328"/>
          </a:xfrm>
          <a:prstGeom prst="rect">
            <a:avLst/>
          </a:prstGeom>
          <a:gradFill>
            <a:gsLst>
              <a:gs pos="0">
                <a:srgbClr val="00B050">
                  <a:alpha val="29000"/>
                </a:srgbClr>
              </a:gs>
              <a:gs pos="55000">
                <a:schemeClr val="accent3">
                  <a:lumMod val="75000"/>
                  <a:alpha val="12000"/>
                </a:schemeClr>
              </a:gs>
              <a:gs pos="79000">
                <a:schemeClr val="accent5">
                  <a:lumMod val="40000"/>
                  <a:lumOff val="60000"/>
                  <a:alpha val="24000"/>
                </a:schemeClr>
              </a:gs>
              <a:gs pos="100000">
                <a:schemeClr val="accent1">
                  <a:lumMod val="20000"/>
                  <a:lumOff val="80000"/>
                </a:schemeClr>
              </a:gs>
            </a:gsLst>
            <a:lin ang="5400000" scaled="1"/>
          </a:gradFill>
        </p:spPr>
        <p:txBody>
          <a:bodyPr wrap="square" rtlCol="0">
            <a:spAutoFit/>
          </a:bodyPr>
          <a:lstStyle/>
          <a:p>
            <a:r>
              <a:rPr lang="en-US" dirty="0" smtClean="0">
                <a:solidFill>
                  <a:schemeClr val="accent5">
                    <a:lumMod val="50000"/>
                  </a:schemeClr>
                </a:solidFill>
              </a:rPr>
              <a:t>When supply goes up and demand remains same, price tends to go down. The equilibrium moves down in price and up in quantity.</a:t>
            </a:r>
            <a:endParaRPr lang="en-IN" dirty="0">
              <a:solidFill>
                <a:schemeClr val="accent5">
                  <a:lumMod val="50000"/>
                </a:schemeClr>
              </a:solidFill>
            </a:endParaRPr>
          </a:p>
        </p:txBody>
      </p:sp>
      <p:sp>
        <p:nvSpPr>
          <p:cNvPr id="40" name="Down Arrow 39"/>
          <p:cNvSpPr/>
          <p:nvPr/>
        </p:nvSpPr>
        <p:spPr>
          <a:xfrm rot="10970816">
            <a:off x="6285565" y="3780718"/>
            <a:ext cx="790038" cy="624829"/>
          </a:xfrm>
          <a:prstGeom prst="downArrow">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3517757" y="847576"/>
            <a:ext cx="3221733" cy="1477328"/>
          </a:xfrm>
          <a:prstGeom prst="rect">
            <a:avLst/>
          </a:prstGeom>
          <a:gradFill>
            <a:gsLst>
              <a:gs pos="0">
                <a:srgbClr val="00B050">
                  <a:alpha val="29000"/>
                </a:srgbClr>
              </a:gs>
              <a:gs pos="55000">
                <a:schemeClr val="accent3">
                  <a:lumMod val="75000"/>
                  <a:alpha val="12000"/>
                </a:schemeClr>
              </a:gs>
              <a:gs pos="79000">
                <a:schemeClr val="accent5">
                  <a:lumMod val="40000"/>
                  <a:lumOff val="60000"/>
                  <a:alpha val="24000"/>
                </a:schemeClr>
              </a:gs>
              <a:gs pos="100000">
                <a:schemeClr val="accent1">
                  <a:lumMod val="20000"/>
                  <a:lumOff val="80000"/>
                </a:schemeClr>
              </a:gs>
            </a:gsLst>
            <a:lin ang="5400000" scaled="1"/>
          </a:gradFill>
        </p:spPr>
        <p:txBody>
          <a:bodyPr wrap="square" rtlCol="0">
            <a:spAutoFit/>
          </a:bodyPr>
          <a:lstStyle/>
          <a:p>
            <a:r>
              <a:rPr lang="en-US" dirty="0" smtClean="0">
                <a:solidFill>
                  <a:schemeClr val="accent5">
                    <a:lumMod val="50000"/>
                  </a:schemeClr>
                </a:solidFill>
              </a:rPr>
              <a:t>When supply goes down and demand remains the same, price tends to go up. The equilibrium moves up in price and down in quantity.</a:t>
            </a:r>
            <a:endParaRPr lang="en-IN" dirty="0">
              <a:solidFill>
                <a:schemeClr val="accent5">
                  <a:lumMod val="50000"/>
                </a:schemeClr>
              </a:solidFill>
            </a:endParaRPr>
          </a:p>
        </p:txBody>
      </p:sp>
      <p:sp>
        <p:nvSpPr>
          <p:cNvPr id="46" name="Up Arrow 45"/>
          <p:cNvSpPr/>
          <p:nvPr/>
        </p:nvSpPr>
        <p:spPr>
          <a:xfrm rot="10800000">
            <a:off x="4588400" y="2321923"/>
            <a:ext cx="569855" cy="506476"/>
          </a:xfrm>
          <a:prstGeom prst="upArrow">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08822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Box 1"/>
          <p:cNvSpPr txBox="1"/>
          <p:nvPr/>
        </p:nvSpPr>
        <p:spPr>
          <a:xfrm>
            <a:off x="836023" y="2521131"/>
            <a:ext cx="10868297" cy="923330"/>
          </a:xfrm>
          <a:prstGeom prst="rect">
            <a:avLst/>
          </a:prstGeom>
          <a:noFill/>
        </p:spPr>
        <p:txBody>
          <a:bodyPr wrap="square" rtlCol="0">
            <a:spAutoFit/>
          </a:bodyPr>
          <a:lstStyle/>
          <a:p>
            <a:pPr algn="ctr"/>
            <a:r>
              <a:rPr lang="en-IN" sz="5400" dirty="0" smtClean="0"/>
              <a:t>Thank you</a:t>
            </a:r>
            <a:endParaRPr lang="en-US" sz="5400"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IN" dirty="0" smtClean="0"/>
              <a:t>The </a:t>
            </a:r>
            <a:r>
              <a:rPr lang="en-IN" dirty="0"/>
              <a:t>financial leverage </a:t>
            </a:r>
            <a:r>
              <a:rPr lang="en-IN" dirty="0" smtClean="0"/>
              <a:t>ratio indicates the overall </a:t>
            </a:r>
            <a:r>
              <a:rPr lang="en-IN" dirty="0"/>
              <a:t>debt load of a company </a:t>
            </a:r>
            <a:r>
              <a:rPr lang="en-IN" dirty="0" smtClean="0"/>
              <a:t>compared to its </a:t>
            </a:r>
            <a:r>
              <a:rPr lang="en-IN" dirty="0"/>
              <a:t>assets or equity. </a:t>
            </a:r>
            <a:endParaRPr lang="en-IN" dirty="0" smtClean="0"/>
          </a:p>
          <a:p>
            <a:r>
              <a:rPr lang="en-IN" dirty="0" smtClean="0"/>
              <a:t>Putting it differently, it shows what portion of its assets has been financed by (and owned by) the shareholders (owners of the company) and how </a:t>
            </a:r>
            <a:r>
              <a:rPr lang="en-IN" dirty="0"/>
              <a:t>much </a:t>
            </a:r>
            <a:r>
              <a:rPr lang="en-IN" dirty="0" smtClean="0"/>
              <a:t>by the creditors (lenders). </a:t>
            </a:r>
          </a:p>
          <a:p>
            <a:r>
              <a:rPr lang="en-IN" dirty="0" smtClean="0"/>
              <a:t>Shareholders owning </a:t>
            </a:r>
            <a:r>
              <a:rPr lang="en-IN" dirty="0"/>
              <a:t>a </a:t>
            </a:r>
            <a:r>
              <a:rPr lang="en-IN" dirty="0" smtClean="0"/>
              <a:t>majority of the assets: low leverage</a:t>
            </a:r>
          </a:p>
          <a:p>
            <a:r>
              <a:rPr lang="en-IN" dirty="0" smtClean="0"/>
              <a:t> Creditors owning </a:t>
            </a:r>
            <a:r>
              <a:rPr lang="en-IN" dirty="0"/>
              <a:t>a majority of the </a:t>
            </a:r>
            <a:r>
              <a:rPr lang="en-IN" dirty="0" smtClean="0"/>
              <a:t>assets: highly </a:t>
            </a:r>
            <a:r>
              <a:rPr lang="en-IN" dirty="0"/>
              <a:t>leveraged. </a:t>
            </a:r>
            <a:endParaRPr lang="en-IN" dirty="0" smtClean="0"/>
          </a:p>
          <a:p>
            <a:r>
              <a:rPr lang="en-IN" dirty="0" smtClean="0"/>
              <a:t>In all, financial leverage is an indicator of risk </a:t>
            </a:r>
            <a:r>
              <a:rPr lang="en-IN" dirty="0"/>
              <a:t>of </a:t>
            </a:r>
            <a:r>
              <a:rPr lang="en-IN" dirty="0" smtClean="0"/>
              <a:t>the capital structure.</a:t>
            </a:r>
            <a:endParaRPr lang="en-US" dirty="0"/>
          </a:p>
        </p:txBody>
      </p:sp>
    </p:spTree>
    <p:extLst>
      <p:ext uri="{BB962C8B-B14F-4D97-AF65-F5344CB8AC3E}">
        <p14:creationId xmlns:p14="http://schemas.microsoft.com/office/powerpoint/2010/main" val="10877064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Degree of Financial Leverage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9575" y="1825625"/>
                <a:ext cx="11391899" cy="4813300"/>
              </a:xfrm>
            </p:spPr>
            <p:txBody>
              <a:bodyPr>
                <a:normAutofit fontScale="77500" lnSpcReduction="20000"/>
              </a:bodyPr>
              <a:lstStyle/>
              <a:p>
                <a14:m>
                  <m:oMath xmlns:m="http://schemas.openxmlformats.org/officeDocument/2006/math">
                    <m:r>
                      <a:rPr lang="en-IN" b="1" i="1" smtClean="0">
                        <a:latin typeface="Cambria Math" panose="02040503050406030204" pitchFamily="18" charset="0"/>
                      </a:rPr>
                      <m:t>𝑫𝒆𝒈𝒓𝒆𝒆</m:t>
                    </m:r>
                    <m:r>
                      <a:rPr lang="en-IN" b="1" i="1" smtClean="0">
                        <a:latin typeface="Cambria Math" panose="02040503050406030204" pitchFamily="18" charset="0"/>
                      </a:rPr>
                      <m:t> </m:t>
                    </m:r>
                    <m:r>
                      <a:rPr lang="en-IN" b="1" i="1" smtClean="0">
                        <a:latin typeface="Cambria Math" panose="02040503050406030204" pitchFamily="18" charset="0"/>
                      </a:rPr>
                      <m:t>𝒐𝒇</m:t>
                    </m:r>
                    <m:r>
                      <a:rPr lang="en-IN" b="1" i="1" smtClean="0">
                        <a:latin typeface="Cambria Math" panose="02040503050406030204" pitchFamily="18" charset="0"/>
                      </a:rPr>
                      <m:t> </m:t>
                    </m:r>
                    <m:r>
                      <a:rPr lang="en-IN" b="1" i="1" smtClean="0">
                        <a:latin typeface="Cambria Math" panose="02040503050406030204" pitchFamily="18" charset="0"/>
                      </a:rPr>
                      <m:t>𝑭𝒊𝒏𝒂𝒏𝒄𝒊𝒂𝒍</m:t>
                    </m:r>
                    <m:r>
                      <a:rPr lang="en-IN" b="1" i="1" smtClean="0">
                        <a:latin typeface="Cambria Math" panose="02040503050406030204" pitchFamily="18" charset="0"/>
                      </a:rPr>
                      <m:t> </m:t>
                    </m:r>
                    <m:r>
                      <a:rPr lang="en-IN" b="1" i="1" smtClean="0">
                        <a:latin typeface="Cambria Math" panose="02040503050406030204" pitchFamily="18" charset="0"/>
                      </a:rPr>
                      <m:t>𝑳𝒆𝒗𝒆𝒓𝒂𝒈𝒆</m:t>
                    </m:r>
                    <m:r>
                      <a:rPr lang="en-US" b="1" i="1" smtClean="0">
                        <a:latin typeface="Cambria Math" panose="02040503050406030204" pitchFamily="18" charset="0"/>
                      </a:rPr>
                      <m:t> (</m:t>
                    </m:r>
                    <m:r>
                      <a:rPr lang="en-US" b="1" i="1" smtClean="0">
                        <a:latin typeface="Cambria Math" panose="02040503050406030204" pitchFamily="18" charset="0"/>
                      </a:rPr>
                      <m:t>𝑫𝑭𝑳</m:t>
                    </m:r>
                    <m:r>
                      <a:rPr lang="en-US" b="1" i="1" smtClean="0">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IN" b="1" i="1" smtClean="0">
                            <a:latin typeface="Cambria Math" panose="02040503050406030204" pitchFamily="18" charset="0"/>
                          </a:rPr>
                          <m:t>𝑬𝑩𝑰𝑻</m:t>
                        </m:r>
                        <m:r>
                          <a:rPr lang="en-IN" b="1" i="1" smtClean="0">
                            <a:latin typeface="Cambria Math" panose="02040503050406030204" pitchFamily="18" charset="0"/>
                          </a:rPr>
                          <m:t> </m:t>
                        </m:r>
                      </m:num>
                      <m:den>
                        <m:r>
                          <a:rPr lang="en-IN" b="1" i="1" smtClean="0">
                            <a:latin typeface="Cambria Math" panose="02040503050406030204" pitchFamily="18" charset="0"/>
                          </a:rPr>
                          <m:t>𝑬𝑩𝑰𝑻</m:t>
                        </m:r>
                        <m:r>
                          <a:rPr lang="en-IN" b="1" i="1" smtClean="0">
                            <a:latin typeface="Cambria Math" panose="02040503050406030204" pitchFamily="18" charset="0"/>
                          </a:rPr>
                          <m:t>−</m:t>
                        </m:r>
                        <m:r>
                          <a:rPr lang="en-IN" b="1" i="1" smtClean="0">
                            <a:latin typeface="Cambria Math" panose="02040503050406030204" pitchFamily="18" charset="0"/>
                          </a:rPr>
                          <m:t>𝑰𝒏𝒕𝒆𝒓𝒆𝒔𝒕</m:t>
                        </m:r>
                      </m:den>
                    </m:f>
                  </m:oMath>
                </a14:m>
                <a:endParaRPr lang="en-US" dirty="0" smtClean="0"/>
              </a:p>
              <a:p>
                <a:endParaRPr lang="en-US" dirty="0" smtClean="0"/>
              </a:p>
              <a:p>
                <a:r>
                  <a:rPr lang="en-US" dirty="0" smtClean="0"/>
                  <a:t>Measures the capability of the company to </a:t>
                </a:r>
                <a:r>
                  <a:rPr lang="en-US" dirty="0"/>
                  <a:t>service </a:t>
                </a:r>
                <a:r>
                  <a:rPr lang="en-US" dirty="0" smtClean="0"/>
                  <a:t>interest.</a:t>
                </a:r>
              </a:p>
              <a:p>
                <a:r>
                  <a:rPr lang="en-IN" dirty="0" smtClean="0"/>
                  <a:t>Measures the sensitivity of a company’s net profit on the fluctuation of its operating profit as a results of the changes in capital structure.</a:t>
                </a:r>
              </a:p>
              <a:p>
                <a:r>
                  <a:rPr lang="en-US" b="0" dirty="0" smtClean="0"/>
                  <a:t>“DFL </a:t>
                </a:r>
                <a:r>
                  <a:rPr lang="en-US" b="0" dirty="0"/>
                  <a:t>is invaluable in helping a company assess the amount of debt or financial leverage it should opt for in its </a:t>
                </a:r>
                <a:r>
                  <a:rPr lang="en-US" b="0" u="sng" dirty="0">
                    <a:hlinkClick r:id="rId2"/>
                  </a:rPr>
                  <a:t>capital structure</a:t>
                </a:r>
                <a:r>
                  <a:rPr lang="en-US" b="0" dirty="0"/>
                  <a:t>. If operating income is relatively stable, then earnings and EPS would be stable as well, and the company can afford to take on a significant amount of debt. However, if the company operates in a sector where operating income is quite volatile, it may be prudent to limit </a:t>
                </a:r>
                <a:r>
                  <a:rPr lang="en-US" b="0" u="sng" dirty="0">
                    <a:hlinkClick r:id="rId3"/>
                  </a:rPr>
                  <a:t>debt</a:t>
                </a:r>
                <a:r>
                  <a:rPr lang="en-US" b="0" dirty="0"/>
                  <a:t> to easily manageable levels</a:t>
                </a:r>
                <a:r>
                  <a:rPr lang="en-US" b="0" dirty="0" smtClean="0"/>
                  <a:t>.” – from Investopedia</a:t>
                </a:r>
              </a:p>
              <a:p>
                <a:r>
                  <a:rPr lang="en-US" b="0" dirty="0" smtClean="0"/>
                  <a:t>The DFL reflects the influence of debt on the difference between ‘Operating profit’ and ‘Net profit’. You may remember that Operating profit is profit before interest and tax. </a:t>
                </a:r>
              </a:p>
              <a:p>
                <a:r>
                  <a:rPr lang="en-US" b="0" dirty="0" smtClean="0"/>
                  <a:t>Higher the DFL, higher is the risk of debt on the financial performance of the company. Some stress on sales may turn the company into loss and enters into a vicious circle of higher losses. </a:t>
                </a:r>
                <a:br>
                  <a:rPr lang="en-US" b="0" dirty="0" smtClean="0"/>
                </a:b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9575" y="1825625"/>
                <a:ext cx="11391899" cy="4813300"/>
              </a:xfrm>
              <a:blipFill rotWithShape="0">
                <a:blip r:embed="rId4"/>
                <a:stretch>
                  <a:fillRect l="-589" r="-589"/>
                </a:stretch>
              </a:blipFill>
            </p:spPr>
            <p:txBody>
              <a:bodyPr/>
              <a:lstStyle/>
              <a:p>
                <a:r>
                  <a:rPr lang="en-IN">
                    <a:noFill/>
                  </a:rPr>
                  <a:t> </a:t>
                </a:r>
              </a:p>
            </p:txBody>
          </p:sp>
        </mc:Fallback>
      </mc:AlternateContent>
    </p:spTree>
    <p:extLst>
      <p:ext uri="{BB962C8B-B14F-4D97-AF65-F5344CB8AC3E}">
        <p14:creationId xmlns:p14="http://schemas.microsoft.com/office/powerpoint/2010/main" val="8145456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p:nvPr/>
        </p:nvSpPr>
        <p:spPr>
          <a:xfrm>
            <a:off x="363416" y="2301983"/>
            <a:ext cx="9377247" cy="3536109"/>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
            </a:pPr>
            <a:r>
              <a:rPr lang="en-US" sz="2400" b="1" dirty="0">
                <a:solidFill>
                  <a:schemeClr val="dk1"/>
                </a:solidFill>
                <a:latin typeface="Calibri"/>
                <a:ea typeface="Calibri"/>
                <a:cs typeface="Calibri"/>
                <a:sym typeface="Calibri"/>
              </a:rPr>
              <a:t>People are generally infatuated about their own ideas. They mostly focus on the inventive steps, intellectual depth and novelty. </a:t>
            </a:r>
          </a:p>
          <a:p>
            <a:pPr marL="342900" lvl="0" indent="-342900">
              <a:buFont typeface="Wingdings" panose="05000000000000000000" pitchFamily="2" charset="2"/>
              <a:buChar char="§"/>
            </a:pPr>
            <a:r>
              <a:rPr lang="en-US" sz="2400" b="1" dirty="0">
                <a:solidFill>
                  <a:schemeClr val="dk1"/>
                </a:solidFill>
                <a:latin typeface="Calibri"/>
                <a:ea typeface="Calibri"/>
                <a:cs typeface="Calibri"/>
                <a:sym typeface="Calibri"/>
              </a:rPr>
              <a:t>They are frequently blind about the unique requirements of customers and cost of their products or services. </a:t>
            </a:r>
          </a:p>
          <a:p>
            <a:pPr marL="342900" lvl="0" indent="-342900">
              <a:buFont typeface="Wingdings" panose="05000000000000000000" pitchFamily="2" charset="2"/>
              <a:buChar char="§"/>
            </a:pPr>
            <a:r>
              <a:rPr lang="en-US" sz="2400" b="1" dirty="0">
                <a:solidFill>
                  <a:schemeClr val="dk1"/>
                </a:solidFill>
                <a:latin typeface="Calibri"/>
                <a:ea typeface="Calibri"/>
                <a:cs typeface="Calibri"/>
                <a:sym typeface="Calibri"/>
              </a:rPr>
              <a:t>They end up investing valuable time and resources only to eventually realize that the product or service they so assiduously made is not attractive to customers. </a:t>
            </a:r>
          </a:p>
          <a:p>
            <a:pPr marL="342900" lvl="0" indent="-342900">
              <a:buFont typeface="Wingdings" panose="05000000000000000000" pitchFamily="2" charset="2"/>
              <a:buChar char="§"/>
            </a:pPr>
            <a:r>
              <a:rPr lang="en-US" sz="2400" b="1" dirty="0">
                <a:solidFill>
                  <a:schemeClr val="dk1"/>
                </a:solidFill>
                <a:latin typeface="Calibri"/>
                <a:ea typeface="Calibri"/>
                <a:cs typeface="Calibri"/>
                <a:sym typeface="Calibri"/>
              </a:rPr>
              <a:t>A clear understanding of the value proposition, on the other hand, </a:t>
            </a:r>
            <a:br>
              <a:rPr lang="en-US" sz="2400" b="1" dirty="0">
                <a:solidFill>
                  <a:schemeClr val="dk1"/>
                </a:solidFill>
                <a:latin typeface="Calibri"/>
                <a:ea typeface="Calibri"/>
                <a:cs typeface="Calibri"/>
                <a:sym typeface="Calibri"/>
              </a:rPr>
            </a:br>
            <a:r>
              <a:rPr lang="en-US" sz="2400" b="1" dirty="0">
                <a:solidFill>
                  <a:schemeClr val="dk1"/>
                </a:solidFill>
                <a:latin typeface="Calibri"/>
                <a:ea typeface="Calibri"/>
                <a:cs typeface="Calibri"/>
                <a:sym typeface="Calibri"/>
              </a:rPr>
              <a:t>helps to choose the right idea early on saving the time and </a:t>
            </a:r>
            <a:br>
              <a:rPr lang="en-US" sz="2400" b="1" dirty="0">
                <a:solidFill>
                  <a:schemeClr val="dk1"/>
                </a:solidFill>
                <a:latin typeface="Calibri"/>
                <a:ea typeface="Calibri"/>
                <a:cs typeface="Calibri"/>
                <a:sym typeface="Calibri"/>
              </a:rPr>
            </a:br>
            <a:r>
              <a:rPr lang="en-US" sz="2400" b="1" dirty="0">
                <a:solidFill>
                  <a:schemeClr val="dk1"/>
                </a:solidFill>
                <a:latin typeface="Calibri"/>
                <a:ea typeface="Calibri"/>
                <a:cs typeface="Calibri"/>
                <a:sym typeface="Calibri"/>
              </a:rPr>
              <a:t>avoiding cash burn on potentially failing ideas. </a:t>
            </a: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cxnSp>
        <p:nvCxnSpPr>
          <p:cNvPr id="4" name="Straight Arrow Connector 3"/>
          <p:cNvCxnSpPr/>
          <p:nvPr/>
        </p:nvCxnSpPr>
        <p:spPr>
          <a:xfrm flipV="1">
            <a:off x="233082" y="1703294"/>
            <a:ext cx="10237694" cy="441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237025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Text Placeholder 3"/>
          <p:cNvSpPr txBox="1">
            <a:spLocks noGrp="1"/>
          </p:cNvSpPr>
          <p:nvPr>
            <p:ph type="body" idx="1"/>
          </p:nvPr>
        </p:nvSpPr>
        <p:spPr>
          <a:xfrm>
            <a:off x="838200" y="1825625"/>
            <a:ext cx="10515600" cy="4144684"/>
          </a:xfrm>
          <a:prstGeom prst="rect">
            <a:avLst/>
          </a:prstGeom>
          <a:noFill/>
        </p:spPr>
        <p:txBody>
          <a:bodyPr wrap="square" rtlCol="0">
            <a:spAutoFit/>
          </a:bodyPr>
          <a:lstStyle/>
          <a:p>
            <a:r>
              <a:rPr lang="en-IN" sz="2000" b="1" dirty="0" smtClean="0"/>
              <a:t>Getting more out of less</a:t>
            </a:r>
          </a:p>
          <a:p>
            <a:endParaRPr lang="en-IN" sz="2000" b="1" dirty="0" smtClean="0"/>
          </a:p>
          <a:p>
            <a:r>
              <a:rPr lang="en-IN" sz="2000" b="1" dirty="0" smtClean="0"/>
              <a:t>You get granular actionable insight</a:t>
            </a:r>
          </a:p>
          <a:p>
            <a:endParaRPr lang="en-IN" sz="2000" b="1" dirty="0" smtClean="0"/>
          </a:p>
          <a:p>
            <a:r>
              <a:rPr lang="en-IN" sz="2000" b="1" dirty="0" smtClean="0"/>
              <a:t>Problem</a:t>
            </a:r>
          </a:p>
          <a:p>
            <a:r>
              <a:rPr lang="en-IN" sz="2000" b="1" dirty="0" smtClean="0"/>
              <a:t>The solution</a:t>
            </a:r>
          </a:p>
          <a:p>
            <a:r>
              <a:rPr lang="en-IN" sz="2000" b="1" dirty="0" smtClean="0"/>
              <a:t>The value</a:t>
            </a:r>
          </a:p>
          <a:p>
            <a:r>
              <a:rPr lang="en-IN" sz="2000" b="1" dirty="0" smtClean="0"/>
              <a:t>Lead to the story</a:t>
            </a:r>
          </a:p>
          <a:p>
            <a:r>
              <a:rPr lang="en-IN" sz="2000" b="1" dirty="0" smtClean="0"/>
              <a:t>Articulate value</a:t>
            </a:r>
          </a:p>
          <a:p>
            <a:endParaRPr lang="en-US" sz="2000" b="1"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94</a:t>
            </a:fld>
            <a:endParaRPr lang="en-US"/>
          </a:p>
        </p:txBody>
      </p:sp>
    </p:spTree>
    <p:extLst>
      <p:ext uri="{BB962C8B-B14F-4D97-AF65-F5344CB8AC3E}">
        <p14:creationId xmlns:p14="http://schemas.microsoft.com/office/powerpoint/2010/main" val="3846021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839788" y="365125"/>
            <a:ext cx="10515600" cy="587375"/>
          </a:xfrm>
        </p:spPr>
        <p:txBody>
          <a:bodyPr>
            <a:normAutofit/>
          </a:bodyPr>
          <a:lstStyle/>
          <a:p>
            <a:r>
              <a:rPr lang="en-US" sz="2800" dirty="0" smtClean="0"/>
              <a:t>Comparison between companies of high and low DOL</a:t>
            </a:r>
            <a:endParaRPr lang="en-IN" sz="2800" dirty="0"/>
          </a:p>
        </p:txBody>
      </p:sp>
      <p:sp>
        <p:nvSpPr>
          <p:cNvPr id="6" name="Text Placeholder 5"/>
          <p:cNvSpPr>
            <a:spLocks noGrp="1"/>
          </p:cNvSpPr>
          <p:nvPr>
            <p:ph type="body" idx="1"/>
          </p:nvPr>
        </p:nvSpPr>
        <p:spPr>
          <a:xfrm>
            <a:off x="839788" y="1147763"/>
            <a:ext cx="5157787" cy="414337"/>
          </a:xfrm>
        </p:spPr>
        <p:txBody>
          <a:bodyPr>
            <a:normAutofit lnSpcReduction="10000"/>
          </a:bodyPr>
          <a:lstStyle/>
          <a:p>
            <a:r>
              <a:rPr lang="en-US" dirty="0" smtClean="0"/>
              <a:t>High DOL company</a:t>
            </a:r>
            <a:endParaRPr lang="en-IN" dirty="0"/>
          </a:p>
        </p:txBody>
      </p:sp>
      <p:sp>
        <p:nvSpPr>
          <p:cNvPr id="7" name="Content Placeholder 6"/>
          <p:cNvSpPr>
            <a:spLocks noGrp="1"/>
          </p:cNvSpPr>
          <p:nvPr>
            <p:ph sz="half" idx="2"/>
          </p:nvPr>
        </p:nvSpPr>
        <p:spPr>
          <a:xfrm>
            <a:off x="839788" y="1640959"/>
            <a:ext cx="5157787" cy="2777271"/>
          </a:xfrm>
        </p:spPr>
        <p:txBody>
          <a:bodyPr/>
          <a:lstStyle/>
          <a:p>
            <a:pPr marL="0" indent="0">
              <a:buNone/>
            </a:pPr>
            <a:endParaRPr lang="en-US" dirty="0"/>
          </a:p>
          <a:p>
            <a:pPr marL="0" indent="0">
              <a:buNone/>
            </a:pPr>
            <a:endParaRPr lang="en-US" dirty="0" smtClean="0"/>
          </a:p>
          <a:p>
            <a:pPr marL="0" indent="0">
              <a:buNone/>
            </a:pPr>
            <a:r>
              <a:rPr lang="en-US" sz="2400" dirty="0" smtClean="0"/>
              <a:t>One extra unit of sales will generate profit of 10,000</a:t>
            </a:r>
          </a:p>
          <a:p>
            <a:pPr marL="0" indent="0">
              <a:buNone/>
            </a:pPr>
            <a:r>
              <a:rPr lang="en-US" sz="2400" dirty="0" smtClean="0"/>
              <a:t>One less unit of sales will generate </a:t>
            </a:r>
            <a:r>
              <a:rPr lang="en-US" sz="2400" dirty="0" smtClean="0">
                <a:solidFill>
                  <a:srgbClr val="C00000"/>
                </a:solidFill>
              </a:rPr>
              <a:t>loss of 10,000</a:t>
            </a:r>
            <a:endParaRPr lang="en-IN" sz="2400" dirty="0">
              <a:solidFill>
                <a:srgbClr val="C00000"/>
              </a:solidFill>
            </a:endParaRPr>
          </a:p>
        </p:txBody>
      </p:sp>
      <p:sp>
        <p:nvSpPr>
          <p:cNvPr id="8" name="Text Placeholder 7"/>
          <p:cNvSpPr>
            <a:spLocks noGrp="1"/>
          </p:cNvSpPr>
          <p:nvPr>
            <p:ph type="body" sz="quarter" idx="3"/>
          </p:nvPr>
        </p:nvSpPr>
        <p:spPr>
          <a:xfrm>
            <a:off x="6172200" y="1147763"/>
            <a:ext cx="5183188" cy="414337"/>
          </a:xfrm>
        </p:spPr>
        <p:txBody>
          <a:bodyPr>
            <a:normAutofit lnSpcReduction="10000"/>
          </a:bodyPr>
          <a:lstStyle/>
          <a:p>
            <a:r>
              <a:rPr lang="en-US" dirty="0" smtClean="0"/>
              <a:t>Low DOL company</a:t>
            </a:r>
            <a:endParaRPr lang="en-IN" dirty="0"/>
          </a:p>
        </p:txBody>
      </p:sp>
      <p:sp>
        <p:nvSpPr>
          <p:cNvPr id="15" name="Content Placeholder 14"/>
          <p:cNvSpPr>
            <a:spLocks noGrp="1"/>
          </p:cNvSpPr>
          <p:nvPr>
            <p:ph sz="quarter" idx="4"/>
          </p:nvPr>
        </p:nvSpPr>
        <p:spPr>
          <a:xfrm>
            <a:off x="6172200" y="1640959"/>
            <a:ext cx="5183188" cy="2777271"/>
          </a:xfrm>
        </p:spPr>
        <p:txBody>
          <a:bodyPr/>
          <a:lstStyle/>
          <a:p>
            <a:endParaRPr lang="en-US" dirty="0" smtClean="0"/>
          </a:p>
          <a:p>
            <a:endParaRPr lang="en-US" dirty="0"/>
          </a:p>
          <a:p>
            <a:pPr marL="0" indent="0">
              <a:buNone/>
            </a:pPr>
            <a:r>
              <a:rPr lang="en-US" sz="2400" dirty="0" smtClean="0"/>
              <a:t>One </a:t>
            </a:r>
            <a:r>
              <a:rPr lang="en-US" sz="2400" dirty="0"/>
              <a:t>extra unit of sales will generate profit of </a:t>
            </a:r>
            <a:r>
              <a:rPr lang="en-US" sz="2400" dirty="0" smtClean="0"/>
              <a:t>5,000</a:t>
            </a:r>
            <a:endParaRPr lang="en-US" sz="2400" dirty="0"/>
          </a:p>
          <a:p>
            <a:pPr marL="0" indent="0">
              <a:buNone/>
            </a:pPr>
            <a:r>
              <a:rPr lang="en-US" sz="2400" dirty="0"/>
              <a:t>One less unit of sales will generate </a:t>
            </a:r>
            <a:r>
              <a:rPr lang="en-US" sz="2400" dirty="0">
                <a:solidFill>
                  <a:srgbClr val="C00000"/>
                </a:solidFill>
              </a:rPr>
              <a:t>loss of </a:t>
            </a:r>
            <a:r>
              <a:rPr lang="en-US" sz="2400" dirty="0" smtClean="0">
                <a:solidFill>
                  <a:srgbClr val="C00000"/>
                </a:solidFill>
              </a:rPr>
              <a:t>5,000</a:t>
            </a:r>
            <a:endParaRPr lang="en-IN" sz="2400" dirty="0">
              <a:solidFill>
                <a:srgbClr val="C00000"/>
              </a:solidFill>
            </a:endParaRPr>
          </a:p>
          <a:p>
            <a:endParaRPr lang="en-IN" dirty="0"/>
          </a:p>
        </p:txBody>
      </p:sp>
      <mc:AlternateContent xmlns:mc="http://schemas.openxmlformats.org/markup-compatibility/2006" xmlns:a14="http://schemas.microsoft.com/office/drawing/2010/main">
        <mc:Choice Requires="a14">
          <p:sp>
            <p:nvSpPr>
              <p:cNvPr id="11" name="Rectangle 10"/>
              <p:cNvSpPr/>
              <p:nvPr/>
            </p:nvSpPr>
            <p:spPr>
              <a:xfrm>
                <a:off x="1098619" y="1743244"/>
                <a:ext cx="3324179" cy="6420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𝐵𝐸𝑃</m:t>
                      </m:r>
                      <m:r>
                        <a:rPr lang="en-IN" i="0">
                          <a:latin typeface="Cambria Math" panose="02040503050406030204" pitchFamily="18" charset="0"/>
                        </a:rPr>
                        <m:t>=</m:t>
                      </m:r>
                      <m:f>
                        <m:fPr>
                          <m:ctrlPr>
                            <a:rPr lang="en-IN" i="1">
                              <a:latin typeface="Cambria Math" panose="02040503050406030204" pitchFamily="18" charset="0"/>
                            </a:rPr>
                          </m:ctrlPr>
                        </m:fPr>
                        <m:num>
                          <m:r>
                            <a:rPr lang="en-IN" i="0">
                              <a:latin typeface="Cambria Math" panose="02040503050406030204" pitchFamily="18" charset="0"/>
                            </a:rPr>
                            <m:t>20,00,000</m:t>
                          </m:r>
                        </m:num>
                        <m:den>
                          <m:r>
                            <a:rPr lang="en-IN" i="0">
                              <a:latin typeface="Cambria Math" panose="02040503050406030204" pitchFamily="18" charset="0"/>
                            </a:rPr>
                            <m:t>25,000−15,000</m:t>
                          </m:r>
                        </m:den>
                      </m:f>
                      <m:r>
                        <a:rPr lang="en-IN" i="0">
                          <a:latin typeface="Cambria Math" panose="02040503050406030204" pitchFamily="18" charset="0"/>
                        </a:rPr>
                        <m:t>=200</m:t>
                      </m:r>
                    </m:oMath>
                  </m:oMathPara>
                </a14:m>
                <a:endParaRPr lang="en-IN" dirty="0"/>
              </a:p>
            </p:txBody>
          </p:sp>
        </mc:Choice>
        <mc:Fallback xmlns="">
          <p:sp>
            <p:nvSpPr>
              <p:cNvPr id="11" name="Rectangle 10"/>
              <p:cNvSpPr>
                <a:spLocks noRot="1" noChangeAspect="1" noMove="1" noResize="1" noEditPoints="1" noAdjustHandles="1" noChangeArrowheads="1" noChangeShapeType="1" noTextEdit="1"/>
              </p:cNvSpPr>
              <p:nvPr/>
            </p:nvSpPr>
            <p:spPr>
              <a:xfrm>
                <a:off x="1098619" y="1743244"/>
                <a:ext cx="3324179" cy="642035"/>
              </a:xfrm>
              <a:prstGeom prst="rect">
                <a:avLst/>
              </a:prstGeom>
              <a:blipFill rotWithShape="0">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6172200" y="1743243"/>
                <a:ext cx="3195940" cy="6420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𝐵𝐸𝑃</m:t>
                      </m:r>
                      <m:r>
                        <a:rPr lang="en-IN" i="0">
                          <a:latin typeface="Cambria Math" panose="02040503050406030204" pitchFamily="18" charset="0"/>
                        </a:rPr>
                        <m:t>=</m:t>
                      </m:r>
                      <m:f>
                        <m:fPr>
                          <m:ctrlPr>
                            <a:rPr lang="en-IN" i="1">
                              <a:latin typeface="Cambria Math" panose="02040503050406030204" pitchFamily="18" charset="0"/>
                            </a:rPr>
                          </m:ctrlPr>
                        </m:fPr>
                        <m:num>
                          <m:r>
                            <a:rPr lang="en-IN" i="0">
                              <a:latin typeface="Cambria Math" panose="02040503050406030204" pitchFamily="18" charset="0"/>
                            </a:rPr>
                            <m:t>2,00,000</m:t>
                          </m:r>
                        </m:num>
                        <m:den>
                          <m:r>
                            <a:rPr lang="en-IN" i="0">
                              <a:latin typeface="Cambria Math" panose="02040503050406030204" pitchFamily="18" charset="0"/>
                            </a:rPr>
                            <m:t>25,000−20,000</m:t>
                          </m:r>
                        </m:den>
                      </m:f>
                      <m:r>
                        <a:rPr lang="en-IN" i="0">
                          <a:latin typeface="Cambria Math" panose="02040503050406030204" pitchFamily="18" charset="0"/>
                        </a:rPr>
                        <m:t>=40</m:t>
                      </m:r>
                    </m:oMath>
                  </m:oMathPara>
                </a14:m>
                <a:endParaRPr lang="en-IN" dirty="0"/>
              </a:p>
            </p:txBody>
          </p:sp>
        </mc:Choice>
        <mc:Fallback xmlns="">
          <p:sp>
            <p:nvSpPr>
              <p:cNvPr id="13" name="Rectangle 12"/>
              <p:cNvSpPr>
                <a:spLocks noRot="1" noChangeAspect="1" noMove="1" noResize="1" noEditPoints="1" noAdjustHandles="1" noChangeArrowheads="1" noChangeShapeType="1" noTextEdit="1"/>
              </p:cNvSpPr>
              <p:nvPr/>
            </p:nvSpPr>
            <p:spPr>
              <a:xfrm>
                <a:off x="6172200" y="1743243"/>
                <a:ext cx="3195940" cy="642035"/>
              </a:xfrm>
              <a:prstGeom prst="rect">
                <a:avLst/>
              </a:prstGeom>
              <a:blipFill rotWithShape="0">
                <a:blip r:embed="rId4"/>
                <a:stretch>
                  <a:fillRect/>
                </a:stretch>
              </a:blipFill>
            </p:spPr>
            <p:txBody>
              <a:bodyPr/>
              <a:lstStyle/>
              <a:p>
                <a:r>
                  <a:rPr lang="en-IN">
                    <a:noFill/>
                  </a:rPr>
                  <a:t> </a:t>
                </a:r>
              </a:p>
            </p:txBody>
          </p:sp>
        </mc:Fallback>
      </mc:AlternateContent>
      <p:sp>
        <p:nvSpPr>
          <p:cNvPr id="16" name="TextBox 15"/>
          <p:cNvSpPr txBox="1"/>
          <p:nvPr/>
        </p:nvSpPr>
        <p:spPr>
          <a:xfrm>
            <a:off x="600075" y="4262961"/>
            <a:ext cx="11591925" cy="2462213"/>
          </a:xfrm>
          <a:prstGeom prst="rect">
            <a:avLst/>
          </a:prstGeom>
          <a:noFill/>
          <a:ln>
            <a:solidFill>
              <a:schemeClr val="accent2">
                <a:lumMod val="75000"/>
              </a:schemeClr>
            </a:solidFill>
          </a:ln>
        </p:spPr>
        <p:txBody>
          <a:bodyPr wrap="square" rtlCol="0">
            <a:spAutoFit/>
          </a:bodyPr>
          <a:lstStyle/>
          <a:p>
            <a:pPr algn="ctr"/>
            <a:r>
              <a:rPr lang="en-US" sz="2200" b="1" dirty="0" smtClean="0">
                <a:solidFill>
                  <a:schemeClr val="accent5">
                    <a:lumMod val="75000"/>
                  </a:schemeClr>
                </a:solidFill>
              </a:rPr>
              <a:t>At the present position, DOL for the ‘High DOL’ company, the DOL% is = 1000*10000/(1000*10000-2000000) = 1.25, which means that for 1% increase in sales the operating profit increases by 1.25% and vice versa.</a:t>
            </a:r>
          </a:p>
          <a:p>
            <a:pPr algn="ctr"/>
            <a:r>
              <a:rPr lang="en-US" sz="2200" b="1" dirty="0" smtClean="0">
                <a:solidFill>
                  <a:schemeClr val="accent5">
                    <a:lumMod val="75000"/>
                  </a:schemeClr>
                </a:solidFill>
              </a:rPr>
              <a:t>The </a:t>
            </a:r>
            <a:r>
              <a:rPr lang="en-US" sz="2200" b="1" dirty="0">
                <a:solidFill>
                  <a:schemeClr val="accent5">
                    <a:lumMod val="75000"/>
                  </a:schemeClr>
                </a:solidFill>
              </a:rPr>
              <a:t>DOL for the </a:t>
            </a:r>
            <a:r>
              <a:rPr lang="en-US" sz="2200" b="1" dirty="0" smtClean="0">
                <a:solidFill>
                  <a:schemeClr val="accent5">
                    <a:lumMod val="75000"/>
                  </a:schemeClr>
                </a:solidFill>
              </a:rPr>
              <a:t>‘Low </a:t>
            </a:r>
            <a:r>
              <a:rPr lang="en-US" sz="2200" b="1" dirty="0">
                <a:solidFill>
                  <a:schemeClr val="accent5">
                    <a:lumMod val="75000"/>
                  </a:schemeClr>
                </a:solidFill>
              </a:rPr>
              <a:t>DOL’ company, the DOL% is = </a:t>
            </a:r>
            <a:r>
              <a:rPr lang="en-US" sz="2200" b="1" dirty="0" smtClean="0">
                <a:solidFill>
                  <a:schemeClr val="accent5">
                    <a:lumMod val="75000"/>
                  </a:schemeClr>
                </a:solidFill>
              </a:rPr>
              <a:t>1000*5000</a:t>
            </a:r>
            <a:r>
              <a:rPr lang="en-US" sz="2200" b="1" dirty="0">
                <a:solidFill>
                  <a:schemeClr val="accent5">
                    <a:lumMod val="75000"/>
                  </a:schemeClr>
                </a:solidFill>
              </a:rPr>
              <a:t>/(</a:t>
            </a:r>
            <a:r>
              <a:rPr lang="en-US" sz="2200" b="1" dirty="0" smtClean="0">
                <a:solidFill>
                  <a:schemeClr val="accent5">
                    <a:lumMod val="75000"/>
                  </a:schemeClr>
                </a:solidFill>
              </a:rPr>
              <a:t>1000*5000-200000</a:t>
            </a:r>
            <a:r>
              <a:rPr lang="en-US" sz="2200" b="1" dirty="0">
                <a:solidFill>
                  <a:schemeClr val="accent5">
                    <a:lumMod val="75000"/>
                  </a:schemeClr>
                </a:solidFill>
              </a:rPr>
              <a:t>) = </a:t>
            </a:r>
            <a:r>
              <a:rPr lang="en-US" sz="2200" b="1" dirty="0" smtClean="0">
                <a:solidFill>
                  <a:schemeClr val="accent5">
                    <a:lumMod val="75000"/>
                  </a:schemeClr>
                </a:solidFill>
              </a:rPr>
              <a:t>1.04, </a:t>
            </a:r>
            <a:r>
              <a:rPr lang="en-US" sz="2200" b="1" dirty="0">
                <a:solidFill>
                  <a:schemeClr val="accent5">
                    <a:lumMod val="75000"/>
                  </a:schemeClr>
                </a:solidFill>
              </a:rPr>
              <a:t>which means that for 1% increase in sales the operating profit increases by </a:t>
            </a:r>
            <a:r>
              <a:rPr lang="en-US" sz="2200" b="1" dirty="0" smtClean="0">
                <a:solidFill>
                  <a:schemeClr val="accent5">
                    <a:lumMod val="75000"/>
                  </a:schemeClr>
                </a:solidFill>
              </a:rPr>
              <a:t>1.04% </a:t>
            </a:r>
            <a:r>
              <a:rPr lang="en-US" sz="2200" b="1" dirty="0">
                <a:solidFill>
                  <a:schemeClr val="accent5">
                    <a:lumMod val="75000"/>
                  </a:schemeClr>
                </a:solidFill>
              </a:rPr>
              <a:t>and vice versa.</a:t>
            </a:r>
          </a:p>
          <a:p>
            <a:pPr algn="ctr"/>
            <a:r>
              <a:rPr lang="en-US" sz="2200" b="1" dirty="0">
                <a:solidFill>
                  <a:schemeClr val="accent5">
                    <a:lumMod val="75000"/>
                  </a:schemeClr>
                </a:solidFill>
              </a:rPr>
              <a:t>On percentage basis, the DOL changes as volume of sales changes. </a:t>
            </a:r>
          </a:p>
          <a:p>
            <a:pPr algn="ctr"/>
            <a:endParaRPr lang="en-IN" sz="2200" b="1" dirty="0">
              <a:solidFill>
                <a:schemeClr val="accent5">
                  <a:lumMod val="75000"/>
                </a:schemeClr>
              </a:solidFill>
            </a:endParaRPr>
          </a:p>
        </p:txBody>
      </p:sp>
      <p:sp>
        <p:nvSpPr>
          <p:cNvPr id="17" name="TextBox 16"/>
          <p:cNvSpPr txBox="1"/>
          <p:nvPr/>
        </p:nvSpPr>
        <p:spPr>
          <a:xfrm>
            <a:off x="203498" y="2257593"/>
            <a:ext cx="461665"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wrap="square" rtlCol="0">
            <a:spAutoFit/>
          </a:bodyPr>
          <a:lstStyle/>
          <a:p>
            <a:r>
              <a:rPr lang="en-US" dirty="0" smtClean="0"/>
              <a:t>On absolute basis</a:t>
            </a:r>
            <a:endParaRPr lang="en-IN" dirty="0"/>
          </a:p>
        </p:txBody>
      </p:sp>
      <p:sp>
        <p:nvSpPr>
          <p:cNvPr id="18" name="TextBox 17"/>
          <p:cNvSpPr txBox="1"/>
          <p:nvPr/>
        </p:nvSpPr>
        <p:spPr>
          <a:xfrm>
            <a:off x="108248" y="4418230"/>
            <a:ext cx="461665" cy="2289264"/>
          </a:xfrm>
          <a:prstGeom prst="rect">
            <a:avLst/>
          </a:prstGeom>
        </p:spPr>
        <p:style>
          <a:lnRef idx="1">
            <a:schemeClr val="accent5"/>
          </a:lnRef>
          <a:fillRef idx="3">
            <a:schemeClr val="accent5"/>
          </a:fillRef>
          <a:effectRef idx="2">
            <a:schemeClr val="accent5"/>
          </a:effectRef>
          <a:fontRef idx="minor">
            <a:schemeClr val="lt1"/>
          </a:fontRef>
        </p:style>
        <p:txBody>
          <a:bodyPr vert="vert270" wrap="square" rtlCol="0">
            <a:spAutoFit/>
          </a:bodyPr>
          <a:lstStyle/>
          <a:p>
            <a:r>
              <a:rPr lang="en-US" dirty="0" smtClean="0"/>
              <a:t>On percentage basis</a:t>
            </a:r>
            <a:endParaRPr lang="en-IN" dirty="0"/>
          </a:p>
        </p:txBody>
      </p:sp>
    </p:spTree>
    <p:extLst>
      <p:ext uri="{BB962C8B-B14F-4D97-AF65-F5344CB8AC3E}">
        <p14:creationId xmlns:p14="http://schemas.microsoft.com/office/powerpoint/2010/main" val="41810905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IN"/>
          </a:p>
        </p:txBody>
      </p:sp>
      <p:sp>
        <p:nvSpPr>
          <p:cNvPr id="9" name="Content Placeholder 8"/>
          <p:cNvSpPr txBox="1">
            <a:spLocks noGrp="1"/>
          </p:cNvSpPr>
          <p:nvPr>
            <p:ph idx="1"/>
          </p:nvPr>
        </p:nvSpPr>
        <p:spPr>
          <a:xfrm>
            <a:off x="838200" y="1825625"/>
            <a:ext cx="10515600" cy="4213461"/>
          </a:xfrm>
          <a:prstGeom prst="rect">
            <a:avLst/>
          </a:prstGeom>
          <a:noFill/>
          <a:ln>
            <a:solidFill>
              <a:schemeClr val="accent2">
                <a:lumMod val="75000"/>
              </a:schemeClr>
            </a:solidFill>
          </a:ln>
        </p:spPr>
        <p:txBody>
          <a:bodyPr wrap="square" rtlCol="0">
            <a:spAutoFit/>
          </a:bodyPr>
          <a:lstStyle/>
          <a:p>
            <a:pPr algn="ctr"/>
            <a:r>
              <a:rPr lang="en-US" sz="2200" b="1" dirty="0" smtClean="0">
                <a:solidFill>
                  <a:schemeClr val="accent5">
                    <a:lumMod val="75000"/>
                  </a:schemeClr>
                </a:solidFill>
              </a:rPr>
              <a:t>At the present position, DOL for the ‘High DOL’ company, the DOL% is = 1000*10000/(1000*10000-2000000) = 1.25, which means that for 1% increase in sales the operating profit increases by 1.25% and vice versa.</a:t>
            </a:r>
          </a:p>
          <a:p>
            <a:pPr algn="ctr"/>
            <a:r>
              <a:rPr lang="en-US" sz="2200" dirty="0">
                <a:solidFill>
                  <a:schemeClr val="accent5">
                    <a:lumMod val="75000"/>
                  </a:schemeClr>
                </a:solidFill>
              </a:rPr>
              <a:t>The DOL changes to </a:t>
            </a:r>
            <a:r>
              <a:rPr lang="en-US" sz="2200" dirty="0" smtClean="0">
                <a:solidFill>
                  <a:schemeClr val="accent5">
                    <a:lumMod val="75000"/>
                  </a:schemeClr>
                </a:solidFill>
              </a:rPr>
              <a:t>1.02 </a:t>
            </a:r>
            <a:r>
              <a:rPr lang="en-US" sz="2200" dirty="0">
                <a:solidFill>
                  <a:schemeClr val="accent5">
                    <a:lumMod val="75000"/>
                  </a:schemeClr>
                </a:solidFill>
              </a:rPr>
              <a:t>at sales of 10,000 unit.</a:t>
            </a:r>
          </a:p>
          <a:p>
            <a:pPr algn="ctr"/>
            <a:endParaRPr lang="en-US" sz="2200" b="1" dirty="0" smtClean="0">
              <a:solidFill>
                <a:schemeClr val="accent5">
                  <a:lumMod val="75000"/>
                </a:schemeClr>
              </a:solidFill>
            </a:endParaRPr>
          </a:p>
          <a:p>
            <a:pPr algn="ctr"/>
            <a:r>
              <a:rPr lang="en-US" sz="2200" b="1" dirty="0" smtClean="0">
                <a:solidFill>
                  <a:schemeClr val="accent5">
                    <a:lumMod val="75000"/>
                  </a:schemeClr>
                </a:solidFill>
              </a:rPr>
              <a:t>The </a:t>
            </a:r>
            <a:r>
              <a:rPr lang="en-US" sz="2200" b="1" dirty="0">
                <a:solidFill>
                  <a:schemeClr val="accent5">
                    <a:lumMod val="75000"/>
                  </a:schemeClr>
                </a:solidFill>
              </a:rPr>
              <a:t>DOL for the </a:t>
            </a:r>
            <a:r>
              <a:rPr lang="en-US" sz="2200" b="1" dirty="0" smtClean="0">
                <a:solidFill>
                  <a:schemeClr val="accent5">
                    <a:lumMod val="75000"/>
                  </a:schemeClr>
                </a:solidFill>
              </a:rPr>
              <a:t>‘Low </a:t>
            </a:r>
            <a:r>
              <a:rPr lang="en-US" sz="2200" b="1" dirty="0">
                <a:solidFill>
                  <a:schemeClr val="accent5">
                    <a:lumMod val="75000"/>
                  </a:schemeClr>
                </a:solidFill>
              </a:rPr>
              <a:t>DOL’ company, the DOL% is = </a:t>
            </a:r>
            <a:r>
              <a:rPr lang="en-US" sz="2200" b="1" dirty="0" smtClean="0">
                <a:solidFill>
                  <a:schemeClr val="accent5">
                    <a:lumMod val="75000"/>
                  </a:schemeClr>
                </a:solidFill>
              </a:rPr>
              <a:t>1000*5000</a:t>
            </a:r>
            <a:r>
              <a:rPr lang="en-US" sz="2200" b="1" dirty="0">
                <a:solidFill>
                  <a:schemeClr val="accent5">
                    <a:lumMod val="75000"/>
                  </a:schemeClr>
                </a:solidFill>
              </a:rPr>
              <a:t>/(</a:t>
            </a:r>
            <a:r>
              <a:rPr lang="en-US" sz="2200" b="1" dirty="0" smtClean="0">
                <a:solidFill>
                  <a:schemeClr val="accent5">
                    <a:lumMod val="75000"/>
                  </a:schemeClr>
                </a:solidFill>
              </a:rPr>
              <a:t>1000*5000-200000</a:t>
            </a:r>
            <a:r>
              <a:rPr lang="en-US" sz="2200" b="1" dirty="0">
                <a:solidFill>
                  <a:schemeClr val="accent5">
                    <a:lumMod val="75000"/>
                  </a:schemeClr>
                </a:solidFill>
              </a:rPr>
              <a:t>) = </a:t>
            </a:r>
            <a:r>
              <a:rPr lang="en-US" sz="2200" b="1" dirty="0" smtClean="0">
                <a:solidFill>
                  <a:schemeClr val="accent5">
                    <a:lumMod val="75000"/>
                  </a:schemeClr>
                </a:solidFill>
              </a:rPr>
              <a:t>1.04, </a:t>
            </a:r>
            <a:r>
              <a:rPr lang="en-US" sz="2200" b="1" dirty="0">
                <a:solidFill>
                  <a:schemeClr val="accent5">
                    <a:lumMod val="75000"/>
                  </a:schemeClr>
                </a:solidFill>
              </a:rPr>
              <a:t>which means that for 1% increase in sales the operating profit increases by </a:t>
            </a:r>
            <a:r>
              <a:rPr lang="en-US" sz="2200" b="1" dirty="0" smtClean="0">
                <a:solidFill>
                  <a:schemeClr val="accent5">
                    <a:lumMod val="75000"/>
                  </a:schemeClr>
                </a:solidFill>
              </a:rPr>
              <a:t>1.04% </a:t>
            </a:r>
            <a:r>
              <a:rPr lang="en-US" sz="2200" b="1" dirty="0">
                <a:solidFill>
                  <a:schemeClr val="accent5">
                    <a:lumMod val="75000"/>
                  </a:schemeClr>
                </a:solidFill>
              </a:rPr>
              <a:t>and vice versa</a:t>
            </a:r>
            <a:r>
              <a:rPr lang="en-US" sz="2200" b="1" dirty="0" smtClean="0">
                <a:solidFill>
                  <a:schemeClr val="accent5">
                    <a:lumMod val="75000"/>
                  </a:schemeClr>
                </a:solidFill>
              </a:rPr>
              <a:t>.</a:t>
            </a:r>
          </a:p>
          <a:p>
            <a:pPr algn="ctr"/>
            <a:r>
              <a:rPr lang="en-US" sz="2200" dirty="0" smtClean="0">
                <a:solidFill>
                  <a:schemeClr val="accent5">
                    <a:lumMod val="75000"/>
                  </a:schemeClr>
                </a:solidFill>
              </a:rPr>
              <a:t>The DOL changes to 1.001 at sales of 10,000 unit.</a:t>
            </a:r>
            <a:endParaRPr lang="en-US" sz="2200" b="1" dirty="0">
              <a:solidFill>
                <a:schemeClr val="accent5">
                  <a:lumMod val="75000"/>
                </a:schemeClr>
              </a:solidFill>
            </a:endParaRPr>
          </a:p>
          <a:p>
            <a:pPr algn="ctr"/>
            <a:r>
              <a:rPr lang="en-US" sz="2200" b="1" dirty="0">
                <a:solidFill>
                  <a:schemeClr val="accent5">
                    <a:lumMod val="75000"/>
                  </a:schemeClr>
                </a:solidFill>
              </a:rPr>
              <a:t>On percentage basis, the DOL changes as volume of sales changes. </a:t>
            </a:r>
          </a:p>
          <a:p>
            <a:pPr algn="ctr"/>
            <a:endParaRPr lang="en-IN" sz="2200" b="1" dirty="0">
              <a:solidFill>
                <a:schemeClr val="accent5">
                  <a:lumMod val="75000"/>
                </a:schemeClr>
              </a:solidFill>
            </a:endParaRPr>
          </a:p>
        </p:txBody>
      </p:sp>
    </p:spTree>
    <p:extLst>
      <p:ext uri="{BB962C8B-B14F-4D97-AF65-F5344CB8AC3E}">
        <p14:creationId xmlns:p14="http://schemas.microsoft.com/office/powerpoint/2010/main" val="31890479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B6E876435ED43AFB8AA2248BC650A" ma:contentTypeVersion="2" ma:contentTypeDescription="Create a new document." ma:contentTypeScope="" ma:versionID="01d51368a05ccc3d3312a79397be1cba">
  <xsd:schema xmlns:xsd="http://www.w3.org/2001/XMLSchema" xmlns:xs="http://www.w3.org/2001/XMLSchema" xmlns:p="http://schemas.microsoft.com/office/2006/metadata/properties" xmlns:ns2="4189cdde-1163-4dd8-9def-f39090821744" targetNamespace="http://schemas.microsoft.com/office/2006/metadata/properties" ma:root="true" ma:fieldsID="9c198185bc01979b91a10ccfa5813065" ns2:_="">
    <xsd:import namespace="4189cdde-1163-4dd8-9def-f390908217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89cdde-1163-4dd8-9def-f390908217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535D8D-BB7C-4B03-8F13-72F7E4FAFB97}"/>
</file>

<file path=customXml/itemProps2.xml><?xml version="1.0" encoding="utf-8"?>
<ds:datastoreItem xmlns:ds="http://schemas.openxmlformats.org/officeDocument/2006/customXml" ds:itemID="{9B30C91C-FDC3-44A6-A13B-90878991195E}"/>
</file>

<file path=customXml/itemProps3.xml><?xml version="1.0" encoding="utf-8"?>
<ds:datastoreItem xmlns:ds="http://schemas.openxmlformats.org/officeDocument/2006/customXml" ds:itemID="{7F1C3350-9A1A-4BCB-B227-FDE51227E2A2}"/>
</file>

<file path=docProps/app.xml><?xml version="1.0" encoding="utf-8"?>
<Properties xmlns="http://schemas.openxmlformats.org/officeDocument/2006/extended-properties" xmlns:vt="http://schemas.openxmlformats.org/officeDocument/2006/docPropsVTypes">
  <Template/>
  <TotalTime>29981</TotalTime>
  <Words>5670</Words>
  <Application>Microsoft Office PowerPoint</Application>
  <PresentationFormat>Widescreen</PresentationFormat>
  <Paragraphs>942</Paragraphs>
  <Slides>96</Slides>
  <Notes>18</Notes>
  <HiddenSlides>2</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96</vt:i4>
      </vt:variant>
    </vt:vector>
  </HeadingPairs>
  <TitlesOfParts>
    <vt:vector size="110" baseType="lpstr">
      <vt:lpstr>Agency FB</vt:lpstr>
      <vt:lpstr>Arial</vt:lpstr>
      <vt:lpstr>Arial Narrow</vt:lpstr>
      <vt:lpstr>Calibri</vt:lpstr>
      <vt:lpstr>Cambria Math</vt:lpstr>
      <vt:lpstr>Georgia</vt:lpstr>
      <vt:lpstr>Lucida Sans</vt:lpstr>
      <vt:lpstr>Lucida Sans Unicode</vt:lpstr>
      <vt:lpstr>Noto Sans Symbols</vt:lpstr>
      <vt:lpstr>Times New Roman</vt:lpstr>
      <vt:lpstr>Wingdings</vt:lpstr>
      <vt:lpstr>Office Theme</vt:lpstr>
      <vt:lpstr>1_Office Theme</vt:lpstr>
      <vt:lpstr>Equation</vt:lpstr>
      <vt:lpstr>Foundations of Entrepreneurship</vt:lpstr>
      <vt:lpstr>PowerPoint Presentation</vt:lpstr>
      <vt:lpstr>Managerial Accounting</vt:lpstr>
      <vt:lpstr>Managerial Accounting</vt:lpstr>
      <vt:lpstr>Managerial Economics</vt:lpstr>
      <vt:lpstr>Managerial Economics – Seven Key Components</vt:lpstr>
      <vt:lpstr>PowerPoint Presentation</vt:lpstr>
      <vt:lpstr>PowerPoint Presentation</vt:lpstr>
      <vt:lpstr>PowerPoint Presentation</vt:lpstr>
      <vt:lpstr>PowerPoint Presentation</vt:lpstr>
      <vt:lpstr>Break Even Point</vt:lpstr>
      <vt:lpstr>You want to maximize profit</vt:lpstr>
      <vt:lpstr>PowerPoint Presentation</vt:lpstr>
      <vt:lpstr>PowerPoint Presentation</vt:lpstr>
      <vt:lpstr>Profit = Sales – Total Cost  Sales = Unit Price X Number of Products Sold.</vt:lpstr>
      <vt:lpstr>PowerPoint Presentation</vt:lpstr>
      <vt:lpstr>Relation Between Cost, Volume and Profit</vt:lpstr>
      <vt:lpstr>Cost and Cost Drivers</vt:lpstr>
      <vt:lpstr>Cost Classification</vt:lpstr>
      <vt:lpstr>Cost Drivers</vt:lpstr>
      <vt:lpstr>Fixed and Variable Costs</vt:lpstr>
      <vt:lpstr>PowerPoint Presentation</vt:lpstr>
      <vt:lpstr>    The challenge is that some costs do not change with volume. Some costs are directly proportional to volume produced. One cannot apply unitary method to understand profitability under different contexts.</vt:lpstr>
      <vt:lpstr>PowerPoint Presentation</vt:lpstr>
      <vt:lpstr>Why separating cost into fixed &amp; variable?</vt:lpstr>
      <vt:lpstr>Suppose you intend to set up a readymade garment business. Let us see the cost structure</vt:lpstr>
      <vt:lpstr>Fixed Cost. Indirect Cost.</vt:lpstr>
      <vt:lpstr>PowerPoint Presentation</vt:lpstr>
      <vt:lpstr>Fixed Costs [ for a full year]</vt:lpstr>
      <vt:lpstr>PowerPoint Presentation</vt:lpstr>
      <vt:lpstr>Variable Cost Direct Cost</vt:lpstr>
      <vt:lpstr>Materials &amp; Labor cost</vt:lpstr>
      <vt:lpstr>Salary paid to regular employees – Fixed Cost.  Wages paid to contractual workers – Variable Cost </vt:lpstr>
      <vt:lpstr>Variable Cost: Electricity</vt:lpstr>
      <vt:lpstr>Maintenance: Usually variable. But may have both fixed and variable components. We shall consider it as variable</vt:lpstr>
      <vt:lpstr>Insurance can have both fixed &amp; variable components. We shall consider it as variable</vt:lpstr>
      <vt:lpstr>PowerPoint Presentation</vt:lpstr>
      <vt:lpstr>Consumables are Variable Cost and Direct Cost</vt:lpstr>
      <vt:lpstr>Variable Cost</vt:lpstr>
      <vt:lpstr>Variable Cost Per Unit</vt:lpstr>
      <vt:lpstr>Variable Cost</vt:lpstr>
      <vt:lpstr>Using Formula: Estimating Break Even Point (BEP)</vt:lpstr>
      <vt:lpstr>Quantity to be Produced and Sold to Break Even</vt:lpstr>
      <vt:lpstr>Contribution Margin</vt:lpstr>
      <vt:lpstr>Example</vt:lpstr>
      <vt:lpstr>Contribution and Contribution Margin</vt:lpstr>
      <vt:lpstr>Example</vt:lpstr>
      <vt:lpstr>Revenue is all you have to recover all the expenses from and the surplus remaining after meeting all expenses is the profit that belongs to you. </vt:lpstr>
      <vt:lpstr>Recovery of Cost of Fixed Assets in the Form of Depreciation</vt:lpstr>
      <vt:lpstr>PowerPoint Presentation</vt:lpstr>
      <vt:lpstr>PowerPoint Presentation</vt:lpstr>
      <vt:lpstr>Solution of Second Part</vt:lpstr>
      <vt:lpstr>Graphical Representation of Break Even Point (BEP)</vt:lpstr>
      <vt:lpstr>Margin of Safety</vt:lpstr>
      <vt:lpstr>Breakeven Point and Margin of Safety</vt:lpstr>
      <vt:lpstr>Margin of Safety</vt:lpstr>
      <vt:lpstr>Graphical Representation</vt:lpstr>
      <vt:lpstr>Some Assumptions and Limitaions</vt:lpstr>
      <vt:lpstr>Some More Assumptions</vt:lpstr>
      <vt:lpstr>Limitations</vt:lpstr>
      <vt:lpstr>Suppose You Reduce the Variable Cost </vt:lpstr>
      <vt:lpstr>Graphical Representation: Reduce the Variable Cost</vt:lpstr>
      <vt:lpstr>Suppose You Reduce the Variable Cost </vt:lpstr>
      <vt:lpstr>Suppose You Reduce the Variable Cost </vt:lpstr>
      <vt:lpstr>Graphical Representation: Fixed Cost Goes up Variable cost goes down</vt:lpstr>
      <vt:lpstr>Suppose You Reduce the Variable Cost and increase the fixed cost</vt:lpstr>
      <vt:lpstr>PowerPoint Presentation</vt:lpstr>
      <vt:lpstr>Operating Leverage </vt:lpstr>
      <vt:lpstr>PowerPoint Presentation</vt:lpstr>
      <vt:lpstr>PowerPoint Presentation</vt:lpstr>
      <vt:lpstr>PowerPoint Presentation</vt:lpstr>
      <vt:lpstr>PowerPoint Presentation</vt:lpstr>
      <vt:lpstr>PowerPoint Presentation</vt:lpstr>
      <vt:lpstr>Compare the following two alternatives</vt:lpstr>
      <vt:lpstr>Compare the following two alternatives</vt:lpstr>
      <vt:lpstr>Cost Indifference Point</vt:lpstr>
      <vt:lpstr>PowerPoint Presentation</vt:lpstr>
      <vt:lpstr>Cost Indifference Point</vt:lpstr>
      <vt:lpstr>Cost indifference point: A company has two alternatives to implement a business: i. using automation, ii. Using labor intensive technology.</vt:lpstr>
      <vt:lpstr>Classification of some regular cost items</vt:lpstr>
      <vt:lpstr>Uses of BEP</vt:lpstr>
      <vt:lpstr>Limitations of BEP</vt:lpstr>
      <vt:lpstr>Final Thought</vt:lpstr>
      <vt:lpstr>Inventory Costs You Money. Try Keeping it Low.</vt:lpstr>
      <vt:lpstr>The operating leverage (OL) would look like the following if one plots the OL over quantity</vt:lpstr>
      <vt:lpstr>PowerPoint Presentation</vt:lpstr>
      <vt:lpstr>Key Takeaways</vt:lpstr>
      <vt:lpstr>The 10 carat gold jewelry cost indifference point</vt:lpstr>
      <vt:lpstr>PowerPoint Presentation</vt:lpstr>
      <vt:lpstr>PowerPoint Presentation</vt:lpstr>
      <vt:lpstr>PowerPoint Presentation</vt:lpstr>
      <vt:lpstr>Degree of Financial Leverage</vt:lpstr>
      <vt:lpstr>PowerPoint Presentation</vt:lpstr>
      <vt:lpstr>PowerPoint Presentation</vt:lpstr>
      <vt:lpstr>Comparison between companies of high and low DOL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Prof. Manoj Mondal</cp:lastModifiedBy>
  <cp:revision>182</cp:revision>
  <dcterms:created xsi:type="dcterms:W3CDTF">2018-09-11T10:32:04Z</dcterms:created>
  <dcterms:modified xsi:type="dcterms:W3CDTF">2021-03-14T08:03:30Z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0x0101008AFB6E876435ED43AFB8AA2248BC650A</vt:lpwstr>
  </property>
</Properties>
</file>